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Default Extension="png" ContentType="image/png"/>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Override PartName="/ppt/slideMasters/slideMaster4.xml" ContentType="application/vnd.openxmlformats-officedocument.presentationml.slideMaster+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55" r:id="rId4"/>
  </p:sldMasterIdLst>
  <p:notesMasterIdLst>
    <p:notesMasterId r:id="rId6"/>
  </p:notesMasterIdLst>
  <p:handoutMasterIdLst>
    <p:handoutMasterId r:id="rId7"/>
  </p:handoutMasterIdLst>
  <p:sldIdLst>
    <p:sldId id="286"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3E9E5"/>
    <a:srgbClr val="EAEAEA"/>
    <a:srgbClr val="FF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659" autoAdjust="0"/>
    <p:restoredTop sz="97663" autoAdjust="0"/>
  </p:normalViewPr>
  <p:slideViewPr>
    <p:cSldViewPr snapToGrid="0" snapToObjects="1" showGuides="1">
      <p:cViewPr>
        <p:scale>
          <a:sx n="35" d="100"/>
          <a:sy n="35" d="100"/>
        </p:scale>
        <p:origin x="3036" y="3318"/>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5/9/2011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5/9/2011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4" name="Text Placeholder 3"/>
          <p:cNvSpPr>
            <a:spLocks noGrp="1"/>
          </p:cNvSpPr>
          <p:nvPr>
            <p:ph type="body" sz="quarter" idx="10" hasCustomPrompt="1"/>
          </p:nvPr>
        </p:nvSpPr>
        <p:spPr>
          <a:xfrm>
            <a:off x="904188" y="600440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5996467"/>
            <a:ext cx="1004887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004405"/>
            <a:ext cx="1004887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257801"/>
            <a:ext cx="10058400"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24750" y="5265739"/>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24750" y="600440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9059" y="14272738"/>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97777"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24750" y="25679401"/>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7"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8"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004405"/>
            <a:ext cx="13591277"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265739"/>
            <a:ext cx="13573126"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22338" y="17949530"/>
            <a:ext cx="13592864"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242973"/>
            <a:ext cx="13573125"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304135"/>
            <a:ext cx="13571534"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573407"/>
            <a:ext cx="13571534"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012343"/>
            <a:ext cx="13571534"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265739"/>
            <a:ext cx="13579475"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265739"/>
            <a:ext cx="1357602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004405"/>
            <a:ext cx="13576029"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210866"/>
            <a:ext cx="1357602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7949530"/>
            <a:ext cx="13581061"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679401"/>
            <a:ext cx="1357602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418067"/>
            <a:ext cx="13581061"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58"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59"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2"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00440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4919070"/>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5996467"/>
            <a:ext cx="2072004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265739"/>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13410"/>
            <a:ext cx="20720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24750" y="5265739"/>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24750" y="6004405"/>
            <a:ext cx="1004701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19059" y="14272738"/>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97777" y="15011402"/>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24750" y="25669876"/>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0"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61"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2"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ghlighted right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00440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4919070"/>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6" y="5996467"/>
            <a:ext cx="20720046"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265739"/>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587164" y="14919070"/>
            <a:ext cx="20720046"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5" y="14212888"/>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1587164" y="23505310"/>
            <a:ext cx="20720046"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1587164" y="24243974"/>
            <a:ext cx="20720046"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19059" y="5265739"/>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14028" y="6004405"/>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24750" y="28291981"/>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24751" y="29030647"/>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0"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61"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2"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0" name="Rectangle 19"/>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9" name="Rectangle 28"/>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32918400"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16" name="Rectangle 33"/>
          <p:cNvSpPr>
            <a:spLocks noChangeArrowheads="1"/>
          </p:cNvSpPr>
          <p:nvPr/>
        </p:nvSpPr>
        <p:spPr bwMode="auto">
          <a:xfrm>
            <a:off x="11582400"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17" name="Rectangle 33"/>
          <p:cNvSpPr>
            <a:spLocks noChangeArrowheads="1"/>
          </p:cNvSpPr>
          <p:nvPr/>
        </p:nvSpPr>
        <p:spPr bwMode="auto">
          <a:xfrm>
            <a:off x="22250400"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5" name="Rectangle 33"/>
          <p:cNvSpPr>
            <a:spLocks noChangeArrowheads="1"/>
          </p:cNvSpPr>
          <p:nvPr/>
        </p:nvSpPr>
        <p:spPr bwMode="auto">
          <a:xfrm>
            <a:off x="922338"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34" name="Rectangle 33"/>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6"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42"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44" name="TextBox 43"/>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40" name="Group 39"/>
          <p:cNvGrpSpPr/>
          <p:nvPr/>
        </p:nvGrpSpPr>
        <p:grpSpPr>
          <a:xfrm>
            <a:off x="-10239857" y="31696514"/>
            <a:ext cx="9771398" cy="1090621"/>
            <a:chOff x="44242388" y="28054064"/>
            <a:chExt cx="9771398" cy="1090621"/>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43" name="Straight Connector 42"/>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8" name="Rectangle 33"/>
          <p:cNvSpPr>
            <a:spLocks noChangeArrowheads="1"/>
          </p:cNvSpPr>
          <p:nvPr/>
        </p:nvSpPr>
        <p:spPr bwMode="auto">
          <a:xfrm>
            <a:off x="914403" y="5257800"/>
            <a:ext cx="13585371"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8" name="Rectangle 33"/>
          <p:cNvSpPr>
            <a:spLocks noChangeArrowheads="1"/>
          </p:cNvSpPr>
          <p:nvPr/>
        </p:nvSpPr>
        <p:spPr bwMode="auto">
          <a:xfrm>
            <a:off x="15150536" y="5257800"/>
            <a:ext cx="13585371"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19" name="Rectangle 33"/>
          <p:cNvSpPr>
            <a:spLocks noChangeArrowheads="1"/>
          </p:cNvSpPr>
          <p:nvPr/>
        </p:nvSpPr>
        <p:spPr bwMode="auto">
          <a:xfrm>
            <a:off x="29386670" y="5257800"/>
            <a:ext cx="13585371"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7" name="Rectangle 26"/>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8" name="Rectangle 27"/>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29" name="Rectangle 28"/>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0"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31"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32" name="TextBox 31"/>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33" name="Group 32"/>
          <p:cNvGrpSpPr/>
          <p:nvPr/>
        </p:nvGrpSpPr>
        <p:grpSpPr>
          <a:xfrm>
            <a:off x="-10239857" y="31696514"/>
            <a:ext cx="9771398" cy="1090621"/>
            <a:chOff x="44242388" y="28054064"/>
            <a:chExt cx="9771398" cy="1090621"/>
          </a:xfrm>
        </p:grpSpPr>
        <p:sp>
          <p:nvSpPr>
            <p:cNvPr id="34" name="Rounded Rectangle 33"/>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6" name="TextBox 35"/>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37" name="Straight Connector 36"/>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8" name="Rectangle 33"/>
          <p:cNvSpPr>
            <a:spLocks noChangeArrowheads="1"/>
          </p:cNvSpPr>
          <p:nvPr/>
        </p:nvSpPr>
        <p:spPr bwMode="auto">
          <a:xfrm>
            <a:off x="914400" y="5257800"/>
            <a:ext cx="10058400"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32918400" y="5257800"/>
            <a:ext cx="10058400"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16" name="Rectangle 33"/>
          <p:cNvSpPr>
            <a:spLocks noChangeArrowheads="1"/>
          </p:cNvSpPr>
          <p:nvPr/>
        </p:nvSpPr>
        <p:spPr bwMode="auto">
          <a:xfrm>
            <a:off x="11582402" y="5257800"/>
            <a:ext cx="20724813"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7" name="Rectangle 26"/>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8" name="Rectangle 27"/>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29" name="Rectangle 28"/>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0"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31"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32" name="TextBox 31"/>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33" name="Group 32"/>
          <p:cNvGrpSpPr/>
          <p:nvPr/>
        </p:nvGrpSpPr>
        <p:grpSpPr>
          <a:xfrm>
            <a:off x="-10239857" y="31696514"/>
            <a:ext cx="9771398" cy="1090621"/>
            <a:chOff x="44242388" y="28054064"/>
            <a:chExt cx="9771398" cy="1090621"/>
          </a:xfrm>
        </p:grpSpPr>
        <p:sp>
          <p:nvSpPr>
            <p:cNvPr id="34" name="Rounded Rectangle 33"/>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6" name="TextBox 35"/>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37" name="Straight Connector 36"/>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baseline="-25000" dirty="0"/>
          </a:p>
        </p:txBody>
      </p:sp>
      <p:sp>
        <p:nvSpPr>
          <p:cNvPr id="8" name="Rectangle 33"/>
          <p:cNvSpPr>
            <a:spLocks noChangeArrowheads="1"/>
          </p:cNvSpPr>
          <p:nvPr/>
        </p:nvSpPr>
        <p:spPr bwMode="auto">
          <a:xfrm>
            <a:off x="914400" y="5257800"/>
            <a:ext cx="42057638"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922338" y="5257800"/>
            <a:ext cx="10058400" cy="26746200"/>
          </a:xfrm>
          <a:prstGeom prst="rect">
            <a:avLst/>
          </a:prstGeom>
          <a:solidFill>
            <a:schemeClr val="bg1">
              <a:lumMod val="95000"/>
            </a:schemeClr>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6" name="Rectangle 25"/>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7" name="Rectangle 26"/>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28" name="Rectangle 27"/>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29"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30"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31" name="TextBox 30"/>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32" name="Group 31"/>
          <p:cNvGrpSpPr/>
          <p:nvPr/>
        </p:nvGrpSpPr>
        <p:grpSpPr>
          <a:xfrm>
            <a:off x="-10239857" y="31696514"/>
            <a:ext cx="9771398" cy="1090621"/>
            <a:chOff x="44242388" y="28054064"/>
            <a:chExt cx="9771398" cy="1090621"/>
          </a:xfrm>
        </p:grpSpPr>
        <p:sp>
          <p:nvSpPr>
            <p:cNvPr id="33" name="Rounded Rectangle 32"/>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5" name="TextBox 34"/>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36" name="Straight Connector 35"/>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wmf"/><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2593" y="457202"/>
            <a:ext cx="32009976" cy="1446544"/>
          </a:xfrm>
        </p:spPr>
        <p:txBody>
          <a:bodyPr>
            <a:spAutoFit/>
          </a:bodyPr>
          <a:lstStyle/>
          <a:p>
            <a:r>
              <a:rPr lang="en-US" dirty="0" smtClean="0"/>
              <a:t>PROJECT – HOMOMORPHIC ENCRYPTION USING ECC</a:t>
            </a:r>
            <a:endParaRPr lang="en-US" dirty="0"/>
          </a:p>
        </p:txBody>
      </p:sp>
      <p:sp>
        <p:nvSpPr>
          <p:cNvPr id="3" name="Text Placeholder 2"/>
          <p:cNvSpPr>
            <a:spLocks noGrp="1"/>
          </p:cNvSpPr>
          <p:nvPr>
            <p:ph type="body" sz="quarter" idx="10"/>
          </p:nvPr>
        </p:nvSpPr>
        <p:spPr>
          <a:xfrm>
            <a:off x="904188" y="6004405"/>
            <a:ext cx="10056813" cy="8907032"/>
          </a:xfrm>
        </p:spPr>
        <p:txBody>
          <a:bodyPr/>
          <a:lstStyle/>
          <a:p>
            <a:r>
              <a:rPr lang="en-US" sz="2800" dirty="0" smtClean="0"/>
              <a:t>A combination of symmetric and asymmetric encryption techniques are used to securely transmit the sensitive data over the insecure Internet. To perform any processing of such sensitive data without giving access to it requires the use of fully </a:t>
            </a:r>
            <a:r>
              <a:rPr lang="en-US" sz="2800" dirty="0" err="1" smtClean="0"/>
              <a:t>homomorphic</a:t>
            </a:r>
            <a:r>
              <a:rPr lang="en-US" sz="2800" dirty="0" smtClean="0"/>
              <a:t> encryption scheme, which</a:t>
            </a:r>
            <a:r>
              <a:rPr lang="en-IN" sz="2800" dirty="0" smtClean="0"/>
              <a:t> requires</a:t>
            </a:r>
            <a:r>
              <a:rPr lang="en-US" sz="2800" dirty="0" smtClean="0"/>
              <a:t> heavy computation. This becomes a significant factor if are using resource constrained small portable devices. This gives rise to the need of Elliptic Curve Cryptography (ECC), which offers equivalent security with smaller key </a:t>
            </a:r>
            <a:r>
              <a:rPr lang="en-US" sz="2800" dirty="0" smtClean="0"/>
              <a:t>sizes</a:t>
            </a:r>
            <a:r>
              <a:rPr lang="en-US" sz="2800" dirty="0" smtClean="0"/>
              <a:t>, which can be computed with low resources. </a:t>
            </a:r>
            <a:endParaRPr lang="en-US" sz="2800" dirty="0" smtClean="0"/>
          </a:p>
          <a:p>
            <a:pPr>
              <a:spcBef>
                <a:spcPts val="1000"/>
              </a:spcBef>
            </a:pPr>
            <a:r>
              <a:rPr lang="en-IN" sz="2800" dirty="0" smtClean="0"/>
              <a:t>Our </a:t>
            </a:r>
            <a:r>
              <a:rPr lang="en-IN" sz="2800" dirty="0" smtClean="0"/>
              <a:t>project is to implement test programs of three ECC (Elliptic Curve Cryptography) algorithms: ECIES (Integrated Encryption Scheme), ECDSA (Digital Signature Algorithm), ECDH (</a:t>
            </a:r>
            <a:r>
              <a:rPr lang="en-IN" sz="2800" dirty="0" err="1" smtClean="0"/>
              <a:t>Diffie</a:t>
            </a:r>
            <a:r>
              <a:rPr lang="en-IN" sz="2800" dirty="0" smtClean="0"/>
              <a:t> Hellman) and do their profiling to perform a comparative study of their execution time and memory and power consumptions.</a:t>
            </a:r>
          </a:p>
          <a:p>
            <a:endParaRPr lang="en-US" sz="2800" dirty="0" smtClean="0"/>
          </a:p>
          <a:p>
            <a:endParaRPr lang="en-US" sz="2800" dirty="0" smtClean="0"/>
          </a:p>
        </p:txBody>
      </p:sp>
      <p:sp>
        <p:nvSpPr>
          <p:cNvPr id="4" name="Text Placeholder 3"/>
          <p:cNvSpPr>
            <a:spLocks noGrp="1"/>
          </p:cNvSpPr>
          <p:nvPr>
            <p:ph type="body" sz="quarter" idx="11"/>
          </p:nvPr>
        </p:nvSpPr>
        <p:spPr/>
        <p:txBody>
          <a:bodyPr/>
          <a:lstStyle/>
          <a:p>
            <a:r>
              <a:rPr lang="en-US" dirty="0" smtClean="0"/>
              <a:t>INTRODUCTION &amp; OBJECTIVES</a:t>
            </a:r>
            <a:endParaRPr lang="en-US" dirty="0"/>
          </a:p>
        </p:txBody>
      </p:sp>
      <p:graphicFrame>
        <p:nvGraphicFramePr>
          <p:cNvPr id="66" name="Picture Placeholder 65"/>
          <p:cNvGraphicFramePr>
            <a:graphicFrameLocks noGrp="1"/>
          </p:cNvGraphicFramePr>
          <p:nvPr>
            <p:ph type="pic" sz="quarter" idx="15"/>
          </p:nvPr>
        </p:nvGraphicFramePr>
        <p:xfrm>
          <a:off x="22808243" y="6640796"/>
          <a:ext cx="8902458" cy="2194560"/>
        </p:xfrm>
        <a:graphic>
          <a:graphicData uri="http://schemas.openxmlformats.org/drawingml/2006/table">
            <a:tbl>
              <a:tblPr/>
              <a:tblGrid>
                <a:gridCol w="3649891"/>
                <a:gridCol w="5252567"/>
              </a:tblGrid>
              <a:tr h="518922">
                <a:tc>
                  <a:txBody>
                    <a:bodyPr/>
                    <a:lstStyle/>
                    <a:p>
                      <a:pPr marL="0" marR="0" algn="ctr">
                        <a:lnSpc>
                          <a:spcPct val="150000"/>
                        </a:lnSpc>
                        <a:spcBef>
                          <a:spcPts val="0"/>
                        </a:spcBef>
                        <a:spcAft>
                          <a:spcPts val="0"/>
                        </a:spcAft>
                      </a:pPr>
                      <a:r>
                        <a:rPr lang="en-IN" sz="2400" kern="50" dirty="0">
                          <a:latin typeface="Trebuchet MS" pitchFamily="34" charset="0"/>
                          <a:ea typeface="DejaVu Sans"/>
                          <a:cs typeface="Times New Roman"/>
                        </a:rPr>
                        <a:t>Algorithm</a:t>
                      </a:r>
                      <a:endParaRPr lang="en-US" sz="2400" kern="50" dirty="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2400" kern="50">
                          <a:latin typeface="Trebuchet MS" pitchFamily="34" charset="0"/>
                          <a:ea typeface="DejaVu Sans"/>
                          <a:cs typeface="Times New Roman"/>
                        </a:rPr>
                        <a:t>Runtime (microseconds)</a:t>
                      </a:r>
                      <a:endParaRPr lang="en-US" sz="2400" kern="5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922">
                <a:tc>
                  <a:txBody>
                    <a:bodyPr/>
                    <a:lstStyle/>
                    <a:p>
                      <a:pPr marL="0" marR="0" algn="ctr">
                        <a:lnSpc>
                          <a:spcPct val="150000"/>
                        </a:lnSpc>
                        <a:spcBef>
                          <a:spcPts val="0"/>
                        </a:spcBef>
                        <a:spcAft>
                          <a:spcPts val="0"/>
                        </a:spcAft>
                      </a:pPr>
                      <a:r>
                        <a:rPr lang="en-IN" sz="2400" kern="50" dirty="0">
                          <a:latin typeface="Trebuchet MS" pitchFamily="34" charset="0"/>
                          <a:ea typeface="DejaVu Sans"/>
                          <a:cs typeface="Times New Roman"/>
                        </a:rPr>
                        <a:t>ECIES</a:t>
                      </a:r>
                      <a:endParaRPr lang="en-US" sz="2400" kern="50" dirty="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2400" kern="50" dirty="0">
                          <a:latin typeface="Trebuchet MS" pitchFamily="34" charset="0"/>
                          <a:ea typeface="DejaVu Sans"/>
                          <a:cs typeface="Times New Roman"/>
                        </a:rPr>
                        <a:t>352810</a:t>
                      </a:r>
                      <a:endParaRPr lang="en-US" sz="2400" kern="50" dirty="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922">
                <a:tc>
                  <a:txBody>
                    <a:bodyPr/>
                    <a:lstStyle/>
                    <a:p>
                      <a:pPr marL="0" marR="0" algn="ctr">
                        <a:lnSpc>
                          <a:spcPct val="150000"/>
                        </a:lnSpc>
                        <a:spcBef>
                          <a:spcPts val="0"/>
                        </a:spcBef>
                        <a:spcAft>
                          <a:spcPts val="0"/>
                        </a:spcAft>
                      </a:pPr>
                      <a:r>
                        <a:rPr lang="en-IN" sz="2400" kern="50">
                          <a:latin typeface="Trebuchet MS" pitchFamily="34" charset="0"/>
                          <a:ea typeface="DejaVu Sans"/>
                          <a:cs typeface="Times New Roman"/>
                        </a:rPr>
                        <a:t>ECDSA</a:t>
                      </a:r>
                      <a:endParaRPr lang="en-US" sz="2400" kern="5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2400" kern="50" dirty="0">
                          <a:latin typeface="Trebuchet MS" pitchFamily="34" charset="0"/>
                          <a:ea typeface="DejaVu Sans"/>
                          <a:cs typeface="Times New Roman"/>
                        </a:rPr>
                        <a:t>287332</a:t>
                      </a:r>
                      <a:endParaRPr lang="en-US" sz="2400" kern="50" dirty="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922">
                <a:tc>
                  <a:txBody>
                    <a:bodyPr/>
                    <a:lstStyle/>
                    <a:p>
                      <a:pPr marL="0" marR="0" algn="ctr">
                        <a:lnSpc>
                          <a:spcPct val="150000"/>
                        </a:lnSpc>
                        <a:spcBef>
                          <a:spcPts val="0"/>
                        </a:spcBef>
                        <a:spcAft>
                          <a:spcPts val="0"/>
                        </a:spcAft>
                      </a:pPr>
                      <a:r>
                        <a:rPr lang="en-IN" sz="2400" kern="50">
                          <a:latin typeface="Trebuchet MS" pitchFamily="34" charset="0"/>
                          <a:ea typeface="DejaVu Sans"/>
                          <a:cs typeface="Times New Roman"/>
                        </a:rPr>
                        <a:t>ECDH</a:t>
                      </a:r>
                      <a:endParaRPr lang="en-US" sz="2400" kern="5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2400" kern="50" dirty="0">
                          <a:latin typeface="Trebuchet MS" pitchFamily="34" charset="0"/>
                          <a:ea typeface="DejaVu Sans"/>
                          <a:cs typeface="Times New Roman"/>
                        </a:rPr>
                        <a:t>28027</a:t>
                      </a:r>
                      <a:endParaRPr lang="en-US" sz="2400" kern="50" dirty="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0" name="Picture Placeholder 69"/>
          <p:cNvGraphicFramePr>
            <a:graphicFrameLocks noGrp="1"/>
          </p:cNvGraphicFramePr>
          <p:nvPr>
            <p:ph type="pic" sz="quarter" idx="18"/>
          </p:nvPr>
        </p:nvGraphicFramePr>
        <p:xfrm>
          <a:off x="22808242" y="12838273"/>
          <a:ext cx="8902459" cy="2079412"/>
        </p:xfrm>
        <a:graphic>
          <a:graphicData uri="http://schemas.openxmlformats.org/drawingml/2006/table">
            <a:tbl>
              <a:tblPr/>
              <a:tblGrid>
                <a:gridCol w="3649891"/>
                <a:gridCol w="5252568"/>
              </a:tblGrid>
              <a:tr h="519853">
                <a:tc>
                  <a:txBody>
                    <a:bodyPr/>
                    <a:lstStyle/>
                    <a:p>
                      <a:pPr marL="0" marR="0" algn="ctr">
                        <a:lnSpc>
                          <a:spcPct val="150000"/>
                        </a:lnSpc>
                        <a:spcBef>
                          <a:spcPts val="0"/>
                        </a:spcBef>
                        <a:spcAft>
                          <a:spcPts val="0"/>
                        </a:spcAft>
                      </a:pPr>
                      <a:r>
                        <a:rPr lang="en-IN" sz="2400" kern="50" dirty="0">
                          <a:latin typeface="Trebuchet MS" pitchFamily="34" charset="0"/>
                          <a:ea typeface="DejaVu Sans"/>
                          <a:cs typeface="Times New Roman"/>
                        </a:rPr>
                        <a:t>Algorithm</a:t>
                      </a:r>
                      <a:endParaRPr lang="en-US" sz="2400" kern="50" dirty="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2400" kern="50">
                          <a:latin typeface="Trebuchet MS" pitchFamily="34" charset="0"/>
                          <a:ea typeface="DejaVu Sans"/>
                          <a:cs typeface="Times New Roman"/>
                        </a:rPr>
                        <a:t>Heap Memory Consumption (bytes)</a:t>
                      </a:r>
                      <a:endParaRPr lang="en-US" sz="2400" kern="5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9853">
                <a:tc>
                  <a:txBody>
                    <a:bodyPr/>
                    <a:lstStyle/>
                    <a:p>
                      <a:pPr marL="0" marR="0" algn="ctr">
                        <a:lnSpc>
                          <a:spcPct val="150000"/>
                        </a:lnSpc>
                        <a:spcBef>
                          <a:spcPts val="0"/>
                        </a:spcBef>
                        <a:spcAft>
                          <a:spcPts val="0"/>
                        </a:spcAft>
                      </a:pPr>
                      <a:r>
                        <a:rPr lang="en-IN" sz="2400" kern="50" dirty="0" smtClean="0">
                          <a:latin typeface="Trebuchet MS" pitchFamily="34" charset="0"/>
                          <a:ea typeface="DejaVu Sans"/>
                          <a:cs typeface="Times New Roman"/>
                        </a:rPr>
                        <a:t>ECIES</a:t>
                      </a:r>
                      <a:endParaRPr lang="en-US" sz="2400" kern="50" dirty="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2400" kern="50" dirty="0">
                          <a:latin typeface="Trebuchet MS" pitchFamily="34" charset="0"/>
                          <a:ea typeface="DejaVu Sans"/>
                          <a:cs typeface="Times New Roman"/>
                        </a:rPr>
                        <a:t>51424</a:t>
                      </a:r>
                      <a:endParaRPr lang="en-US" sz="2400" kern="50" dirty="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9853">
                <a:tc>
                  <a:txBody>
                    <a:bodyPr/>
                    <a:lstStyle/>
                    <a:p>
                      <a:pPr marL="0" marR="0" algn="ctr">
                        <a:lnSpc>
                          <a:spcPct val="150000"/>
                        </a:lnSpc>
                        <a:spcBef>
                          <a:spcPts val="0"/>
                        </a:spcBef>
                        <a:spcAft>
                          <a:spcPts val="0"/>
                        </a:spcAft>
                      </a:pPr>
                      <a:r>
                        <a:rPr lang="en-IN" sz="2400" kern="50" dirty="0">
                          <a:latin typeface="Trebuchet MS" pitchFamily="34" charset="0"/>
                          <a:ea typeface="DejaVu Sans"/>
                          <a:cs typeface="Times New Roman"/>
                        </a:rPr>
                        <a:t>ECDSA</a:t>
                      </a:r>
                      <a:endParaRPr lang="en-US" sz="2400" kern="50" dirty="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2400" kern="50" dirty="0">
                          <a:latin typeface="Trebuchet MS" pitchFamily="34" charset="0"/>
                          <a:ea typeface="DejaVu Sans"/>
                          <a:cs typeface="Times New Roman"/>
                        </a:rPr>
                        <a:t>43880</a:t>
                      </a:r>
                      <a:endParaRPr lang="en-US" sz="2400" kern="50" dirty="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9853">
                <a:tc>
                  <a:txBody>
                    <a:bodyPr/>
                    <a:lstStyle/>
                    <a:p>
                      <a:pPr marL="0" marR="0" algn="ctr">
                        <a:lnSpc>
                          <a:spcPct val="150000"/>
                        </a:lnSpc>
                        <a:spcBef>
                          <a:spcPts val="0"/>
                        </a:spcBef>
                        <a:spcAft>
                          <a:spcPts val="0"/>
                        </a:spcAft>
                      </a:pPr>
                      <a:r>
                        <a:rPr lang="en-IN" sz="2400" kern="50" dirty="0">
                          <a:latin typeface="Trebuchet MS" pitchFamily="34" charset="0"/>
                          <a:ea typeface="DejaVu Sans"/>
                          <a:cs typeface="Times New Roman"/>
                        </a:rPr>
                        <a:t>ECDH</a:t>
                      </a:r>
                      <a:endParaRPr lang="en-US" sz="2400" kern="50" dirty="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2400" kern="50" dirty="0">
                          <a:latin typeface="Trebuchet MS" pitchFamily="34" charset="0"/>
                          <a:ea typeface="DejaVu Sans"/>
                          <a:cs typeface="Times New Roman"/>
                        </a:rPr>
                        <a:t>15680</a:t>
                      </a:r>
                      <a:endParaRPr lang="en-US" sz="2400" kern="50" dirty="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 Placeholder 6"/>
          <p:cNvSpPr>
            <a:spLocks noGrp="1"/>
          </p:cNvSpPr>
          <p:nvPr>
            <p:ph type="body" sz="quarter" idx="20"/>
          </p:nvPr>
        </p:nvSpPr>
        <p:spPr/>
        <p:txBody>
          <a:bodyPr/>
          <a:lstStyle/>
          <a:p>
            <a:r>
              <a:rPr lang="en-US" dirty="0" smtClean="0"/>
              <a:t>UNDERLYING THEORY</a:t>
            </a:r>
            <a:endParaRPr lang="en-US" dirty="0"/>
          </a:p>
        </p:txBody>
      </p:sp>
      <p:sp>
        <p:nvSpPr>
          <p:cNvPr id="9" name="Text Placeholder 8"/>
          <p:cNvSpPr>
            <a:spLocks noGrp="1"/>
          </p:cNvSpPr>
          <p:nvPr>
            <p:ph type="body" sz="quarter" idx="22"/>
          </p:nvPr>
        </p:nvSpPr>
        <p:spPr/>
        <p:txBody>
          <a:bodyPr/>
          <a:lstStyle/>
          <a:p>
            <a:r>
              <a:rPr lang="en-US" dirty="0" smtClean="0"/>
              <a:t>METHODOLGY OF EVALUATION</a:t>
            </a:r>
            <a:endParaRPr lang="en-US" dirty="0"/>
          </a:p>
        </p:txBody>
      </p:sp>
      <p:sp>
        <p:nvSpPr>
          <p:cNvPr id="10" name="Text Placeholder 9"/>
          <p:cNvSpPr>
            <a:spLocks noGrp="1"/>
          </p:cNvSpPr>
          <p:nvPr>
            <p:ph type="body" sz="quarter" idx="23"/>
          </p:nvPr>
        </p:nvSpPr>
        <p:spPr>
          <a:xfrm>
            <a:off x="22250400" y="24833038"/>
            <a:ext cx="10048874" cy="5404534"/>
          </a:xfrm>
        </p:spPr>
        <p:txBody>
          <a:bodyPr/>
          <a:lstStyle/>
          <a:p>
            <a:r>
              <a:rPr lang="en-IN" sz="2800" b="1" dirty="0" smtClean="0"/>
              <a:t>Conclusion &amp; their utility in application</a:t>
            </a:r>
          </a:p>
          <a:p>
            <a:pPr indent="457200">
              <a:buFont typeface="Arial" pitchFamily="34" charset="0"/>
              <a:buChar char="•"/>
            </a:pPr>
            <a:r>
              <a:rPr lang="en-IN" sz="2800" dirty="0" smtClean="0"/>
              <a:t>In </a:t>
            </a:r>
            <a:r>
              <a:rPr lang="en-IN" sz="2800" dirty="0" smtClean="0"/>
              <a:t>time, memory and power constrained applications, and where authentication is of prime importance for e.g. cellular telephony, access control applications like web-based result, ATMs, physical entry to restricted areas or border crossings, ECDSA should be preferred over ECIES. </a:t>
            </a:r>
            <a:endParaRPr lang="en-US" sz="2800" dirty="0" smtClean="0"/>
          </a:p>
          <a:p>
            <a:pPr indent="457200">
              <a:buFont typeface="Arial" pitchFamily="34" charset="0"/>
              <a:buChar char="•"/>
            </a:pPr>
            <a:r>
              <a:rPr lang="en-IN" sz="2800" dirty="0" smtClean="0"/>
              <a:t>In applications where secrecy of communication is of prime importance, in comparison to time, memory and power</a:t>
            </a:r>
            <a:r>
              <a:rPr lang="en-IN" sz="2800" b="1" dirty="0" smtClean="0"/>
              <a:t> </a:t>
            </a:r>
            <a:r>
              <a:rPr lang="en-IN" sz="2800" dirty="0" smtClean="0"/>
              <a:t>consumed, for e.g. PIN no., credit card no. , defence communications, ECIES should be preferred.</a:t>
            </a:r>
            <a:endParaRPr lang="en-US" sz="2800" dirty="0" smtClean="0"/>
          </a:p>
          <a:p>
            <a:endParaRPr lang="en-US" dirty="0"/>
          </a:p>
        </p:txBody>
      </p:sp>
      <p:sp>
        <p:nvSpPr>
          <p:cNvPr id="11" name="Text Placeholder 10"/>
          <p:cNvSpPr>
            <a:spLocks noGrp="1"/>
          </p:cNvSpPr>
          <p:nvPr>
            <p:ph type="body" sz="quarter" idx="24"/>
          </p:nvPr>
        </p:nvSpPr>
        <p:spPr/>
        <p:txBody>
          <a:bodyPr/>
          <a:lstStyle/>
          <a:p>
            <a:r>
              <a:rPr lang="en-US" dirty="0" smtClean="0"/>
              <a:t>RESULTS &amp; CONCLUSIONS</a:t>
            </a:r>
            <a:endParaRPr lang="en-US" dirty="0"/>
          </a:p>
        </p:txBody>
      </p:sp>
      <p:sp>
        <p:nvSpPr>
          <p:cNvPr id="12" name="Text Placeholder 11"/>
          <p:cNvSpPr>
            <a:spLocks noGrp="1"/>
          </p:cNvSpPr>
          <p:nvPr>
            <p:ph type="body" sz="quarter" idx="25"/>
          </p:nvPr>
        </p:nvSpPr>
        <p:spPr/>
        <p:txBody>
          <a:bodyPr/>
          <a:lstStyle/>
          <a:p>
            <a:r>
              <a:rPr lang="en-US" dirty="0" smtClean="0"/>
              <a:t>FUTURE WORK</a:t>
            </a:r>
            <a:endParaRPr lang="en-US" dirty="0"/>
          </a:p>
        </p:txBody>
      </p:sp>
      <p:sp>
        <p:nvSpPr>
          <p:cNvPr id="13" name="Text Placeholder 12"/>
          <p:cNvSpPr>
            <a:spLocks noGrp="1"/>
          </p:cNvSpPr>
          <p:nvPr>
            <p:ph type="body" sz="quarter" idx="26"/>
          </p:nvPr>
        </p:nvSpPr>
        <p:spPr>
          <a:xfrm>
            <a:off x="32924750" y="6004405"/>
            <a:ext cx="10047018" cy="8217612"/>
          </a:xfrm>
        </p:spPr>
        <p:txBody>
          <a:bodyPr/>
          <a:lstStyle/>
          <a:p>
            <a:pPr indent="223838">
              <a:buFont typeface="Arial" pitchFamily="34" charset="0"/>
              <a:buChar char="•"/>
            </a:pPr>
            <a:r>
              <a:rPr lang="en-IN" sz="2800" dirty="0" smtClean="0"/>
              <a:t>Extending </a:t>
            </a:r>
            <a:r>
              <a:rPr lang="en-IN" sz="2800" dirty="0" smtClean="0"/>
              <a:t>each of the ECC algorithms viz. ECDSA, ECIES and ECDH to include the complete set of security features i.e. Confidentiality, Integrity and </a:t>
            </a:r>
            <a:r>
              <a:rPr lang="en-IN" sz="2800" dirty="0" smtClean="0"/>
              <a:t>Authentication</a:t>
            </a:r>
            <a:endParaRPr lang="en-US" sz="2800" dirty="0" smtClean="0"/>
          </a:p>
          <a:p>
            <a:pPr indent="223838">
              <a:buFont typeface="Arial" pitchFamily="34" charset="0"/>
              <a:buChar char="•"/>
            </a:pPr>
            <a:r>
              <a:rPr lang="en-IN" sz="2800" dirty="0" smtClean="0"/>
              <a:t>Improvement on the individual algorithms in terms of performance and memory.  For instance implementing </a:t>
            </a:r>
            <a:r>
              <a:rPr lang="en-IN" sz="2800" dirty="0" smtClean="0"/>
              <a:t>ECMQV </a:t>
            </a:r>
            <a:r>
              <a:rPr lang="en-IN" sz="2800" dirty="0" smtClean="0"/>
              <a:t>Key </a:t>
            </a:r>
            <a:r>
              <a:rPr lang="en-IN" sz="2800" dirty="0" smtClean="0"/>
              <a:t>Agreement and </a:t>
            </a:r>
            <a:r>
              <a:rPr lang="en-IN" sz="2800" dirty="0" smtClean="0"/>
              <a:t>ECNR </a:t>
            </a:r>
            <a:r>
              <a:rPr lang="en-IN" sz="2800" dirty="0" smtClean="0"/>
              <a:t>Signature </a:t>
            </a:r>
            <a:r>
              <a:rPr lang="en-IN" sz="2800" dirty="0" smtClean="0"/>
              <a:t>Scheme</a:t>
            </a:r>
            <a:r>
              <a:rPr lang="en-IN" sz="2800" dirty="0" smtClean="0"/>
              <a:t>, </a:t>
            </a:r>
            <a:r>
              <a:rPr lang="en-IN" sz="2800" dirty="0" smtClean="0"/>
              <a:t>an improvement over </a:t>
            </a:r>
            <a:r>
              <a:rPr lang="en-IN" sz="2800" dirty="0" smtClean="0"/>
              <a:t>ECDH and ECDSA respectively.</a:t>
            </a:r>
            <a:endParaRPr lang="en-US" sz="2800" dirty="0" smtClean="0"/>
          </a:p>
          <a:p>
            <a:pPr indent="223838">
              <a:buFont typeface="Arial" pitchFamily="34" charset="0"/>
              <a:buChar char="•"/>
            </a:pPr>
            <a:r>
              <a:rPr lang="en-IN" sz="2800" dirty="0" smtClean="0"/>
              <a:t>Using the improvised algorithms and their results for use in Wireless Sensor Networks, where ECC algorithms hold prime importance in providing security in a memory and power constrained environment. </a:t>
            </a:r>
            <a:endParaRPr lang="en-US" sz="2800" dirty="0" smtClean="0"/>
          </a:p>
          <a:p>
            <a:pPr indent="223838">
              <a:buFont typeface="Arial" pitchFamily="34" charset="0"/>
              <a:buChar char="•"/>
            </a:pPr>
            <a:r>
              <a:rPr lang="en-IN" sz="2800" dirty="0" smtClean="0"/>
              <a:t>Cross language implementation of ECC algorithms utilizing the capabilities and features of other languages like Java.</a:t>
            </a:r>
            <a:endParaRPr lang="en-US" sz="2800" dirty="0" smtClean="0"/>
          </a:p>
          <a:p>
            <a:pPr indent="223838">
              <a:buFont typeface="Arial" pitchFamily="34" charset="0"/>
              <a:buChar char="•"/>
            </a:pPr>
            <a:r>
              <a:rPr lang="en-IN" sz="2800" dirty="0" smtClean="0"/>
              <a:t>Improving the performance, integration cost and overhead of inter-processor communication for ECC algorithms.</a:t>
            </a:r>
            <a:endParaRPr lang="en-US" sz="2800" dirty="0" smtClean="0"/>
          </a:p>
          <a:p>
            <a:endParaRPr lang="en-US" sz="2800" dirty="0"/>
          </a:p>
        </p:txBody>
      </p:sp>
      <p:sp>
        <p:nvSpPr>
          <p:cNvPr id="14" name="Text Placeholder 13"/>
          <p:cNvSpPr>
            <a:spLocks noGrp="1"/>
          </p:cNvSpPr>
          <p:nvPr>
            <p:ph type="body" sz="quarter" idx="27"/>
          </p:nvPr>
        </p:nvSpPr>
        <p:spPr/>
        <p:txBody>
          <a:bodyPr/>
          <a:lstStyle/>
          <a:p>
            <a:r>
              <a:rPr lang="en-US" dirty="0" smtClean="0"/>
              <a:t>REFERENCES</a:t>
            </a:r>
            <a:endParaRPr lang="en-US" dirty="0"/>
          </a:p>
        </p:txBody>
      </p:sp>
      <p:sp>
        <p:nvSpPr>
          <p:cNvPr id="15" name="Text Placeholder 14"/>
          <p:cNvSpPr>
            <a:spLocks noGrp="1"/>
          </p:cNvSpPr>
          <p:nvPr>
            <p:ph type="body" sz="quarter" idx="28"/>
          </p:nvPr>
        </p:nvSpPr>
        <p:spPr>
          <a:xfrm>
            <a:off x="32997777" y="15011402"/>
            <a:ext cx="10052050" cy="9596451"/>
          </a:xfrm>
        </p:spPr>
        <p:txBody>
          <a:bodyPr/>
          <a:lstStyle/>
          <a:p>
            <a:pPr lvl="0" indent="508000">
              <a:buFont typeface="Arial" pitchFamily="34" charset="0"/>
              <a:buChar char="•"/>
            </a:pPr>
            <a:r>
              <a:rPr lang="en-US" sz="2800" dirty="0" smtClean="0"/>
              <a:t>An Liu and </a:t>
            </a:r>
            <a:r>
              <a:rPr lang="en-US" sz="2800" dirty="0" err="1" smtClean="0"/>
              <a:t>Peng</a:t>
            </a:r>
            <a:r>
              <a:rPr lang="en-US" sz="2800" dirty="0" smtClean="0"/>
              <a:t> </a:t>
            </a:r>
            <a:r>
              <a:rPr lang="en-US" sz="2800" dirty="0" err="1" smtClean="0"/>
              <a:t>Ning</a:t>
            </a:r>
            <a:r>
              <a:rPr lang="en-IN" sz="2800" dirty="0" smtClean="0"/>
              <a:t>, </a:t>
            </a:r>
            <a:r>
              <a:rPr lang="en-US" sz="2800" i="1" dirty="0" err="1" smtClean="0"/>
              <a:t>TinyECC</a:t>
            </a:r>
            <a:r>
              <a:rPr lang="en-US" sz="2800" i="1" dirty="0" smtClean="0"/>
              <a:t>: A Configurable Library for Elliptic Curve Cryptography in Wireless </a:t>
            </a:r>
            <a:r>
              <a:rPr lang="en-US" sz="2800" i="1" dirty="0" smtClean="0"/>
              <a:t>Sensor</a:t>
            </a:r>
            <a:endParaRPr lang="en-US" sz="2800" dirty="0" smtClean="0"/>
          </a:p>
          <a:p>
            <a:pPr lvl="0" indent="508000">
              <a:buFont typeface="Arial" pitchFamily="34" charset="0"/>
              <a:buChar char="•"/>
            </a:pPr>
            <a:r>
              <a:rPr lang="en-US" sz="2800" dirty="0" smtClean="0"/>
              <a:t>Barry Doyle et al., </a:t>
            </a:r>
            <a:r>
              <a:rPr lang="en-US" sz="2800" i="1" dirty="0" smtClean="0"/>
              <a:t>Security Considerations and Key Negotiation Techniques for Power Constrained </a:t>
            </a:r>
            <a:r>
              <a:rPr lang="en-US" sz="2800" i="1" dirty="0" smtClean="0"/>
              <a:t>Sensor</a:t>
            </a:r>
            <a:endParaRPr lang="en-US" sz="2800" dirty="0" smtClean="0"/>
          </a:p>
          <a:p>
            <a:pPr lvl="0" indent="508000">
              <a:buFont typeface="Arial" pitchFamily="34" charset="0"/>
              <a:buChar char="•"/>
            </a:pPr>
            <a:r>
              <a:rPr lang="en-US" sz="2800" dirty="0" err="1" smtClean="0"/>
              <a:t>Hai</a:t>
            </a:r>
            <a:r>
              <a:rPr lang="en-US" sz="2800" dirty="0" smtClean="0"/>
              <a:t> Yan and </a:t>
            </a:r>
            <a:r>
              <a:rPr lang="en-US" sz="2800" dirty="0" err="1" smtClean="0"/>
              <a:t>Zhijie</a:t>
            </a:r>
            <a:r>
              <a:rPr lang="en-US" sz="2800" dirty="0" smtClean="0"/>
              <a:t> Jerry Shi</a:t>
            </a:r>
            <a:r>
              <a:rPr lang="en-IN" sz="2800" dirty="0" smtClean="0"/>
              <a:t>, </a:t>
            </a:r>
            <a:r>
              <a:rPr lang="en-US" sz="2800" i="1" dirty="0" smtClean="0"/>
              <a:t>Studying Software Implementations of Elliptic </a:t>
            </a:r>
            <a:r>
              <a:rPr lang="en-US" sz="2800" i="1" dirty="0" smtClean="0"/>
              <a:t>Curve</a:t>
            </a:r>
            <a:endParaRPr lang="en-US" sz="2800" dirty="0" smtClean="0"/>
          </a:p>
          <a:p>
            <a:pPr lvl="0" indent="508000">
              <a:buFont typeface="Arial" pitchFamily="34" charset="0"/>
              <a:buChar char="•"/>
            </a:pPr>
            <a:r>
              <a:rPr lang="en-US" sz="2800" dirty="0" smtClean="0"/>
              <a:t>Craig Gentry, </a:t>
            </a:r>
            <a:r>
              <a:rPr lang="en-US" sz="2800" i="1" dirty="0" smtClean="0"/>
              <a:t>Computing </a:t>
            </a:r>
            <a:r>
              <a:rPr lang="en-US" sz="2800" i="1" dirty="0" err="1" smtClean="0"/>
              <a:t>Arbitary</a:t>
            </a:r>
            <a:r>
              <a:rPr lang="en-US" sz="2800" i="1" dirty="0" smtClean="0"/>
              <a:t> Functions of Encrypted Data</a:t>
            </a:r>
            <a:r>
              <a:rPr lang="en-US" sz="2800" dirty="0" smtClean="0"/>
              <a:t> in Communications of the </a:t>
            </a:r>
            <a:r>
              <a:rPr lang="en-US" sz="2800" dirty="0" smtClean="0"/>
              <a:t>ACM</a:t>
            </a:r>
          </a:p>
          <a:p>
            <a:pPr lvl="0" indent="508000">
              <a:buFont typeface="Arial" pitchFamily="34" charset="0"/>
              <a:buChar char="•"/>
            </a:pPr>
            <a:r>
              <a:rPr lang="en-US" sz="2800" dirty="0" err="1" smtClean="0"/>
              <a:t>Anoop</a:t>
            </a:r>
            <a:r>
              <a:rPr lang="en-US" sz="2800" dirty="0" smtClean="0"/>
              <a:t> </a:t>
            </a:r>
            <a:r>
              <a:rPr lang="en-US" sz="2800" dirty="0" smtClean="0"/>
              <a:t>MS, </a:t>
            </a:r>
            <a:r>
              <a:rPr lang="en-US" sz="2800" i="1" dirty="0" smtClean="0"/>
              <a:t>Elliptic Curve Cryptography, An Implementation Guide</a:t>
            </a:r>
            <a:r>
              <a:rPr lang="en-US" sz="2800" dirty="0" smtClean="0"/>
              <a:t>, January </a:t>
            </a:r>
            <a:r>
              <a:rPr lang="en-US" sz="2800" dirty="0" smtClean="0"/>
              <a:t>2007</a:t>
            </a:r>
            <a:endParaRPr lang="en-US" sz="2800" dirty="0" smtClean="0"/>
          </a:p>
          <a:p>
            <a:pPr lvl="0" indent="508000">
              <a:buFont typeface="Arial" pitchFamily="34" charset="0"/>
              <a:buChar char="•"/>
            </a:pPr>
            <a:r>
              <a:rPr lang="en-US" sz="2800" dirty="0" smtClean="0"/>
              <a:t>http</a:t>
            </a:r>
            <a:r>
              <a:rPr lang="en-US" sz="2800" dirty="0" smtClean="0"/>
              <a:t>://</a:t>
            </a:r>
            <a:r>
              <a:rPr lang="en-US" sz="2800" dirty="0" smtClean="0"/>
              <a:t>en.wikipedia.org/wiki/Elliptic_curve_cryptography</a:t>
            </a:r>
            <a:endParaRPr lang="en-US" sz="2800" dirty="0" smtClean="0"/>
          </a:p>
          <a:p>
            <a:pPr lvl="0" indent="508000">
              <a:buFont typeface="Arial" pitchFamily="34" charset="0"/>
              <a:buChar char="•"/>
            </a:pPr>
            <a:r>
              <a:rPr lang="en-US" sz="2800" dirty="0" smtClean="0"/>
              <a:t>http</a:t>
            </a:r>
            <a:r>
              <a:rPr lang="en-US" sz="2800" dirty="0" smtClean="0"/>
              <a:t>://</a:t>
            </a:r>
            <a:r>
              <a:rPr lang="en-US" sz="2800" dirty="0" smtClean="0"/>
              <a:t>en.wikipedia.org/wiki/Crypto%2B%2B</a:t>
            </a:r>
            <a:endParaRPr lang="en-US" sz="2800" dirty="0" smtClean="0"/>
          </a:p>
          <a:p>
            <a:pPr lvl="0" indent="508000">
              <a:buFont typeface="Arial" pitchFamily="34" charset="0"/>
              <a:buChar char="•"/>
            </a:pPr>
            <a:r>
              <a:rPr lang="en-US" sz="2800" dirty="0" smtClean="0"/>
              <a:t>http://en.wikipedia.org/wiki/ECIES</a:t>
            </a:r>
          </a:p>
          <a:p>
            <a:pPr lvl="0" indent="508000">
              <a:buFont typeface="Arial" pitchFamily="34" charset="0"/>
              <a:buChar char="•"/>
            </a:pPr>
            <a:r>
              <a:rPr lang="en-US" sz="2800" dirty="0" smtClean="0"/>
              <a:t>http</a:t>
            </a:r>
            <a:r>
              <a:rPr lang="en-US" sz="2800" dirty="0" smtClean="0"/>
              <a:t>://en.wikipedia.org/wiki/Profiling_%</a:t>
            </a:r>
            <a:r>
              <a:rPr lang="en-US" sz="2800" dirty="0" smtClean="0"/>
              <a:t>28computer_programming%29</a:t>
            </a:r>
            <a:endParaRPr lang="en-US" sz="2800" dirty="0" smtClean="0"/>
          </a:p>
          <a:p>
            <a:pPr lvl="0" indent="508000">
              <a:buFont typeface="Arial" pitchFamily="34" charset="0"/>
              <a:buChar char="•"/>
            </a:pPr>
            <a:r>
              <a:rPr lang="en-US" sz="2800" dirty="0" smtClean="0"/>
              <a:t>http</a:t>
            </a:r>
            <a:r>
              <a:rPr lang="en-US" sz="2800" dirty="0" smtClean="0"/>
              <a:t>://</a:t>
            </a:r>
            <a:r>
              <a:rPr lang="en-US" sz="2800" dirty="0" smtClean="0"/>
              <a:t>linux.die.net/man/3/gettimeofday</a:t>
            </a:r>
            <a:endParaRPr lang="en-US" sz="2800" dirty="0" smtClean="0"/>
          </a:p>
          <a:p>
            <a:pPr lvl="0" indent="508000">
              <a:buFont typeface="Arial" pitchFamily="34" charset="0"/>
              <a:buChar char="•"/>
            </a:pPr>
            <a:r>
              <a:rPr lang="en-US" sz="2800" dirty="0" smtClean="0"/>
              <a:t>http</a:t>
            </a:r>
            <a:r>
              <a:rPr lang="en-US" sz="2800" dirty="0" smtClean="0"/>
              <a:t>://</a:t>
            </a:r>
            <a:r>
              <a:rPr lang="en-US" sz="2800" dirty="0" smtClean="0"/>
              <a:t>valgrind.org</a:t>
            </a:r>
            <a:endParaRPr lang="en-US" sz="2800" dirty="0" smtClean="0"/>
          </a:p>
          <a:p>
            <a:pPr lvl="0" indent="508000">
              <a:buFont typeface="Arial" pitchFamily="34" charset="0"/>
              <a:buChar char="•"/>
            </a:pPr>
            <a:r>
              <a:rPr lang="en-US" sz="2800" dirty="0" smtClean="0"/>
              <a:t>http</a:t>
            </a:r>
            <a:r>
              <a:rPr lang="en-US" sz="2800" dirty="0" smtClean="0"/>
              <a:t>://</a:t>
            </a:r>
            <a:r>
              <a:rPr lang="en-US" sz="2800" dirty="0" smtClean="0"/>
              <a:t>valgrind.org/info/tools.html</a:t>
            </a:r>
            <a:endParaRPr lang="en-US" sz="2800" dirty="0"/>
          </a:p>
        </p:txBody>
      </p:sp>
      <p:sp>
        <p:nvSpPr>
          <p:cNvPr id="16" name="Text Placeholder 15"/>
          <p:cNvSpPr>
            <a:spLocks noGrp="1"/>
          </p:cNvSpPr>
          <p:nvPr>
            <p:ph type="body" sz="quarter" idx="29"/>
          </p:nvPr>
        </p:nvSpPr>
        <p:spPr/>
        <p:txBody>
          <a:bodyPr/>
          <a:lstStyle/>
          <a:p>
            <a:r>
              <a:rPr lang="en-US" dirty="0" smtClean="0"/>
              <a:t>RELATED WORK</a:t>
            </a:r>
            <a:endParaRPr lang="en-US" dirty="0"/>
          </a:p>
        </p:txBody>
      </p:sp>
      <p:sp>
        <p:nvSpPr>
          <p:cNvPr id="17" name="Text Placeholder 16"/>
          <p:cNvSpPr>
            <a:spLocks noGrp="1"/>
          </p:cNvSpPr>
          <p:nvPr>
            <p:ph type="body" sz="quarter" idx="30"/>
          </p:nvPr>
        </p:nvSpPr>
        <p:spPr>
          <a:xfrm>
            <a:off x="32914027" y="26433446"/>
            <a:ext cx="5017534" cy="7392771"/>
          </a:xfrm>
        </p:spPr>
        <p:txBody>
          <a:bodyPr/>
          <a:lstStyle/>
          <a:p>
            <a:pPr marL="465138" indent="-465138"/>
            <a:r>
              <a:rPr lang="en-US" sz="2800" dirty="0" smtClean="0"/>
              <a:t>Earlier Researches</a:t>
            </a:r>
          </a:p>
          <a:p>
            <a:pPr marL="465138" lvl="1" indent="-465138"/>
            <a:r>
              <a:rPr lang="en-US" sz="2800" dirty="0" err="1" smtClean="0"/>
              <a:t>TinyECC</a:t>
            </a:r>
            <a:r>
              <a:rPr lang="en-US" sz="2800" dirty="0" smtClean="0"/>
              <a:t> library on </a:t>
            </a:r>
            <a:r>
              <a:rPr lang="en-US" sz="2800" dirty="0" err="1" smtClean="0"/>
              <a:t>TinyOS</a:t>
            </a:r>
            <a:endParaRPr lang="en-US" sz="2800" dirty="0" smtClean="0"/>
          </a:p>
          <a:p>
            <a:pPr marL="465138" lvl="1" indent="-465138"/>
            <a:r>
              <a:rPr lang="en-US" sz="2800" dirty="0" smtClean="0"/>
              <a:t>Mote based simulation and conclusion</a:t>
            </a:r>
          </a:p>
          <a:p>
            <a:pPr marL="465138" lvl="1" indent="-465138"/>
            <a:r>
              <a:rPr lang="en-US" sz="2800" dirty="0" smtClean="0"/>
              <a:t>Processor-based profilers</a:t>
            </a:r>
          </a:p>
          <a:p>
            <a:pPr marL="465138" lvl="1" indent="-465138"/>
            <a:r>
              <a:rPr lang="en-US" sz="2800" dirty="0" smtClean="0"/>
              <a:t>ECC operations &amp; EEA algorithm profiled</a:t>
            </a:r>
          </a:p>
          <a:p>
            <a:pPr marL="465138" lvl="1" indent="-465138"/>
            <a:r>
              <a:rPr lang="en-US" sz="2800" dirty="0" smtClean="0"/>
              <a:t>Implementation and profiling on different word size processors  </a:t>
            </a:r>
          </a:p>
          <a:p>
            <a:endParaRPr lang="en-US" sz="2800" dirty="0" smtClean="0"/>
          </a:p>
          <a:p>
            <a:endParaRPr lang="en-US" sz="2200" dirty="0" smtClean="0"/>
          </a:p>
          <a:p>
            <a:endParaRPr lang="en-US" sz="2200" dirty="0"/>
          </a:p>
        </p:txBody>
      </p:sp>
      <p:sp>
        <p:nvSpPr>
          <p:cNvPr id="18" name="Text Placeholder 17"/>
          <p:cNvSpPr>
            <a:spLocks noGrp="1"/>
          </p:cNvSpPr>
          <p:nvPr>
            <p:ph type="body" sz="quarter" idx="95"/>
          </p:nvPr>
        </p:nvSpPr>
        <p:spPr/>
        <p:txBody>
          <a:bodyPr/>
          <a:lstStyle/>
          <a:p>
            <a:endParaRPr lang="en-US" dirty="0"/>
          </a:p>
        </p:txBody>
      </p:sp>
      <p:sp>
        <p:nvSpPr>
          <p:cNvPr id="19" name="Text Placeholder 18"/>
          <p:cNvSpPr>
            <a:spLocks noGrp="1"/>
          </p:cNvSpPr>
          <p:nvPr>
            <p:ph type="body" sz="quarter" idx="96"/>
          </p:nvPr>
        </p:nvSpPr>
        <p:spPr>
          <a:xfrm>
            <a:off x="904188" y="14951552"/>
            <a:ext cx="10056813" cy="17007711"/>
          </a:xfrm>
        </p:spPr>
        <p:txBody>
          <a:bodyPr/>
          <a:lstStyle/>
          <a:p>
            <a:r>
              <a:rPr lang="en-IN" sz="2800" b="1" dirty="0" err="1" smtClean="0"/>
              <a:t>Homomorphic</a:t>
            </a:r>
            <a:r>
              <a:rPr lang="en-IN" sz="2800" b="1" dirty="0" smtClean="0"/>
              <a:t> </a:t>
            </a:r>
            <a:r>
              <a:rPr lang="en-IN" sz="2800" b="1" dirty="0" smtClean="0"/>
              <a:t>encryption </a:t>
            </a:r>
          </a:p>
          <a:p>
            <a:pPr marL="498475" indent="-498475">
              <a:buFont typeface="Arial" pitchFamily="34" charset="0"/>
              <a:buChar char="•"/>
            </a:pPr>
            <a:r>
              <a:rPr lang="en-IN" sz="2800" dirty="0" smtClean="0"/>
              <a:t>form </a:t>
            </a:r>
            <a:r>
              <a:rPr lang="en-IN" sz="2800" dirty="0" smtClean="0"/>
              <a:t>of encryption </a:t>
            </a:r>
          </a:p>
          <a:p>
            <a:pPr marL="498475" indent="-498475">
              <a:buFont typeface="Arial" pitchFamily="34" charset="0"/>
              <a:buChar char="•"/>
            </a:pPr>
            <a:r>
              <a:rPr lang="en-IN" sz="2800" dirty="0" smtClean="0"/>
              <a:t>specific </a:t>
            </a:r>
            <a:r>
              <a:rPr lang="en-IN" sz="2800" dirty="0" smtClean="0"/>
              <a:t>algebraic operation is performed on the plaintext </a:t>
            </a:r>
            <a:r>
              <a:rPr lang="en-IN" sz="2800" dirty="0" smtClean="0"/>
              <a:t>another </a:t>
            </a:r>
            <a:r>
              <a:rPr lang="en-IN" sz="2800" dirty="0" smtClean="0"/>
              <a:t>(possibly different) algebraic operation is performed on the </a:t>
            </a:r>
            <a:r>
              <a:rPr lang="en-IN" sz="2800" dirty="0" err="1" smtClean="0"/>
              <a:t>ciphertext</a:t>
            </a:r>
            <a:r>
              <a:rPr lang="en-IN" sz="2800" dirty="0" smtClean="0"/>
              <a:t> </a:t>
            </a:r>
          </a:p>
          <a:p>
            <a:pPr marL="498475" indent="-498475">
              <a:buFont typeface="Arial" pitchFamily="34" charset="0"/>
              <a:buChar char="•"/>
            </a:pPr>
            <a:r>
              <a:rPr lang="en-IN" sz="2800" dirty="0" smtClean="0"/>
              <a:t>decryption </a:t>
            </a:r>
            <a:r>
              <a:rPr lang="en-IN" sz="2800" dirty="0" smtClean="0"/>
              <a:t>of result of algebraically processed </a:t>
            </a:r>
            <a:r>
              <a:rPr lang="en-IN" sz="2800" dirty="0" err="1" smtClean="0"/>
              <a:t>ciphertext</a:t>
            </a:r>
            <a:r>
              <a:rPr lang="en-IN" sz="2800" dirty="0" smtClean="0"/>
              <a:t> is same as that of the result of algebraically processed </a:t>
            </a:r>
            <a:r>
              <a:rPr lang="en-IN" sz="2800" dirty="0" smtClean="0"/>
              <a:t>plaintext</a:t>
            </a:r>
          </a:p>
          <a:p>
            <a:pPr marL="498475" indent="-498475">
              <a:buFont typeface="Arial" pitchFamily="34" charset="0"/>
              <a:buChar char="•"/>
            </a:pPr>
            <a:r>
              <a:rPr lang="en-IN" sz="2800" dirty="0" smtClean="0"/>
              <a:t>helps </a:t>
            </a:r>
            <a:r>
              <a:rPr lang="en-IN" sz="2800" dirty="0" smtClean="0"/>
              <a:t>to process data without compromising on the privacy of the data. </a:t>
            </a:r>
            <a:endParaRPr lang="en-IN" sz="2800" dirty="0" smtClean="0"/>
          </a:p>
          <a:p>
            <a:pPr indent="228600">
              <a:buFont typeface="Arial" pitchFamily="34" charset="0"/>
              <a:buChar char="•"/>
            </a:pPr>
            <a:endParaRPr lang="en-US" sz="2800" dirty="0" smtClean="0"/>
          </a:p>
          <a:p>
            <a:r>
              <a:rPr lang="en-IN" sz="2800" b="1" dirty="0" smtClean="0"/>
              <a:t>Wireless sensor network</a:t>
            </a:r>
          </a:p>
          <a:p>
            <a:pPr indent="457200">
              <a:buFont typeface="Arial" pitchFamily="34" charset="0"/>
              <a:buChar char="•"/>
            </a:pPr>
            <a:r>
              <a:rPr lang="en-IN" sz="2800" dirty="0" smtClean="0"/>
              <a:t>large </a:t>
            </a:r>
            <a:r>
              <a:rPr lang="en-IN" sz="2800" dirty="0" smtClean="0"/>
              <a:t>number of small, low-power, low-cost nodes </a:t>
            </a:r>
          </a:p>
          <a:p>
            <a:pPr indent="457200">
              <a:buFont typeface="Arial" pitchFamily="34" charset="0"/>
              <a:buChar char="•"/>
            </a:pPr>
            <a:r>
              <a:rPr lang="en-IN" sz="2800" dirty="0" smtClean="0"/>
              <a:t>form </a:t>
            </a:r>
            <a:r>
              <a:rPr lang="en-IN" sz="2800" dirty="0" smtClean="0"/>
              <a:t>a self-organized network using wireless peer-to-peer </a:t>
            </a:r>
            <a:r>
              <a:rPr lang="en-IN" sz="2800" dirty="0" smtClean="0"/>
              <a:t>communication</a:t>
            </a:r>
          </a:p>
          <a:p>
            <a:pPr indent="457200">
              <a:buFont typeface="Arial" pitchFamily="34" charset="0"/>
              <a:buChar char="•"/>
              <a:defRPr/>
            </a:pPr>
            <a:r>
              <a:rPr lang="en-US" sz="2800" dirty="0" smtClean="0"/>
              <a:t>Limitations</a:t>
            </a:r>
          </a:p>
          <a:p>
            <a:pPr marL="1330325" lvl="1" indent="-415925">
              <a:lnSpc>
                <a:spcPct val="90000"/>
              </a:lnSpc>
            </a:pPr>
            <a:r>
              <a:rPr lang="en-US" sz="2800" dirty="0" smtClean="0"/>
              <a:t>Energy </a:t>
            </a:r>
            <a:endParaRPr lang="en-US" sz="2800" dirty="0" smtClean="0"/>
          </a:p>
          <a:p>
            <a:pPr marL="1330325" lvl="1" indent="-415925">
              <a:lnSpc>
                <a:spcPct val="90000"/>
              </a:lnSpc>
            </a:pPr>
            <a:r>
              <a:rPr lang="en-US" sz="2800" dirty="0" smtClean="0"/>
              <a:t>Memory</a:t>
            </a:r>
          </a:p>
          <a:p>
            <a:pPr marL="1330325" lvl="1" indent="-415925">
              <a:lnSpc>
                <a:spcPct val="90000"/>
              </a:lnSpc>
            </a:pPr>
            <a:r>
              <a:rPr lang="en-US" sz="2800" dirty="0" smtClean="0"/>
              <a:t>Transmission </a:t>
            </a:r>
            <a:r>
              <a:rPr lang="en-US" sz="2800" dirty="0" smtClean="0"/>
              <a:t>Range</a:t>
            </a:r>
          </a:p>
          <a:p>
            <a:pPr marL="1330325" lvl="1" indent="-415925">
              <a:lnSpc>
                <a:spcPct val="90000"/>
              </a:lnSpc>
            </a:pPr>
            <a:r>
              <a:rPr lang="en-US" sz="2800" dirty="0" smtClean="0"/>
              <a:t>Self-Organization</a:t>
            </a:r>
          </a:p>
          <a:p>
            <a:pPr marL="1330325" lvl="1" indent="-415925">
              <a:lnSpc>
                <a:spcPct val="90000"/>
              </a:lnSpc>
            </a:pPr>
            <a:r>
              <a:rPr lang="en-US" sz="2800" dirty="0" smtClean="0"/>
              <a:t>Fault Tolerance</a:t>
            </a:r>
          </a:p>
          <a:p>
            <a:pPr marL="1330325" lvl="1" indent="-415925">
              <a:lnSpc>
                <a:spcPct val="90000"/>
              </a:lnSpc>
            </a:pPr>
            <a:r>
              <a:rPr lang="en-US" sz="2800" dirty="0" smtClean="0"/>
              <a:t>Scalability</a:t>
            </a:r>
          </a:p>
          <a:p>
            <a:pPr marL="1330325" lvl="1" indent="-415925">
              <a:lnSpc>
                <a:spcPct val="90000"/>
              </a:lnSpc>
            </a:pPr>
            <a:endParaRPr lang="en-US" sz="2800" dirty="0" smtClean="0"/>
          </a:p>
          <a:p>
            <a:pPr>
              <a:lnSpc>
                <a:spcPct val="90000"/>
              </a:lnSpc>
            </a:pPr>
            <a:r>
              <a:rPr lang="en-US" sz="2800" b="1" dirty="0" smtClean="0"/>
              <a:t>ECC (Elliptic Curve Cryptography)</a:t>
            </a:r>
            <a:endParaRPr lang="en-US" sz="2800" b="1" dirty="0" smtClean="0"/>
          </a:p>
          <a:p>
            <a:pPr indent="498475">
              <a:lnSpc>
                <a:spcPct val="90000"/>
              </a:lnSpc>
              <a:buFont typeface="Arial" pitchFamily="34" charset="0"/>
              <a:buChar char="•"/>
            </a:pPr>
            <a:r>
              <a:rPr lang="en-US" sz="2800" dirty="0" smtClean="0"/>
              <a:t>public </a:t>
            </a:r>
            <a:r>
              <a:rPr lang="en-US" sz="2800" dirty="0" smtClean="0"/>
              <a:t>key cryptography </a:t>
            </a:r>
          </a:p>
          <a:p>
            <a:pPr indent="498475">
              <a:lnSpc>
                <a:spcPct val="90000"/>
              </a:lnSpc>
              <a:buFont typeface="Arial" pitchFamily="34" charset="0"/>
              <a:buChar char="•"/>
            </a:pPr>
            <a:r>
              <a:rPr lang="en-US" sz="2800" dirty="0" smtClean="0"/>
              <a:t>a </a:t>
            </a:r>
            <a:r>
              <a:rPr lang="en-US" sz="2800" dirty="0" smtClean="0"/>
              <a:t>set of predefined constants </a:t>
            </a:r>
            <a:r>
              <a:rPr lang="en-US" sz="2800" dirty="0" smtClean="0"/>
              <a:t>- </a:t>
            </a:r>
            <a:r>
              <a:rPr lang="en-US" sz="2800" dirty="0" smtClean="0"/>
              <a:t>ECC – Domain Parameters</a:t>
            </a:r>
            <a:endParaRPr lang="en-US" sz="2800" dirty="0" smtClean="0"/>
          </a:p>
          <a:p>
            <a:pPr indent="498475">
              <a:lnSpc>
                <a:spcPct val="90000"/>
              </a:lnSpc>
              <a:buFont typeface="Arial" pitchFamily="34" charset="0"/>
              <a:buChar char="•"/>
            </a:pPr>
            <a:r>
              <a:rPr lang="en-US" sz="2800" dirty="0" smtClean="0"/>
              <a:t>known </a:t>
            </a:r>
            <a:r>
              <a:rPr lang="en-US" sz="2800" dirty="0" smtClean="0"/>
              <a:t>by all devices participating in communication</a:t>
            </a:r>
          </a:p>
          <a:p>
            <a:pPr indent="498475">
              <a:lnSpc>
                <a:spcPct val="90000"/>
              </a:lnSpc>
              <a:buFont typeface="Arial" pitchFamily="34" charset="0"/>
              <a:buChar char="•"/>
            </a:pPr>
            <a:r>
              <a:rPr lang="en-US" sz="2800" dirty="0" smtClean="0"/>
              <a:t>Mathematical </a:t>
            </a:r>
            <a:r>
              <a:rPr lang="en-US" sz="2800" dirty="0" smtClean="0"/>
              <a:t>operation  - defined over Elliptic Curve</a:t>
            </a:r>
          </a:p>
          <a:p>
            <a:pPr indent="498475">
              <a:lnSpc>
                <a:spcPct val="90000"/>
              </a:lnSpc>
              <a:buFont typeface="Arial" pitchFamily="34" charset="0"/>
              <a:buChar char="•"/>
            </a:pPr>
            <a:r>
              <a:rPr lang="en-US" sz="2800" dirty="0" smtClean="0"/>
              <a:t>Advantages </a:t>
            </a:r>
            <a:r>
              <a:rPr lang="en-US" sz="2800" dirty="0" smtClean="0"/>
              <a:t>of ECC:</a:t>
            </a:r>
          </a:p>
          <a:p>
            <a:pPr marL="1330325" lvl="1" indent="-374650">
              <a:lnSpc>
                <a:spcPct val="90000"/>
              </a:lnSpc>
            </a:pPr>
            <a:r>
              <a:rPr lang="en-US" sz="2800" dirty="0" smtClean="0"/>
              <a:t>Small key size </a:t>
            </a:r>
          </a:p>
          <a:p>
            <a:pPr marL="1330325" lvl="1" indent="-374650">
              <a:lnSpc>
                <a:spcPct val="90000"/>
              </a:lnSpc>
            </a:pPr>
            <a:r>
              <a:rPr lang="en-US" sz="2800" dirty="0" smtClean="0"/>
              <a:t>160-bit key in ECC equivalent to 1024-bit key in RSA</a:t>
            </a:r>
          </a:p>
          <a:p>
            <a:pPr marL="1330325" lvl="1" indent="-374650">
              <a:lnSpc>
                <a:spcPct val="90000"/>
              </a:lnSpc>
            </a:pPr>
            <a:r>
              <a:rPr lang="en-US" sz="2800" dirty="0" smtClean="0"/>
              <a:t>Less resource consumption – processing power, memory &amp; power</a:t>
            </a:r>
          </a:p>
          <a:p>
            <a:endParaRPr lang="en-US" sz="2800" dirty="0"/>
          </a:p>
        </p:txBody>
      </p:sp>
      <p:sp>
        <p:nvSpPr>
          <p:cNvPr id="20" name="Text Placeholder 19"/>
          <p:cNvSpPr>
            <a:spLocks noGrp="1"/>
          </p:cNvSpPr>
          <p:nvPr>
            <p:ph type="body" sz="quarter" idx="107"/>
          </p:nvPr>
        </p:nvSpPr>
        <p:spPr/>
        <p:txBody>
          <a:bodyPr/>
          <a:lstStyle/>
          <a:p>
            <a:endParaRPr lang="en-US" dirty="0"/>
          </a:p>
        </p:txBody>
      </p:sp>
      <p:sp>
        <p:nvSpPr>
          <p:cNvPr id="21" name="Text Placeholder 20"/>
          <p:cNvSpPr>
            <a:spLocks noGrp="1"/>
          </p:cNvSpPr>
          <p:nvPr>
            <p:ph type="body" sz="quarter" idx="116"/>
          </p:nvPr>
        </p:nvSpPr>
        <p:spPr/>
        <p:txBody>
          <a:bodyPr/>
          <a:lstStyle/>
          <a:p>
            <a:endParaRPr lang="en-US" dirty="0"/>
          </a:p>
        </p:txBody>
      </p:sp>
      <p:sp>
        <p:nvSpPr>
          <p:cNvPr id="22" name="Text Placeholder 21"/>
          <p:cNvSpPr>
            <a:spLocks noGrp="1"/>
          </p:cNvSpPr>
          <p:nvPr>
            <p:ph type="body" sz="quarter" idx="117"/>
          </p:nvPr>
        </p:nvSpPr>
        <p:spPr/>
        <p:txBody>
          <a:bodyPr/>
          <a:lstStyle/>
          <a:p>
            <a:endParaRPr lang="en-US" dirty="0"/>
          </a:p>
        </p:txBody>
      </p:sp>
      <p:sp>
        <p:nvSpPr>
          <p:cNvPr id="23" name="Text Placeholder 22"/>
          <p:cNvSpPr>
            <a:spLocks noGrp="1"/>
          </p:cNvSpPr>
          <p:nvPr>
            <p:ph type="body" sz="quarter" idx="118"/>
          </p:nvPr>
        </p:nvSpPr>
        <p:spPr/>
        <p:txBody>
          <a:bodyPr/>
          <a:lstStyle/>
          <a:p>
            <a:endParaRPr lang="en-US" dirty="0"/>
          </a:p>
        </p:txBody>
      </p:sp>
      <p:sp>
        <p:nvSpPr>
          <p:cNvPr id="24" name="Text Placeholder 23"/>
          <p:cNvSpPr>
            <a:spLocks noGrp="1"/>
          </p:cNvSpPr>
          <p:nvPr>
            <p:ph type="body" sz="quarter" idx="119"/>
          </p:nvPr>
        </p:nvSpPr>
        <p:spPr/>
        <p:txBody>
          <a:bodyPr/>
          <a:lstStyle/>
          <a:p>
            <a:endParaRPr lang="en-US" dirty="0"/>
          </a:p>
        </p:txBody>
      </p:sp>
      <p:sp>
        <p:nvSpPr>
          <p:cNvPr id="25" name="Text Placeholder 24"/>
          <p:cNvSpPr>
            <a:spLocks noGrp="1"/>
          </p:cNvSpPr>
          <p:nvPr>
            <p:ph type="body" sz="quarter" idx="120"/>
          </p:nvPr>
        </p:nvSpPr>
        <p:spPr/>
        <p:txBody>
          <a:bodyPr/>
          <a:lstStyle/>
          <a:p>
            <a:endParaRPr lang="en-US" dirty="0"/>
          </a:p>
        </p:txBody>
      </p:sp>
      <p:sp>
        <p:nvSpPr>
          <p:cNvPr id="26" name="Text Placeholder 25"/>
          <p:cNvSpPr>
            <a:spLocks noGrp="1"/>
          </p:cNvSpPr>
          <p:nvPr>
            <p:ph type="body" sz="quarter" idx="121"/>
          </p:nvPr>
        </p:nvSpPr>
        <p:spPr/>
        <p:txBody>
          <a:bodyPr/>
          <a:lstStyle/>
          <a:p>
            <a:endParaRPr lang="en-US" dirty="0"/>
          </a:p>
        </p:txBody>
      </p:sp>
      <p:sp>
        <p:nvSpPr>
          <p:cNvPr id="27" name="Text Placeholder 26"/>
          <p:cNvSpPr>
            <a:spLocks noGrp="1"/>
          </p:cNvSpPr>
          <p:nvPr>
            <p:ph type="body" sz="quarter" idx="122"/>
          </p:nvPr>
        </p:nvSpPr>
        <p:spPr/>
        <p:txBody>
          <a:bodyPr/>
          <a:lstStyle/>
          <a:p>
            <a:endParaRPr lang="en-US" dirty="0"/>
          </a:p>
        </p:txBody>
      </p:sp>
      <p:sp>
        <p:nvSpPr>
          <p:cNvPr id="28" name="Text Placeholder 27"/>
          <p:cNvSpPr>
            <a:spLocks noGrp="1"/>
          </p:cNvSpPr>
          <p:nvPr>
            <p:ph type="body" sz="quarter" idx="123"/>
          </p:nvPr>
        </p:nvSpPr>
        <p:spPr/>
        <p:txBody>
          <a:bodyPr/>
          <a:lstStyle/>
          <a:p>
            <a:endParaRPr lang="en-US" dirty="0"/>
          </a:p>
        </p:txBody>
      </p:sp>
      <p:sp>
        <p:nvSpPr>
          <p:cNvPr id="29" name="Text Placeholder 28"/>
          <p:cNvSpPr>
            <a:spLocks noGrp="1"/>
          </p:cNvSpPr>
          <p:nvPr>
            <p:ph type="body" sz="quarter" idx="124"/>
          </p:nvPr>
        </p:nvSpPr>
        <p:spPr/>
        <p:txBody>
          <a:bodyPr/>
          <a:lstStyle/>
          <a:p>
            <a:endParaRPr lang="en-US" dirty="0"/>
          </a:p>
        </p:txBody>
      </p:sp>
      <p:sp>
        <p:nvSpPr>
          <p:cNvPr id="30" name="Text Placeholder 29"/>
          <p:cNvSpPr>
            <a:spLocks noGrp="1"/>
          </p:cNvSpPr>
          <p:nvPr>
            <p:ph type="body" sz="quarter" idx="125"/>
          </p:nvPr>
        </p:nvSpPr>
        <p:spPr/>
        <p:txBody>
          <a:bodyPr/>
          <a:lstStyle/>
          <a:p>
            <a:endParaRPr lang="en-US" dirty="0"/>
          </a:p>
        </p:txBody>
      </p:sp>
      <p:graphicFrame>
        <p:nvGraphicFramePr>
          <p:cNvPr id="75" name="Picture Placeholder 74"/>
          <p:cNvGraphicFramePr>
            <a:graphicFrameLocks noGrp="1"/>
          </p:cNvGraphicFramePr>
          <p:nvPr>
            <p:ph type="pic" sz="quarter" idx="115"/>
          </p:nvPr>
        </p:nvGraphicFramePr>
        <p:xfrm>
          <a:off x="22808243" y="18822838"/>
          <a:ext cx="8902458" cy="2038223"/>
        </p:xfrm>
        <a:graphic>
          <a:graphicData uri="http://schemas.openxmlformats.org/drawingml/2006/table">
            <a:tbl>
              <a:tblPr/>
              <a:tblGrid>
                <a:gridCol w="4133285"/>
                <a:gridCol w="4769173"/>
              </a:tblGrid>
              <a:tr h="411612">
                <a:tc>
                  <a:txBody>
                    <a:bodyPr/>
                    <a:lstStyle/>
                    <a:p>
                      <a:pPr marL="0" marR="0" algn="ctr">
                        <a:lnSpc>
                          <a:spcPct val="150000"/>
                        </a:lnSpc>
                        <a:spcBef>
                          <a:spcPts val="0"/>
                        </a:spcBef>
                        <a:spcAft>
                          <a:spcPts val="0"/>
                        </a:spcAft>
                      </a:pPr>
                      <a:r>
                        <a:rPr lang="en-IN" sz="2400" kern="50" dirty="0">
                          <a:latin typeface="Trebuchet MS" pitchFamily="34" charset="0"/>
                          <a:ea typeface="DejaVu Sans"/>
                          <a:cs typeface="Times New Roman"/>
                        </a:rPr>
                        <a:t>Algorithm</a:t>
                      </a:r>
                      <a:endParaRPr lang="en-US" sz="2400" kern="50" dirty="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2400" kern="50" dirty="0">
                          <a:latin typeface="Trebuchet MS" pitchFamily="34" charset="0"/>
                          <a:ea typeface="DejaVu Sans"/>
                          <a:cs typeface="Times New Roman"/>
                        </a:rPr>
                        <a:t>Total Instruction Fetch Cost</a:t>
                      </a:r>
                      <a:endParaRPr lang="en-US" sz="2400" kern="50" dirty="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922">
                <a:tc>
                  <a:txBody>
                    <a:bodyPr/>
                    <a:lstStyle/>
                    <a:p>
                      <a:pPr marL="0" marR="0" algn="ctr">
                        <a:lnSpc>
                          <a:spcPct val="150000"/>
                        </a:lnSpc>
                        <a:spcBef>
                          <a:spcPts val="0"/>
                        </a:spcBef>
                        <a:spcAft>
                          <a:spcPts val="0"/>
                        </a:spcAft>
                      </a:pPr>
                      <a:r>
                        <a:rPr lang="en-IN" sz="2400" kern="50" dirty="0">
                          <a:latin typeface="Trebuchet MS" pitchFamily="34" charset="0"/>
                          <a:ea typeface="DejaVu Sans"/>
                          <a:cs typeface="Times New Roman"/>
                        </a:rPr>
                        <a:t>ECIES</a:t>
                      </a:r>
                      <a:endParaRPr lang="en-US" sz="2400" kern="50" dirty="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2400" kern="50" dirty="0">
                          <a:latin typeface="Trebuchet MS" pitchFamily="34" charset="0"/>
                          <a:ea typeface="DejaVu Sans"/>
                          <a:cs typeface="Times New Roman"/>
                        </a:rPr>
                        <a:t>747 138 248</a:t>
                      </a:r>
                      <a:endParaRPr lang="en-US" sz="2400" kern="50" dirty="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922">
                <a:tc>
                  <a:txBody>
                    <a:bodyPr/>
                    <a:lstStyle/>
                    <a:p>
                      <a:pPr marL="0" marR="0" algn="ctr">
                        <a:lnSpc>
                          <a:spcPct val="150000"/>
                        </a:lnSpc>
                        <a:spcBef>
                          <a:spcPts val="0"/>
                        </a:spcBef>
                        <a:spcAft>
                          <a:spcPts val="0"/>
                        </a:spcAft>
                      </a:pPr>
                      <a:r>
                        <a:rPr lang="en-IN" sz="2400" kern="50">
                          <a:latin typeface="Trebuchet MS" pitchFamily="34" charset="0"/>
                          <a:ea typeface="DejaVu Sans"/>
                          <a:cs typeface="Times New Roman"/>
                        </a:rPr>
                        <a:t>ECDSA</a:t>
                      </a:r>
                      <a:endParaRPr lang="en-US" sz="2400" kern="5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2400" kern="50" dirty="0">
                          <a:latin typeface="Trebuchet MS" pitchFamily="34" charset="0"/>
                          <a:ea typeface="DejaVu Sans"/>
                          <a:cs typeface="Times New Roman"/>
                        </a:rPr>
                        <a:t>688 745 567</a:t>
                      </a:r>
                      <a:endParaRPr lang="en-US" sz="2400" kern="50" dirty="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922">
                <a:tc>
                  <a:txBody>
                    <a:bodyPr/>
                    <a:lstStyle/>
                    <a:p>
                      <a:pPr marL="0" marR="0" algn="ctr">
                        <a:lnSpc>
                          <a:spcPct val="150000"/>
                        </a:lnSpc>
                        <a:spcBef>
                          <a:spcPts val="0"/>
                        </a:spcBef>
                        <a:spcAft>
                          <a:spcPts val="0"/>
                        </a:spcAft>
                      </a:pPr>
                      <a:r>
                        <a:rPr lang="en-IN" sz="2400" kern="50">
                          <a:latin typeface="Trebuchet MS" pitchFamily="34" charset="0"/>
                          <a:ea typeface="DejaVu Sans"/>
                          <a:cs typeface="Times New Roman"/>
                        </a:rPr>
                        <a:t>ECDH</a:t>
                      </a:r>
                      <a:endParaRPr lang="en-US" sz="2400" kern="5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2400" kern="50" dirty="0">
                          <a:latin typeface="Trebuchet MS" pitchFamily="34" charset="0"/>
                          <a:ea typeface="DejaVu Sans"/>
                          <a:cs typeface="Times New Roman"/>
                        </a:rPr>
                        <a:t>52 746 600</a:t>
                      </a:r>
                      <a:endParaRPr lang="en-US" sz="2400" kern="50" dirty="0">
                        <a:latin typeface="Trebuchet MS" pitchFamily="34" charset="0"/>
                        <a:ea typeface="DejaVu Sans"/>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3" name="Picture Placeholder 32"/>
          <p:cNvSpPr>
            <a:spLocks noGrp="1"/>
          </p:cNvSpPr>
          <p:nvPr>
            <p:ph type="pic" sz="quarter" idx="127"/>
          </p:nvPr>
        </p:nvSpPr>
        <p:spPr/>
      </p:sp>
      <p:sp>
        <p:nvSpPr>
          <p:cNvPr id="34" name="Picture Placeholder 33"/>
          <p:cNvSpPr>
            <a:spLocks noGrp="1"/>
          </p:cNvSpPr>
          <p:nvPr>
            <p:ph type="pic" sz="quarter" idx="128"/>
          </p:nvPr>
        </p:nvSpPr>
        <p:spPr/>
      </p:sp>
      <p:sp>
        <p:nvSpPr>
          <p:cNvPr id="35" name="Picture Placeholder 34"/>
          <p:cNvSpPr>
            <a:spLocks noGrp="1"/>
          </p:cNvSpPr>
          <p:nvPr>
            <p:ph type="pic" sz="quarter" idx="129"/>
          </p:nvPr>
        </p:nvSpPr>
        <p:spPr/>
      </p:sp>
      <p:sp>
        <p:nvSpPr>
          <p:cNvPr id="36" name="Picture Placeholder 35"/>
          <p:cNvSpPr>
            <a:spLocks noGrp="1"/>
          </p:cNvSpPr>
          <p:nvPr>
            <p:ph type="pic" sz="quarter" idx="130"/>
          </p:nvPr>
        </p:nvSpPr>
        <p:spPr/>
      </p:sp>
      <p:sp>
        <p:nvSpPr>
          <p:cNvPr id="37" name="Picture Placeholder 36"/>
          <p:cNvSpPr>
            <a:spLocks noGrp="1"/>
          </p:cNvSpPr>
          <p:nvPr>
            <p:ph type="pic" sz="quarter" idx="131"/>
          </p:nvPr>
        </p:nvSpPr>
        <p:spPr/>
      </p:sp>
      <p:sp>
        <p:nvSpPr>
          <p:cNvPr id="38" name="Picture Placeholder 37"/>
          <p:cNvSpPr>
            <a:spLocks noGrp="1"/>
          </p:cNvSpPr>
          <p:nvPr>
            <p:ph type="pic" sz="quarter" idx="132"/>
          </p:nvPr>
        </p:nvSpPr>
        <p:spPr/>
      </p:sp>
      <p:sp>
        <p:nvSpPr>
          <p:cNvPr id="39" name="Picture Placeholder 38"/>
          <p:cNvSpPr>
            <a:spLocks noGrp="1"/>
          </p:cNvSpPr>
          <p:nvPr>
            <p:ph type="pic" sz="quarter" idx="133"/>
          </p:nvPr>
        </p:nvSpPr>
        <p:spPr/>
      </p:sp>
      <p:sp>
        <p:nvSpPr>
          <p:cNvPr id="40" name="Picture Placeholder 39"/>
          <p:cNvSpPr>
            <a:spLocks noGrp="1"/>
          </p:cNvSpPr>
          <p:nvPr>
            <p:ph type="pic" sz="quarter" idx="134"/>
          </p:nvPr>
        </p:nvSpPr>
        <p:spPr/>
      </p:sp>
      <p:sp>
        <p:nvSpPr>
          <p:cNvPr id="41" name="Picture Placeholder 40"/>
          <p:cNvSpPr>
            <a:spLocks noGrp="1"/>
          </p:cNvSpPr>
          <p:nvPr>
            <p:ph type="pic" sz="quarter" idx="135"/>
          </p:nvPr>
        </p:nvSpPr>
        <p:spPr/>
      </p:sp>
      <p:sp>
        <p:nvSpPr>
          <p:cNvPr id="42" name="Text Placeholder 41"/>
          <p:cNvSpPr>
            <a:spLocks noGrp="1"/>
          </p:cNvSpPr>
          <p:nvPr>
            <p:ph type="body" sz="quarter" idx="136"/>
          </p:nvPr>
        </p:nvSpPr>
        <p:spPr/>
        <p:txBody>
          <a:bodyPr/>
          <a:lstStyle/>
          <a:p>
            <a:endParaRPr lang="en-US" dirty="0"/>
          </a:p>
        </p:txBody>
      </p:sp>
      <p:sp>
        <p:nvSpPr>
          <p:cNvPr id="43" name="Text Placeholder 42"/>
          <p:cNvSpPr>
            <a:spLocks noGrp="1"/>
          </p:cNvSpPr>
          <p:nvPr>
            <p:ph type="body" sz="quarter" idx="137"/>
          </p:nvPr>
        </p:nvSpPr>
        <p:spPr/>
        <p:txBody>
          <a:bodyPr/>
          <a:lstStyle/>
          <a:p>
            <a:endParaRPr lang="en-US" dirty="0"/>
          </a:p>
        </p:txBody>
      </p:sp>
      <p:sp>
        <p:nvSpPr>
          <p:cNvPr id="44" name="Text Placeholder 43"/>
          <p:cNvSpPr>
            <a:spLocks noGrp="1"/>
          </p:cNvSpPr>
          <p:nvPr>
            <p:ph type="body" sz="quarter" idx="138"/>
          </p:nvPr>
        </p:nvSpPr>
        <p:spPr/>
        <p:txBody>
          <a:bodyPr/>
          <a:lstStyle/>
          <a:p>
            <a:endParaRPr lang="en-US" dirty="0"/>
          </a:p>
        </p:txBody>
      </p:sp>
      <p:sp>
        <p:nvSpPr>
          <p:cNvPr id="45" name="Text Placeholder 44"/>
          <p:cNvSpPr>
            <a:spLocks noGrp="1"/>
          </p:cNvSpPr>
          <p:nvPr>
            <p:ph type="body" sz="quarter" idx="139"/>
          </p:nvPr>
        </p:nvSpPr>
        <p:spPr/>
        <p:txBody>
          <a:bodyPr/>
          <a:lstStyle/>
          <a:p>
            <a:endParaRPr lang="en-US" dirty="0"/>
          </a:p>
        </p:txBody>
      </p:sp>
      <p:sp>
        <p:nvSpPr>
          <p:cNvPr id="46" name="Text Placeholder 45"/>
          <p:cNvSpPr>
            <a:spLocks noGrp="1"/>
          </p:cNvSpPr>
          <p:nvPr>
            <p:ph type="body" sz="quarter" idx="140"/>
          </p:nvPr>
        </p:nvSpPr>
        <p:spPr/>
        <p:txBody>
          <a:bodyPr/>
          <a:lstStyle/>
          <a:p>
            <a:endParaRPr lang="en-US" dirty="0"/>
          </a:p>
        </p:txBody>
      </p:sp>
      <p:sp>
        <p:nvSpPr>
          <p:cNvPr id="47" name="Text Placeholder 46"/>
          <p:cNvSpPr>
            <a:spLocks noGrp="1"/>
          </p:cNvSpPr>
          <p:nvPr>
            <p:ph type="body" sz="quarter" idx="141"/>
          </p:nvPr>
        </p:nvSpPr>
        <p:spPr/>
        <p:txBody>
          <a:bodyPr/>
          <a:lstStyle/>
          <a:p>
            <a:endParaRPr lang="en-US" dirty="0"/>
          </a:p>
        </p:txBody>
      </p:sp>
      <p:sp>
        <p:nvSpPr>
          <p:cNvPr id="48" name="Text Placeholder 47"/>
          <p:cNvSpPr>
            <a:spLocks noGrp="1"/>
          </p:cNvSpPr>
          <p:nvPr>
            <p:ph type="body" sz="quarter" idx="142"/>
          </p:nvPr>
        </p:nvSpPr>
        <p:spPr/>
        <p:txBody>
          <a:bodyPr/>
          <a:lstStyle/>
          <a:p>
            <a:endParaRPr lang="en-US" dirty="0"/>
          </a:p>
        </p:txBody>
      </p:sp>
      <p:sp>
        <p:nvSpPr>
          <p:cNvPr id="49" name="Text Placeholder 48"/>
          <p:cNvSpPr>
            <a:spLocks noGrp="1"/>
          </p:cNvSpPr>
          <p:nvPr>
            <p:ph type="body" sz="quarter" idx="143"/>
          </p:nvPr>
        </p:nvSpPr>
        <p:spPr/>
        <p:txBody>
          <a:bodyPr/>
          <a:lstStyle/>
          <a:p>
            <a:endParaRPr lang="en-US" dirty="0"/>
          </a:p>
        </p:txBody>
      </p:sp>
      <p:sp>
        <p:nvSpPr>
          <p:cNvPr id="50" name="Text Placeholder 49"/>
          <p:cNvSpPr>
            <a:spLocks noGrp="1"/>
          </p:cNvSpPr>
          <p:nvPr>
            <p:ph type="body" sz="quarter" idx="144"/>
          </p:nvPr>
        </p:nvSpPr>
        <p:spPr/>
        <p:txBody>
          <a:bodyPr/>
          <a:lstStyle/>
          <a:p>
            <a:endParaRPr lang="en-US" dirty="0"/>
          </a:p>
        </p:txBody>
      </p:sp>
      <p:sp>
        <p:nvSpPr>
          <p:cNvPr id="51" name="Text Placeholder 50"/>
          <p:cNvSpPr>
            <a:spLocks noGrp="1"/>
          </p:cNvSpPr>
          <p:nvPr>
            <p:ph type="body" sz="quarter" idx="145"/>
          </p:nvPr>
        </p:nvSpPr>
        <p:spPr/>
        <p:txBody>
          <a:bodyPr/>
          <a:lstStyle/>
          <a:p>
            <a:endParaRPr lang="en-US" dirty="0"/>
          </a:p>
        </p:txBody>
      </p:sp>
      <p:sp>
        <p:nvSpPr>
          <p:cNvPr id="52" name="Text Placeholder 51"/>
          <p:cNvSpPr>
            <a:spLocks noGrp="1"/>
          </p:cNvSpPr>
          <p:nvPr>
            <p:ph type="body" sz="quarter" idx="146"/>
          </p:nvPr>
        </p:nvSpPr>
        <p:spPr/>
        <p:txBody>
          <a:bodyPr/>
          <a:lstStyle/>
          <a:p>
            <a:endParaRPr lang="en-US" dirty="0"/>
          </a:p>
        </p:txBody>
      </p:sp>
      <p:sp>
        <p:nvSpPr>
          <p:cNvPr id="53" name="Text Placeholder 52"/>
          <p:cNvSpPr>
            <a:spLocks noGrp="1"/>
          </p:cNvSpPr>
          <p:nvPr>
            <p:ph type="body" sz="quarter" idx="147"/>
          </p:nvPr>
        </p:nvSpPr>
        <p:spPr/>
        <p:txBody>
          <a:bodyPr/>
          <a:lstStyle/>
          <a:p>
            <a:endParaRPr lang="en-US" dirty="0"/>
          </a:p>
        </p:txBody>
      </p:sp>
      <p:sp>
        <p:nvSpPr>
          <p:cNvPr id="54" name="Text Placeholder 53"/>
          <p:cNvSpPr>
            <a:spLocks noGrp="1"/>
          </p:cNvSpPr>
          <p:nvPr>
            <p:ph type="body" sz="quarter" idx="148"/>
          </p:nvPr>
        </p:nvSpPr>
        <p:spPr/>
        <p:txBody>
          <a:bodyPr/>
          <a:lstStyle/>
          <a:p>
            <a:endParaRPr lang="en-US" dirty="0"/>
          </a:p>
        </p:txBody>
      </p:sp>
      <p:sp>
        <p:nvSpPr>
          <p:cNvPr id="55" name="Text Placeholder 54"/>
          <p:cNvSpPr>
            <a:spLocks noGrp="1"/>
          </p:cNvSpPr>
          <p:nvPr>
            <p:ph type="body" sz="quarter" idx="149"/>
          </p:nvPr>
        </p:nvSpPr>
        <p:spPr/>
        <p:txBody>
          <a:bodyPr/>
          <a:lstStyle/>
          <a:p>
            <a:endParaRPr lang="en-US" dirty="0"/>
          </a:p>
        </p:txBody>
      </p:sp>
      <p:sp>
        <p:nvSpPr>
          <p:cNvPr id="56" name="Text Placeholder 55"/>
          <p:cNvSpPr>
            <a:spLocks noGrp="1"/>
          </p:cNvSpPr>
          <p:nvPr>
            <p:ph type="body" sz="quarter" idx="150"/>
          </p:nvPr>
        </p:nvSpPr>
        <p:spPr>
          <a:xfrm>
            <a:off x="5932593" y="3185162"/>
            <a:ext cx="31998968" cy="923330"/>
          </a:xfrm>
        </p:spPr>
        <p:txBody>
          <a:bodyPr>
            <a:spAutoFit/>
          </a:bodyPr>
          <a:lstStyle/>
          <a:p>
            <a:r>
              <a:rPr lang="en-US" dirty="0" smtClean="0"/>
              <a:t>Guided by </a:t>
            </a:r>
            <a:r>
              <a:rPr lang="en-US" dirty="0" smtClean="0"/>
              <a:t>- Dr D.C. </a:t>
            </a:r>
            <a:r>
              <a:rPr lang="en-US" dirty="0" err="1" smtClean="0"/>
              <a:t>Jinwala</a:t>
            </a:r>
            <a:endParaRPr lang="en-US" dirty="0"/>
          </a:p>
        </p:txBody>
      </p:sp>
      <p:sp>
        <p:nvSpPr>
          <p:cNvPr id="57" name="Text Placeholder 56"/>
          <p:cNvSpPr>
            <a:spLocks noGrp="1"/>
          </p:cNvSpPr>
          <p:nvPr>
            <p:ph type="body" sz="quarter" idx="151"/>
          </p:nvPr>
        </p:nvSpPr>
        <p:spPr/>
        <p:txBody>
          <a:bodyPr/>
          <a:lstStyle/>
          <a:p>
            <a:r>
              <a:rPr lang="en-US" dirty="0" err="1" smtClean="0"/>
              <a:t>Anshika</a:t>
            </a:r>
            <a:r>
              <a:rPr lang="en-US" dirty="0" smtClean="0"/>
              <a:t> </a:t>
            </a:r>
            <a:r>
              <a:rPr lang="en-US" dirty="0" err="1" smtClean="0"/>
              <a:t>Mehndiratta</a:t>
            </a:r>
            <a:r>
              <a:rPr lang="en-US" dirty="0" smtClean="0"/>
              <a:t>, </a:t>
            </a:r>
            <a:r>
              <a:rPr lang="en-US" dirty="0" err="1" smtClean="0"/>
              <a:t>Bhavna</a:t>
            </a:r>
            <a:r>
              <a:rPr lang="en-US" dirty="0" smtClean="0"/>
              <a:t> </a:t>
            </a:r>
            <a:r>
              <a:rPr lang="en-US" dirty="0" err="1" smtClean="0"/>
              <a:t>Shivnani</a:t>
            </a:r>
            <a:r>
              <a:rPr lang="en-US" dirty="0" smtClean="0"/>
              <a:t>, A.V. </a:t>
            </a:r>
            <a:r>
              <a:rPr lang="en-US" dirty="0" err="1" smtClean="0"/>
              <a:t>Aruna</a:t>
            </a:r>
            <a:endParaRPr lang="en-US" dirty="0"/>
          </a:p>
        </p:txBody>
      </p:sp>
      <p:pic>
        <p:nvPicPr>
          <p:cNvPr id="1027" name="Picture 3"/>
          <p:cNvPicPr preferRelativeResize="0">
            <a:picLocks noChangeArrowheads="1"/>
          </p:cNvPicPr>
          <p:nvPr/>
        </p:nvPicPr>
        <p:blipFill>
          <a:blip r:embed="rId3"/>
          <a:srcRect/>
          <a:stretch>
            <a:fillRect/>
          </a:stretch>
        </p:blipFill>
        <p:spPr bwMode="auto">
          <a:xfrm>
            <a:off x="2099426" y="1219200"/>
            <a:ext cx="2376487" cy="2355850"/>
          </a:xfrm>
          <a:prstGeom prst="rect">
            <a:avLst/>
          </a:prstGeom>
          <a:noFill/>
          <a:ln w="0" algn="in">
            <a:noFill/>
            <a:miter lim="800000"/>
            <a:headEnd/>
            <a:tailEnd/>
          </a:ln>
          <a:effectLst/>
        </p:spPr>
      </p:pic>
      <p:pic>
        <p:nvPicPr>
          <p:cNvPr id="1028" name="Picture 310" descr="0"/>
          <p:cNvPicPr>
            <a:picLocks noChangeAspect="1" noChangeArrowheads="1"/>
          </p:cNvPicPr>
          <p:nvPr/>
        </p:nvPicPr>
        <p:blipFill>
          <a:blip r:embed="rId4"/>
          <a:srcRect/>
          <a:stretch>
            <a:fillRect/>
          </a:stretch>
        </p:blipFill>
        <p:spPr bwMode="auto">
          <a:xfrm>
            <a:off x="13312092" y="6004405"/>
            <a:ext cx="7479170" cy="7606419"/>
          </a:xfrm>
          <a:prstGeom prst="rect">
            <a:avLst/>
          </a:prstGeom>
          <a:noFill/>
          <a:ln w="9525">
            <a:noFill/>
            <a:miter lim="800000"/>
            <a:headEnd/>
            <a:tailEnd/>
          </a:ln>
        </p:spPr>
      </p:pic>
      <p:pic>
        <p:nvPicPr>
          <p:cNvPr id="1029" name="Picture 311" descr="1"/>
          <p:cNvPicPr>
            <a:picLocks noChangeAspect="1" noChangeArrowheads="1"/>
          </p:cNvPicPr>
          <p:nvPr/>
        </p:nvPicPr>
        <p:blipFill>
          <a:blip r:embed="rId5"/>
          <a:srcRect/>
          <a:stretch>
            <a:fillRect/>
          </a:stretch>
        </p:blipFill>
        <p:spPr bwMode="auto">
          <a:xfrm>
            <a:off x="12002798" y="13610824"/>
            <a:ext cx="6067647" cy="8386604"/>
          </a:xfrm>
          <a:prstGeom prst="rect">
            <a:avLst/>
          </a:prstGeom>
          <a:noFill/>
          <a:ln w="9525">
            <a:noFill/>
            <a:miter lim="800000"/>
            <a:headEnd/>
            <a:tailEnd/>
          </a:ln>
        </p:spPr>
      </p:pic>
      <p:pic>
        <p:nvPicPr>
          <p:cNvPr id="1030" name="Picture 313" descr="2"/>
          <p:cNvPicPr>
            <a:picLocks noChangeAspect="1" noChangeArrowheads="1"/>
          </p:cNvPicPr>
          <p:nvPr/>
        </p:nvPicPr>
        <p:blipFill>
          <a:blip r:embed="rId6"/>
          <a:srcRect/>
          <a:stretch>
            <a:fillRect/>
          </a:stretch>
        </p:blipFill>
        <p:spPr bwMode="auto">
          <a:xfrm>
            <a:off x="17189982" y="14272738"/>
            <a:ext cx="4359275" cy="6556375"/>
          </a:xfrm>
          <a:prstGeom prst="rect">
            <a:avLst/>
          </a:prstGeom>
          <a:noFill/>
          <a:ln w="9525">
            <a:noFill/>
            <a:miter lim="800000"/>
            <a:headEnd/>
            <a:tailEnd/>
          </a:ln>
        </p:spPr>
      </p:pic>
      <p:pic>
        <p:nvPicPr>
          <p:cNvPr id="1031" name="Picture 314" descr="3"/>
          <p:cNvPicPr>
            <a:picLocks noChangeAspect="1" noChangeArrowheads="1"/>
          </p:cNvPicPr>
          <p:nvPr/>
        </p:nvPicPr>
        <p:blipFill>
          <a:blip r:embed="rId7"/>
          <a:srcRect/>
          <a:stretch>
            <a:fillRect/>
          </a:stretch>
        </p:blipFill>
        <p:spPr bwMode="auto">
          <a:xfrm>
            <a:off x="13312092" y="22346459"/>
            <a:ext cx="6030913" cy="4522788"/>
          </a:xfrm>
          <a:prstGeom prst="rect">
            <a:avLst/>
          </a:prstGeom>
          <a:noFill/>
          <a:ln w="9525">
            <a:noFill/>
            <a:miter lim="800000"/>
            <a:headEnd/>
            <a:tailEnd/>
          </a:ln>
        </p:spPr>
      </p:pic>
      <p:pic>
        <p:nvPicPr>
          <p:cNvPr id="1032" name="Picture 281" descr="4"/>
          <p:cNvPicPr>
            <a:picLocks noChangeAspect="1" noChangeArrowheads="1"/>
          </p:cNvPicPr>
          <p:nvPr/>
        </p:nvPicPr>
        <p:blipFill>
          <a:blip r:embed="rId8"/>
          <a:srcRect/>
          <a:stretch>
            <a:fillRect/>
          </a:stretch>
        </p:blipFill>
        <p:spPr bwMode="auto">
          <a:xfrm>
            <a:off x="13312092" y="27509017"/>
            <a:ext cx="6323013" cy="4152900"/>
          </a:xfrm>
          <a:prstGeom prst="rect">
            <a:avLst/>
          </a:prstGeom>
          <a:noFill/>
          <a:ln w="9525">
            <a:noFill/>
            <a:miter lim="800000"/>
            <a:headEnd/>
            <a:tailEnd/>
          </a:ln>
        </p:spPr>
      </p:pic>
      <p:pic>
        <p:nvPicPr>
          <p:cNvPr id="1034" name="Chart 8"/>
          <p:cNvPicPr>
            <a:picLocks noChangeArrowheads="1"/>
          </p:cNvPicPr>
          <p:nvPr/>
        </p:nvPicPr>
        <p:blipFill>
          <a:blip r:embed="rId9"/>
          <a:srcRect/>
          <a:stretch>
            <a:fillRect/>
          </a:stretch>
        </p:blipFill>
        <p:spPr bwMode="auto">
          <a:xfrm>
            <a:off x="24948594" y="9237149"/>
            <a:ext cx="4581525" cy="2743200"/>
          </a:xfrm>
          <a:prstGeom prst="rect">
            <a:avLst/>
          </a:prstGeom>
          <a:noFill/>
          <a:ln w="9525">
            <a:noFill/>
            <a:miter lim="800000"/>
            <a:headEnd/>
            <a:tailEnd/>
          </a:ln>
        </p:spPr>
      </p:pic>
      <p:pic>
        <p:nvPicPr>
          <p:cNvPr id="1036" name="Chart 7"/>
          <p:cNvPicPr>
            <a:picLocks noChangeArrowheads="1"/>
          </p:cNvPicPr>
          <p:nvPr/>
        </p:nvPicPr>
        <p:blipFill>
          <a:blip r:embed="rId10"/>
          <a:srcRect/>
          <a:stretch>
            <a:fillRect/>
          </a:stretch>
        </p:blipFill>
        <p:spPr bwMode="auto">
          <a:xfrm>
            <a:off x="24959756" y="15320797"/>
            <a:ext cx="4581525" cy="2743200"/>
          </a:xfrm>
          <a:prstGeom prst="rect">
            <a:avLst/>
          </a:prstGeom>
          <a:noFill/>
          <a:ln w="9525">
            <a:noFill/>
            <a:miter lim="800000"/>
            <a:headEnd/>
            <a:tailEnd/>
          </a:ln>
        </p:spPr>
      </p:pic>
      <p:pic>
        <p:nvPicPr>
          <p:cNvPr id="1037" name="Chart 5"/>
          <p:cNvPicPr>
            <a:picLocks noChangeArrowheads="1"/>
          </p:cNvPicPr>
          <p:nvPr/>
        </p:nvPicPr>
        <p:blipFill>
          <a:blip r:embed="rId11"/>
          <a:srcRect b="-69"/>
          <a:stretch>
            <a:fillRect/>
          </a:stretch>
        </p:blipFill>
        <p:spPr bwMode="auto">
          <a:xfrm>
            <a:off x="24910694" y="21427769"/>
            <a:ext cx="4591050" cy="2752725"/>
          </a:xfrm>
          <a:prstGeom prst="rect">
            <a:avLst/>
          </a:prstGeom>
          <a:noFill/>
          <a:ln w="9525">
            <a:noFill/>
            <a:miter lim="800000"/>
            <a:headEnd/>
            <a:tailEnd/>
          </a:ln>
        </p:spPr>
      </p:pic>
      <p:sp>
        <p:nvSpPr>
          <p:cNvPr id="79" name="Title 1"/>
          <p:cNvSpPr txBox="1">
            <a:spLocks/>
          </p:cNvSpPr>
          <p:nvPr/>
        </p:nvSpPr>
        <p:spPr>
          <a:xfrm>
            <a:off x="38254808" y="1219200"/>
            <a:ext cx="3600558" cy="1938986"/>
          </a:xfrm>
          <a:prstGeom prst="rect">
            <a:avLst/>
          </a:prstGeom>
        </p:spPr>
        <p:txBody>
          <a:bodyPr wrap="square" lIns="91436" tIns="45717" rIns="91436" bIns="45717" anchor="ctr" anchorCtr="0">
            <a:spAutoFit/>
          </a:bodyPr>
          <a:lstStyle/>
          <a:p>
            <a:pPr marL="0" marR="0" lvl="0" indent="0" algn="ctr" defTabSz="4388900" rtl="0" eaLnBrk="1" fontAlgn="auto" latinLnBrk="0" hangingPunct="1">
              <a:lnSpc>
                <a:spcPct val="100000"/>
              </a:lnSpc>
              <a:spcBef>
                <a:spcPct val="0"/>
              </a:spcBef>
              <a:spcAft>
                <a:spcPts val="0"/>
              </a:spcAft>
              <a:buClrTx/>
              <a:buSzTx/>
              <a:buFontTx/>
              <a:buNone/>
              <a:tabLst/>
              <a:defRPr/>
            </a:pPr>
            <a:r>
              <a:rPr lang="en-US" sz="4000" b="1" dirty="0" smtClean="0">
                <a:solidFill>
                  <a:schemeClr val="bg1"/>
                </a:solidFill>
                <a:latin typeface="Trebuchet MS" pitchFamily="34" charset="0"/>
                <a:ea typeface="+mj-ea"/>
                <a:cs typeface="+mj-cs"/>
              </a:rPr>
              <a:t>COMPUTER ENGINEERING DEPARTMENT</a:t>
            </a:r>
            <a:endParaRPr kumimoji="0" lang="en-US" sz="4000" b="1" i="0" u="none" strike="noStrike" kern="1200" cap="none" spc="0" normalizeH="0" baseline="0" noProof="0" dirty="0">
              <a:ln>
                <a:noFill/>
              </a:ln>
              <a:solidFill>
                <a:schemeClr val="bg1"/>
              </a:solidFill>
              <a:effectLst/>
              <a:uLnTx/>
              <a:uFillTx/>
              <a:latin typeface="Trebuchet MS" pitchFamily="34" charset="0"/>
              <a:ea typeface="+mj-ea"/>
              <a:cs typeface="+mj-cs"/>
            </a:endParaRPr>
          </a:p>
        </p:txBody>
      </p:sp>
      <p:sp>
        <p:nvSpPr>
          <p:cNvPr id="82" name="Picture Placeholder 81"/>
          <p:cNvSpPr>
            <a:spLocks noGrp="1"/>
          </p:cNvSpPr>
          <p:nvPr>
            <p:ph type="pic" sz="quarter" idx="126"/>
          </p:nvPr>
        </p:nvSpPr>
        <p:spPr/>
      </p:sp>
      <p:sp>
        <p:nvSpPr>
          <p:cNvPr id="84" name="Text Placeholder 16"/>
          <p:cNvSpPr>
            <a:spLocks noGrp="1"/>
          </p:cNvSpPr>
          <p:nvPr>
            <p:ph type="body" sz="quarter" idx="30"/>
          </p:nvPr>
        </p:nvSpPr>
        <p:spPr>
          <a:xfrm>
            <a:off x="37931562" y="26429191"/>
            <a:ext cx="5034516" cy="6444819"/>
          </a:xfrm>
        </p:spPr>
        <p:txBody>
          <a:bodyPr/>
          <a:lstStyle/>
          <a:p>
            <a:pPr marL="465138" indent="-465138"/>
            <a:r>
              <a:rPr lang="en-US" sz="2800" dirty="0" smtClean="0"/>
              <a:t>Our Work</a:t>
            </a:r>
          </a:p>
          <a:p>
            <a:pPr marL="465138" lvl="1" indent="-465138"/>
            <a:r>
              <a:rPr lang="en-US" sz="2800" dirty="0" err="1" smtClean="0"/>
              <a:t>CryptoPP</a:t>
            </a:r>
            <a:r>
              <a:rPr lang="en-US" sz="2800" dirty="0" smtClean="0"/>
              <a:t> library(C++) </a:t>
            </a:r>
          </a:p>
          <a:p>
            <a:pPr marL="465138" lvl="1" indent="-465138"/>
            <a:r>
              <a:rPr lang="en-US" sz="2800" dirty="0" smtClean="0"/>
              <a:t>Implementation of real world application</a:t>
            </a:r>
          </a:p>
          <a:p>
            <a:pPr marL="465138" lvl="1" indent="-465138"/>
            <a:r>
              <a:rPr lang="en-US" sz="2800" dirty="0" smtClean="0"/>
              <a:t>Linux based profiler</a:t>
            </a:r>
          </a:p>
          <a:p>
            <a:pPr marL="465138" lvl="1" indent="-465138"/>
            <a:r>
              <a:rPr lang="en-US" sz="2800" dirty="0" smtClean="0"/>
              <a:t>ECIES,ECDSA &amp; ECDH profiled</a:t>
            </a:r>
          </a:p>
          <a:p>
            <a:pPr marL="465138" lvl="1" indent="-465138"/>
            <a:r>
              <a:rPr lang="en-US" sz="2800" dirty="0" smtClean="0"/>
              <a:t>Implementation and profiling different algorithms on same hardware  </a:t>
            </a:r>
          </a:p>
          <a:p>
            <a:endParaRPr lang="en-US" sz="2200" dirty="0" smtClean="0"/>
          </a:p>
          <a:p>
            <a:endParaRPr lang="en-US" sz="2200" dirty="0"/>
          </a:p>
        </p:txBody>
      </p:sp>
    </p:spTree>
  </p:cSld>
  <p:clrMapOvr>
    <a:masterClrMapping/>
  </p:clrMapOvr>
</p:sld>
</file>

<file path=ppt/theme/theme1.xml><?xml version="1.0" encoding="utf-8"?>
<a:theme xmlns:a="http://schemas.openxmlformats.org/drawingml/2006/main" name="PosterPresentations.com-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Highligh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PosterPresentations.com-36x48-Template-V2b</Template>
  <TotalTime>120</TotalTime>
  <Words>736</Words>
  <Application>Microsoft Office PowerPoint</Application>
  <PresentationFormat>Custom</PresentationFormat>
  <Paragraphs>97</Paragraphs>
  <Slides>1</Slides>
  <Notes>1</Notes>
  <HiddenSlides>0</HiddenSlides>
  <MMClips>0</MMClips>
  <ScaleCrop>false</ScaleCrop>
  <HeadingPairs>
    <vt:vector size="4" baseType="variant">
      <vt:variant>
        <vt:lpstr>Theme</vt:lpstr>
      </vt:variant>
      <vt:variant>
        <vt:i4>4</vt:i4>
      </vt:variant>
      <vt:variant>
        <vt:lpstr>Slide Titles</vt:lpstr>
      </vt:variant>
      <vt:variant>
        <vt:i4>1</vt:i4>
      </vt:variant>
    </vt:vector>
  </HeadingPairs>
  <TitlesOfParts>
    <vt:vector size="5" baseType="lpstr">
      <vt:lpstr>PosterPresentations.com-36x48-Template-V2b</vt:lpstr>
      <vt:lpstr>1_Classic 3 Columns</vt:lpstr>
      <vt:lpstr>Classic - Wide Center</vt:lpstr>
      <vt:lpstr>Right Highlight</vt:lpstr>
      <vt:lpstr>PROJECT – HOMOMORPHIC ENCRYPTION USING ECC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dc:description>This template is the property of PosterPresentations.com. Call us if you need help with this poster template._x000d_
1-866-649-3004           _x000d_
 (c)PosterPresentations.com</dc:description>
  <cp:lastModifiedBy>lenovo</cp:lastModifiedBy>
  <cp:revision>6</cp:revision>
  <dcterms:created xsi:type="dcterms:W3CDTF">2011-04-21T17:08:10Z</dcterms:created>
  <dcterms:modified xsi:type="dcterms:W3CDTF">2011-05-09T19:32:25Z</dcterms:modified>
</cp:coreProperties>
</file>