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57895b10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57895b1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57895b10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57895b1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5eac8cd9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5eac8cd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d5eac8cd9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d5eac8cd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57895b10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57895b1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57895b10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57895b1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db627ac2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db627ac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57895b10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57895b1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57895b10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57895b1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c76ce14f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c76ce14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057895b10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1057895b1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c76ce14f4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c76ce14f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57895b10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57895b1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57895b10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57895b1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6831898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683189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68318988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6831898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fc5ecea4e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fc5ecea4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fc5ecea4e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fc5ecea4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c5ecea4e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fc5ecea4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fc5ecea4e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fc5ecea4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c5ecea4e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fc5ecea4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57895b10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1057895b1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fc5ecea4e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fc5ecea4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bfdb98d4d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bfdb98d4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bfdb98d4d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bfdb98d4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9ecbd96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09ecbd9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fc5ecea4e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fc5ecea4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bfdb98d4d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bfdb98d4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9ecbd968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9ecbd96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09ecbd968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09ecbd9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fc5ecea4e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fc5ecea4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bfdb98d4d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bfdb98d4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057895b10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057895b1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fc5ecea4e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fc5ecea4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16543830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1654383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fc5ecea4e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fc5ecea4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fc5ecea4e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fc5ecea4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fc5ecea4e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fc5ecea4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bfdb98d4d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bfdb98d4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bfdb98d4d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bfdb98d4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bfdb98d4d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bfdb98d4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bfdb98d4d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bfdb98d4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64f61a18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64f61a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57895b10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057895b1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fc5ecea4e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fc5ecea4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fc5ecea4e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fc5ecea4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fc5ecea4e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fc5ecea4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fc5ecea4e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fc5ecea4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fc5ecea4e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fc5ecea4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16543830c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16543830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16543830c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16543830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fc5ecea4e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fc5ecea4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fc5ecea4e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fc5ecea4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fc5ecea4e_0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fc5ecea4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bfdb98d4d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bfdb98d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fc5ecea4e_0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fc5ecea4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fc5ecea4e_0_1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fc5ecea4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fc5ecea4e_0_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fc5ecea4e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fc5ecea4e_0_1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fc5ecea4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e1581922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e158192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fc5ecea4e_0_1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fc5ecea4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fc5ecea4e_0_1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fc5ecea4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fc5ecea4e_0_1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fc5ecea4e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416543830c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416543830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064f61a18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064f61a1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bfdb98d4d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bfdb98d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64f61a18_0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064f61a1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416543830c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416543830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416543830c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416543830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064f61a18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064f61a1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064f61a18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064f61a1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064f61a18_0_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064f61a1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fcc291b04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fcc291b0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fcc291b04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fcc291b0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fcc291b04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fcc291b0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c04b183be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c04b183b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57895b10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57895b1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c04b183be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c04b183b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064f61a18_0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064f61a1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fcc291b04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fcc291b0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064f61a18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064f61a1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064f61a18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064f61a1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c2a48f9e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c2a48f9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7cd337b89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7cd337b8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091e0005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091e000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7cd337b891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7cd337b89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f47827534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f4782753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57895b10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57895b1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7cd337b891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7cd337b89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c2a48f9e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c2a48f9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7cd337b891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7cd337b89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75c9bc6c_1_3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75c9bc6c_1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 rot="10800000">
            <a:off x="0" y="4124513"/>
            <a:ext cx="8458200" cy="94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734343"/>
            <a:ext cx="7772400" cy="22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4124476"/>
            <a:ext cx="7772400" cy="9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947332"/>
            <a:ext cx="4030200" cy="46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56667" y="1949212"/>
            <a:ext cx="4030200" cy="46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0" y="5875079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>
                <a:solidFill>
                  <a:schemeClr val="dk2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28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3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Relationship Id="rId5" Type="http://schemas.openxmlformats.org/officeDocument/2006/relationships/image" Target="../media/image20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0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9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8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2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1.png"/><Relationship Id="rId4" Type="http://schemas.openxmlformats.org/officeDocument/2006/relationships/image" Target="../media/image45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4.png"/><Relationship Id="rId4" Type="http://schemas.openxmlformats.org/officeDocument/2006/relationships/image" Target="../media/image34.png"/><Relationship Id="rId5" Type="http://schemas.openxmlformats.org/officeDocument/2006/relationships/image" Target="../media/image36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Relationship Id="rId5" Type="http://schemas.openxmlformats.org/officeDocument/2006/relationships/image" Target="../media/image37.png"/><Relationship Id="rId6" Type="http://schemas.openxmlformats.org/officeDocument/2006/relationships/image" Target="../media/image39.png"/><Relationship Id="rId7" Type="http://schemas.openxmlformats.org/officeDocument/2006/relationships/image" Target="../media/image44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42.png"/><Relationship Id="rId4" Type="http://schemas.openxmlformats.org/officeDocument/2006/relationships/image" Target="../media/image38.png"/><Relationship Id="rId5" Type="http://schemas.openxmlformats.org/officeDocument/2006/relationships/image" Target="../media/image41.png"/><Relationship Id="rId6" Type="http://schemas.openxmlformats.org/officeDocument/2006/relationships/image" Target="../media/image46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40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ctrTitle"/>
          </p:nvPr>
        </p:nvSpPr>
        <p:spPr>
          <a:xfrm>
            <a:off x="685800" y="1022977"/>
            <a:ext cx="7772400" cy="29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Design and Analysis of Algorithms (UE20CS251)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Unit I</a:t>
            </a:r>
            <a:r>
              <a:rPr lang="en" sz="3600"/>
              <a:t> - Analysis Framework</a:t>
            </a:r>
            <a:endParaRPr sz="3600"/>
          </a:p>
        </p:txBody>
      </p:sp>
      <p:pic>
        <p:nvPicPr>
          <p:cNvPr id="33" name="Google Shape;3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163" y="6413875"/>
            <a:ext cx="5695675" cy="4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8"/>
          <p:cNvSpPr txBox="1"/>
          <p:nvPr/>
        </p:nvSpPr>
        <p:spPr>
          <a:xfrm>
            <a:off x="685800" y="4124476"/>
            <a:ext cx="77724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DE2"/>
                </a:solidFill>
              </a:rPr>
              <a:t>Mr. Channa Bankapur</a:t>
            </a:r>
            <a:endParaRPr sz="2400">
              <a:solidFill>
                <a:srgbClr val="EFEDE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DE2"/>
                </a:solidFill>
              </a:rPr>
              <a:t>channabankapur@pes.edu</a:t>
            </a:r>
            <a:endParaRPr sz="2400">
              <a:solidFill>
                <a:srgbClr val="EFEDE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What does it return?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foo(n)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ctr ← 0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for i 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←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1 to 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j ← i+1 to n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ctr ← ctr + 1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ctr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Return value</a:t>
            </a:r>
            <a:r>
              <a:rPr lang="en" sz="3000">
                <a:solidFill>
                  <a:schemeClr val="dk1"/>
                </a:solidFill>
              </a:rPr>
              <a:t>: … 	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118500" y="1185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What does it return?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foo(n)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ctr ← 0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for i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←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1 to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- 1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j ← i + 1 to n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ctr ← ctr +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ctr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ctr: (n-1) + (n-2) + </a:t>
            </a:r>
            <a:r>
              <a:rPr lang="en" sz="2600">
                <a:solidFill>
                  <a:schemeClr val="dk1"/>
                </a:solidFill>
              </a:rPr>
              <a:t>(n-3) + </a:t>
            </a:r>
            <a:r>
              <a:rPr lang="en" sz="2600">
                <a:solidFill>
                  <a:schemeClr val="dk1"/>
                </a:solidFill>
              </a:rPr>
              <a:t>… + 1 = </a:t>
            </a:r>
            <a:r>
              <a:rPr b="1" lang="en" sz="2600">
                <a:solidFill>
                  <a:schemeClr val="dk1"/>
                </a:solidFill>
              </a:rPr>
              <a:t>n</a:t>
            </a:r>
            <a:r>
              <a:rPr b="1" lang="en" sz="2600">
                <a:solidFill>
                  <a:schemeClr val="dk1"/>
                </a:solidFill>
              </a:rPr>
              <a:t> * (n-1) / 2.</a:t>
            </a:r>
            <a:r>
              <a:rPr lang="en" sz="2600">
                <a:solidFill>
                  <a:schemeClr val="dk1"/>
                </a:solidFill>
              </a:rPr>
              <a:t>	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c</a:t>
            </a:r>
            <a:r>
              <a:rPr lang="en" sz="2600">
                <a:solidFill>
                  <a:schemeClr val="dk1"/>
                </a:solidFill>
              </a:rPr>
              <a:t>tr: n choose 2.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4048400" y="118500"/>
            <a:ext cx="5095500" cy="44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SelectionSort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(A[0..n-1])</a:t>
            </a:r>
            <a:endParaRPr b="1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 ← 0 to n-2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 ← i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j ← i+1 to n-1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if(A[j]&lt;A[min])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 ← j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 (A[i],A[min])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/>
              <a:t>How many times “</a:t>
            </a:r>
            <a:r>
              <a:rPr b="1" lang="en" sz="2400">
                <a:solidFill>
                  <a:schemeClr val="dk1"/>
                </a:solidFill>
              </a:rPr>
              <a:t>A[j] &gt; A[min]</a:t>
            </a:r>
            <a:r>
              <a:rPr b="1" lang="en" sz="2400"/>
              <a:t>” comparison is made?</a:t>
            </a:r>
            <a:endParaRPr b="1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What does it return?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foo(n)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if(n=1) return 1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 ← foo(n-1)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 ← k+1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 ← k + foo(n-1)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k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Return value: </a:t>
            </a:r>
            <a:r>
              <a:rPr b="1" lang="en" sz="3000">
                <a:solidFill>
                  <a:schemeClr val="dk1"/>
                </a:solidFill>
              </a:rPr>
              <a:t>… </a:t>
            </a:r>
            <a:endParaRPr b="1" baseline="-25000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102175" y="270900"/>
            <a:ext cx="4073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What does it return?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foo(n)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if(n=1) return 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 ← foo(n-1)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 ← k+1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 ← k + foo(n-1)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k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C(n) = 1 + 2 C(n-1), C(0)=0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	= 1 + 2(1+2C(n-2))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	= 1+2+2</a:t>
            </a:r>
            <a:r>
              <a:rPr b="1" baseline="30000" lang="en" sz="2400">
                <a:solidFill>
                  <a:schemeClr val="dk1"/>
                </a:solidFill>
              </a:rPr>
              <a:t>2</a:t>
            </a:r>
            <a:r>
              <a:rPr b="1" lang="en" sz="2400">
                <a:solidFill>
                  <a:schemeClr val="dk1"/>
                </a:solidFill>
              </a:rPr>
              <a:t>C(n-2)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	= 2</a:t>
            </a:r>
            <a:r>
              <a:rPr b="1" baseline="30000" lang="en" sz="2400">
                <a:solidFill>
                  <a:schemeClr val="dk1"/>
                </a:solidFill>
              </a:rPr>
              <a:t>0</a:t>
            </a:r>
            <a:r>
              <a:rPr b="1" lang="en" sz="2400">
                <a:solidFill>
                  <a:schemeClr val="dk1"/>
                </a:solidFill>
              </a:rPr>
              <a:t>+2</a:t>
            </a:r>
            <a:r>
              <a:rPr b="1" baseline="30000" lang="en" sz="2400">
                <a:solidFill>
                  <a:schemeClr val="dk1"/>
                </a:solidFill>
              </a:rPr>
              <a:t>1</a:t>
            </a:r>
            <a:r>
              <a:rPr b="1" lang="en" sz="2400">
                <a:solidFill>
                  <a:schemeClr val="dk1"/>
                </a:solidFill>
              </a:rPr>
              <a:t>+2</a:t>
            </a:r>
            <a:r>
              <a:rPr b="1" baseline="30000" lang="en" sz="2400">
                <a:solidFill>
                  <a:schemeClr val="dk1"/>
                </a:solidFill>
              </a:rPr>
              <a:t>2</a:t>
            </a:r>
            <a:r>
              <a:rPr b="1" lang="en" sz="2400">
                <a:solidFill>
                  <a:schemeClr val="dk1"/>
                </a:solidFill>
              </a:rPr>
              <a:t>+2</a:t>
            </a:r>
            <a:r>
              <a:rPr b="1" baseline="30000" lang="en" sz="2400">
                <a:solidFill>
                  <a:schemeClr val="dk1"/>
                </a:solidFill>
              </a:rPr>
              <a:t>3</a:t>
            </a:r>
            <a:r>
              <a:rPr b="1" lang="en" sz="2400">
                <a:solidFill>
                  <a:schemeClr val="dk1"/>
                </a:solidFill>
              </a:rPr>
              <a:t>C(n-3)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	= 2</a:t>
            </a:r>
            <a:r>
              <a:rPr b="1" baseline="30000" lang="en" sz="2400">
                <a:solidFill>
                  <a:schemeClr val="dk1"/>
                </a:solidFill>
              </a:rPr>
              <a:t>0</a:t>
            </a:r>
            <a:r>
              <a:rPr b="1" lang="en" sz="2400">
                <a:solidFill>
                  <a:schemeClr val="dk1"/>
                </a:solidFill>
              </a:rPr>
              <a:t>+...+2</a:t>
            </a:r>
            <a:r>
              <a:rPr b="1" baseline="30000" lang="en" sz="2400">
                <a:solidFill>
                  <a:schemeClr val="dk1"/>
                </a:solidFill>
              </a:rPr>
              <a:t>i-1</a:t>
            </a:r>
            <a:r>
              <a:rPr b="1" lang="en" sz="2400">
                <a:solidFill>
                  <a:schemeClr val="dk1"/>
                </a:solidFill>
              </a:rPr>
              <a:t>+2</a:t>
            </a:r>
            <a:r>
              <a:rPr b="1" baseline="30000" lang="en" sz="2400">
                <a:solidFill>
                  <a:schemeClr val="dk1"/>
                </a:solidFill>
              </a:rPr>
              <a:t>i</a:t>
            </a:r>
            <a:r>
              <a:rPr b="1" lang="en" sz="2400">
                <a:solidFill>
                  <a:schemeClr val="dk1"/>
                </a:solidFill>
              </a:rPr>
              <a:t>C(n-i)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n-i = 0 ⇒ i = n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C(n) = 2</a:t>
            </a:r>
            <a:r>
              <a:rPr b="1" baseline="30000" lang="en" sz="2400">
                <a:solidFill>
                  <a:schemeClr val="dk1"/>
                </a:solidFill>
              </a:rPr>
              <a:t>0</a:t>
            </a:r>
            <a:r>
              <a:rPr b="1" lang="en" sz="2400">
                <a:solidFill>
                  <a:schemeClr val="dk1"/>
                </a:solidFill>
              </a:rPr>
              <a:t>+...+2</a:t>
            </a:r>
            <a:r>
              <a:rPr b="1" baseline="30000" lang="en" sz="2400">
                <a:solidFill>
                  <a:schemeClr val="dk1"/>
                </a:solidFill>
              </a:rPr>
              <a:t>n-1</a:t>
            </a:r>
            <a:r>
              <a:rPr b="1" lang="en" sz="2400">
                <a:solidFill>
                  <a:schemeClr val="dk1"/>
                </a:solidFill>
              </a:rPr>
              <a:t>+2</a:t>
            </a:r>
            <a:r>
              <a:rPr b="1" baseline="30000" lang="en" sz="2400">
                <a:solidFill>
                  <a:schemeClr val="dk1"/>
                </a:solidFill>
              </a:rPr>
              <a:t>n</a:t>
            </a:r>
            <a:r>
              <a:rPr b="1" lang="en" sz="2400">
                <a:solidFill>
                  <a:schemeClr val="dk1"/>
                </a:solidFill>
              </a:rPr>
              <a:t>C(0)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C(n) = 2</a:t>
            </a:r>
            <a:r>
              <a:rPr b="1" baseline="30000" lang="en" sz="2400">
                <a:solidFill>
                  <a:schemeClr val="dk1"/>
                </a:solidFill>
              </a:rPr>
              <a:t>n</a:t>
            </a:r>
            <a:r>
              <a:rPr b="1" lang="en" sz="2400">
                <a:solidFill>
                  <a:schemeClr val="dk1"/>
                </a:solidFill>
              </a:rPr>
              <a:t> - 1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4175575" y="270900"/>
            <a:ext cx="49947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Hanoi(n, Src, Dest, Aux)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(n = 0) return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Hanoi(n-1,Src,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,Dst)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Move disk#n from S to D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,Dst,Src)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How many times “Move disk” operation is executed?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Count: </a:t>
            </a:r>
            <a:r>
              <a:rPr b="1" lang="en" sz="3000">
                <a:solidFill>
                  <a:schemeClr val="dk1"/>
                </a:solidFill>
              </a:rPr>
              <a:t>2</a:t>
            </a:r>
            <a:r>
              <a:rPr b="1" baseline="30000" lang="en" sz="3000">
                <a:solidFill>
                  <a:schemeClr val="dk1"/>
                </a:solidFill>
              </a:rPr>
              <a:t>n</a:t>
            </a:r>
            <a:r>
              <a:rPr b="1" lang="en" sz="3000">
                <a:solidFill>
                  <a:schemeClr val="dk1"/>
                </a:solidFill>
              </a:rPr>
              <a:t> - 1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What does it return?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foo(n)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 ← 0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← n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(i &gt; 1)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k ← k + 1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 ← ⌊i/2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⌋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k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Return value</a:t>
            </a:r>
            <a:r>
              <a:rPr lang="en" sz="3000">
                <a:solidFill>
                  <a:schemeClr val="dk1"/>
                </a:solidFill>
              </a:rPr>
              <a:t>: </a:t>
            </a:r>
            <a:r>
              <a:rPr b="1" lang="en" sz="3000">
                <a:solidFill>
                  <a:schemeClr val="dk1"/>
                </a:solidFill>
              </a:rPr>
              <a:t>… </a:t>
            </a:r>
            <a:endParaRPr b="1" baseline="-25000" sz="3000">
              <a:solidFill>
                <a:schemeClr val="dk1"/>
              </a:solidFill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4004700" y="270900"/>
            <a:ext cx="4910700" cy="4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foo(n)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 ← 0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if(n &gt; 1)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k ← foo(⌊n/2⌋)+1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k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What does it return?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foo(n)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 ← 0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if(n &gt; 1)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k←foo(⌊n/2⌋)+1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k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C(n) = C(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⌊</a:t>
            </a:r>
            <a:r>
              <a:rPr lang="en" sz="3000">
                <a:solidFill>
                  <a:schemeClr val="dk1"/>
                </a:solidFill>
              </a:rPr>
              <a:t>n/2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⌋</a:t>
            </a:r>
            <a:r>
              <a:rPr lang="en" sz="3000">
                <a:solidFill>
                  <a:schemeClr val="dk1"/>
                </a:solidFill>
              </a:rPr>
              <a:t>) + 1</a:t>
            </a:r>
            <a:endParaRPr sz="30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, C(1) = 0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C(n) </a:t>
            </a:r>
            <a:r>
              <a:rPr lang="en" sz="3000">
                <a:solidFill>
                  <a:schemeClr val="dk1"/>
                </a:solidFill>
              </a:rPr>
              <a:t>= 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⌊</a:t>
            </a:r>
            <a:r>
              <a:rPr b="1" lang="en" sz="3000">
                <a:solidFill>
                  <a:schemeClr val="dk1"/>
                </a:solidFill>
              </a:rPr>
              <a:t>log</a:t>
            </a:r>
            <a:r>
              <a:rPr b="1" baseline="-25000" lang="en" sz="3000">
                <a:solidFill>
                  <a:schemeClr val="dk1"/>
                </a:solidFill>
              </a:rPr>
              <a:t>2</a:t>
            </a:r>
            <a:r>
              <a:rPr b="1" lang="en" sz="3000">
                <a:solidFill>
                  <a:schemeClr val="dk1"/>
                </a:solidFill>
              </a:rPr>
              <a:t>n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⌋</a:t>
            </a:r>
            <a:r>
              <a:rPr b="1" lang="en" sz="3000">
                <a:solidFill>
                  <a:schemeClr val="dk1"/>
                </a:solidFill>
              </a:rPr>
              <a:t> </a:t>
            </a:r>
            <a:endParaRPr b="1" baseline="-25000" sz="3000">
              <a:solidFill>
                <a:schemeClr val="dk1"/>
              </a:solidFill>
            </a:endParaRPr>
          </a:p>
        </p:txBody>
      </p:sp>
      <p:sp>
        <p:nvSpPr>
          <p:cNvPr id="111" name="Google Shape;111;p22"/>
          <p:cNvSpPr txBox="1"/>
          <p:nvPr/>
        </p:nvSpPr>
        <p:spPr>
          <a:xfrm>
            <a:off x="4004700" y="270900"/>
            <a:ext cx="4910700" cy="4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BSch(A[l..r], k)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if(r-l+1 &lt; 1)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-1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 = ⌊(l+r) / 2⌋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if(k = A[m])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m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 if(k &lt; A[m])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BSch(A[l..m-1],k)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BSch(A[m+1..r],k)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How many times “k = A[m]” comparison is made?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/>
        </p:nvSpPr>
        <p:spPr>
          <a:xfrm>
            <a:off x="209400" y="439250"/>
            <a:ext cx="8706000" cy="60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C(n) = C(⌊n/2⌋) + 1, C(1) = 0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=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C(⌊n/4⌋) + 1 + 1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= C(⌊n / 2</a:t>
            </a:r>
            <a:r>
              <a:rPr b="1" baseline="30000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⌋) + 3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= C(⌊n / 2</a:t>
            </a:r>
            <a:r>
              <a:rPr b="1" baseline="30000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⌋) + i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C(⌊n/2</a:t>
            </a:r>
            <a:r>
              <a:rPr b="1" baseline="30000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⌋) becomes C(1) when ⌊n/2</a:t>
            </a:r>
            <a:r>
              <a:rPr b="1" baseline="30000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⌋ = 1.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⌊n/2</a:t>
            </a:r>
            <a:r>
              <a:rPr b="1" baseline="30000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⌋ = 1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	≤ n/2</a:t>
            </a:r>
            <a:r>
              <a:rPr b="1" baseline="30000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 2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baseline="30000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≤ n		&lt; 2</a:t>
            </a:r>
            <a:r>
              <a:rPr b="1" baseline="30000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	≤ log</a:t>
            </a:r>
            <a:r>
              <a:rPr b="1" baseline="-25000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	&lt; i+1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= ⌊log</a:t>
            </a:r>
            <a:r>
              <a:rPr b="1" baseline="-25000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n⌋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C(n) = C(1) + ⌊log</a:t>
            </a:r>
            <a:r>
              <a:rPr b="1" baseline="-25000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n⌋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C(n) = ⌊log</a:t>
            </a:r>
            <a:r>
              <a:rPr b="1" baseline="-25000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n⌋</a:t>
            </a:r>
            <a:endParaRPr b="1" baseline="-25000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/>
        </p:nvSpPr>
        <p:spPr>
          <a:xfrm>
            <a:off x="270900" y="138725"/>
            <a:ext cx="8597400" cy="60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What does it return?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foo(n)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 ← 0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← n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(i &gt; 1)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j ← 1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while (j ≤ n)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k ← k + 1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j ← j + 1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 ← 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⌊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i/2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⌋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k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Return value</a:t>
            </a:r>
            <a:r>
              <a:rPr lang="en" sz="3000">
                <a:solidFill>
                  <a:schemeClr val="dk1"/>
                </a:solidFill>
              </a:rPr>
              <a:t>: </a:t>
            </a:r>
            <a:r>
              <a:rPr b="1" lang="en" sz="3000">
                <a:solidFill>
                  <a:schemeClr val="dk1"/>
                </a:solidFill>
              </a:rPr>
              <a:t>… </a:t>
            </a:r>
            <a:endParaRPr b="1" baseline="-25000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/>
        </p:nvSpPr>
        <p:spPr>
          <a:xfrm>
            <a:off x="270900" y="114275"/>
            <a:ext cx="8597400" cy="6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What does it return?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foo(n)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 ← 0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← n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(i &gt; 1)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j ← 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while (j ≤ n)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k ← k + 1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j ← j + 1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 ←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⌊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i/2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⌋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k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Return value</a:t>
            </a:r>
            <a:r>
              <a:rPr lang="en" sz="3000">
                <a:solidFill>
                  <a:schemeClr val="dk1"/>
                </a:solidFill>
              </a:rPr>
              <a:t>: </a:t>
            </a:r>
            <a:r>
              <a:rPr b="1" lang="en" sz="3000">
                <a:solidFill>
                  <a:schemeClr val="dk1"/>
                </a:solidFill>
              </a:rPr>
              <a:t>n * log</a:t>
            </a:r>
            <a:r>
              <a:rPr b="1" baseline="-25000" lang="en" sz="3000">
                <a:solidFill>
                  <a:schemeClr val="dk1"/>
                </a:solidFill>
              </a:rPr>
              <a:t>2</a:t>
            </a:r>
            <a:r>
              <a:rPr b="1" lang="en" sz="3000">
                <a:solidFill>
                  <a:schemeClr val="dk1"/>
                </a:solidFill>
              </a:rPr>
              <a:t>n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(Element-to-element comparison in Merge Sort is comparable to “k←k+1” here)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/>
        </p:nvSpPr>
        <p:spPr>
          <a:xfrm>
            <a:off x="270900" y="138725"/>
            <a:ext cx="8597400" cy="60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What does it return?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foo(n)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 ← 0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← n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(i &gt; 1)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j ← 1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while (j ≤ </a:t>
            </a:r>
            <a:r>
              <a:rPr b="1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k ← k + 1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j ← j + 1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 ← ⌊i/2⌋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k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Return value: </a:t>
            </a:r>
            <a:r>
              <a:rPr b="1" lang="en" sz="3000">
                <a:solidFill>
                  <a:schemeClr val="dk1"/>
                </a:solidFill>
              </a:rPr>
              <a:t>… </a:t>
            </a:r>
            <a:endParaRPr b="1" baseline="-25000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does it return?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foo(n)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ctr ← 0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for i ← 1 to </a:t>
            </a:r>
            <a:r>
              <a:rPr b="1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="1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ctr ← ctr + 1</a:t>
            </a:r>
            <a:endParaRPr b="1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ctr</a:t>
            </a:r>
            <a:endParaRPr b="1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Return value: … 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/>
        </p:nvSpPr>
        <p:spPr>
          <a:xfrm>
            <a:off x="270900" y="114275"/>
            <a:ext cx="8597400" cy="6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What does it return?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foo(n)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 ← 0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← n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(i &gt; 1)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j ← 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while (j ≤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k ← k + 1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j ← j + 1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 ← ⌊i/2⌋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k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k = n + n/2 + n/4 + … + 4 + 2</a:t>
            </a:r>
            <a:endParaRPr baseline="30000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k = 2n - 2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Return value: </a:t>
            </a:r>
            <a:r>
              <a:rPr b="1" lang="en" sz="3000">
                <a:solidFill>
                  <a:schemeClr val="dk1"/>
                </a:solidFill>
              </a:rPr>
              <a:t>2n - 2</a:t>
            </a:r>
            <a:r>
              <a:rPr lang="en" sz="3000">
                <a:solidFill>
                  <a:schemeClr val="dk1"/>
                </a:solidFill>
              </a:rPr>
              <a:t>, when n is a power of 2.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What does it return?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foo(str)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 ← 0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← length(str)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each permutation of str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j ← 1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while (j ≤ n)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k ← k + 1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j ← j + 1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k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Return value</a:t>
            </a:r>
            <a:r>
              <a:rPr lang="en" sz="3000">
                <a:solidFill>
                  <a:schemeClr val="dk1"/>
                </a:solidFill>
              </a:rPr>
              <a:t>: </a:t>
            </a:r>
            <a:r>
              <a:rPr b="1" lang="en" sz="3000">
                <a:solidFill>
                  <a:schemeClr val="dk1"/>
                </a:solidFill>
              </a:rPr>
              <a:t>… </a:t>
            </a:r>
            <a:endParaRPr b="1" baseline="-25000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/>
        </p:nvSpPr>
        <p:spPr>
          <a:xfrm>
            <a:off x="102175" y="270900"/>
            <a:ext cx="46485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What does it return?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foo(str)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 ← 0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← length(str)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each permn of str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j ← 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while (j ≤ n)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k ← k + 1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j ← j + 1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k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Return value: </a:t>
            </a:r>
            <a:r>
              <a:rPr b="1" lang="en" sz="3000">
                <a:solidFill>
                  <a:schemeClr val="dk1"/>
                </a:solidFill>
              </a:rPr>
              <a:t>n * n! </a:t>
            </a:r>
            <a:endParaRPr b="1" baseline="-25000" sz="3000">
              <a:solidFill>
                <a:schemeClr val="dk1"/>
              </a:solidFill>
            </a:endParaRPr>
          </a:p>
        </p:txBody>
      </p:sp>
      <p:sp>
        <p:nvSpPr>
          <p:cNvPr id="147" name="Google Shape;147;p29"/>
          <p:cNvSpPr txBox="1"/>
          <p:nvPr/>
        </p:nvSpPr>
        <p:spPr>
          <a:xfrm>
            <a:off x="4521775" y="270900"/>
            <a:ext cx="46485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Travelling Salesman Problem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mincost ← INFINITY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each perm of n cities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cost ← 0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each edge in the H_ckt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cost ← cost + edgeCost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if(cost &lt; mincost) 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mincost ← cost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mincost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How many times “cost + edgeCost” addition is evaluated?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/>
        </p:nvSpPr>
        <p:spPr>
          <a:xfrm>
            <a:off x="192650" y="166950"/>
            <a:ext cx="8675700" cy="60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Measuring an Input’s Size: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●"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An algorithm takes same or more time for a larger input of similar kind.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●"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Algorithm’s efficiency is measured as a function of its input size.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●"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Eg: 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○"/>
            </a:pP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: size of the array for SequentialSearch(A[0..n-1], K) and SelectionSort</a:t>
            </a: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(A[0..n-1])</a:t>
            </a: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○"/>
            </a:pP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(m</a:t>
            </a: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, n, p):</a:t>
            </a: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 for MatrixMultiplication(A[m,n], B[n,p]) of two matrices of order mxn and nxp.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○"/>
            </a:pP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n (or number of bits used to represent n = ⌊log</a:t>
            </a:r>
            <a:r>
              <a:rPr b="1" baseline="-25000" lang="en" sz="2400"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b="1"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⌋</a:t>
            </a: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 + 1)</a:t>
            </a: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: the value of the input number in BinaryDigits(n).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/>
        </p:nvSpPr>
        <p:spPr>
          <a:xfrm>
            <a:off x="270900" y="171775"/>
            <a:ext cx="8597400" cy="60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Units for Measuring Running Time: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Char char="●"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Count in seconds, minutes, etc. -- Standard unit of time measurement. An algorithm may take different time based on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○"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speed of the computing device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○"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implementation of the algorithm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○"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compiler optimization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●"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Count the number of times each of the algorithm’s operations is executed.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○"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difficult to count each of them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○"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not all of them are similar in running time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/>
        </p:nvSpPr>
        <p:spPr>
          <a:xfrm>
            <a:off x="192650" y="166950"/>
            <a:ext cx="8675700" cy="6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Count the number of times each of the algorithm’s operations is executed.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Algorithm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SelectionSort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(A[0..n-1])</a:t>
            </a:r>
            <a:endParaRPr b="1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 ← 0 to n-2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 ← i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j ← i+1 to n-1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if(A[j] &lt; A[min]) min ← j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 A[i] with A[min]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A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/>
        </p:nvSpPr>
        <p:spPr>
          <a:xfrm>
            <a:off x="192650" y="166950"/>
            <a:ext cx="8675700" cy="6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Count the number of times each of the algorithm’s operations is executed.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Algorithm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SelectionSort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(A[0..n-1])</a:t>
            </a:r>
            <a:endParaRPr b="1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← 0								</a:t>
            </a:r>
            <a:r>
              <a:rPr b="1" lang="en" sz="2400">
                <a:solidFill>
                  <a:schemeClr val="dk1"/>
                </a:solidFill>
              </a:rPr>
              <a:t>1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while(i ≤ n-2)	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lang="en" sz="2400">
                <a:solidFill>
                  <a:schemeClr val="dk1"/>
                </a:solidFill>
              </a:rPr>
              <a:t>1 + n-1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 ← i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			</a:t>
            </a:r>
            <a:r>
              <a:rPr b="1" lang="en" sz="2400">
                <a:solidFill>
                  <a:schemeClr val="dk1"/>
                </a:solidFill>
              </a:rPr>
              <a:t>n-1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← i+1							</a:t>
            </a:r>
            <a:r>
              <a:rPr b="1" lang="en" sz="2400">
                <a:solidFill>
                  <a:schemeClr val="dk1"/>
                </a:solidFill>
              </a:rPr>
              <a:t>n-1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while(j ≤ n-1)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lang="en" sz="2400">
                <a:solidFill>
                  <a:schemeClr val="dk1"/>
                </a:solidFill>
              </a:rPr>
              <a:t>n-1 + n(n-1)/2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if(A[j] &lt; A[min])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" sz="2400">
                <a:solidFill>
                  <a:schemeClr val="dk1"/>
                </a:solidFill>
              </a:rPr>
              <a:t>n(n-1)/2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 ← j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	≤ </a:t>
            </a:r>
            <a:r>
              <a:rPr b="1" lang="en" sz="2400">
                <a:solidFill>
                  <a:schemeClr val="dk1"/>
                </a:solidFill>
              </a:rPr>
              <a:t>n(n-1)/2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← j+1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		</a:t>
            </a:r>
            <a:r>
              <a:rPr b="1" lang="en" sz="2400">
                <a:solidFill>
                  <a:schemeClr val="dk1"/>
                </a:solidFill>
              </a:rPr>
              <a:t>n(n-1)/2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 A[i] with A[min]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2400">
                <a:solidFill>
                  <a:schemeClr val="dk1"/>
                </a:solidFill>
              </a:rPr>
              <a:t>n-1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← i+1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			</a:t>
            </a:r>
            <a:r>
              <a:rPr b="1" lang="en" sz="2400">
                <a:solidFill>
                  <a:schemeClr val="dk1"/>
                </a:solidFill>
              </a:rPr>
              <a:t>n-1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/>
        </p:nvSpPr>
        <p:spPr>
          <a:xfrm>
            <a:off x="192650" y="166950"/>
            <a:ext cx="8675700" cy="6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Count the number of times each of the algorithm’s operations is executed.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Algorithm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SelectionSort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(A[0..n-1])</a:t>
            </a:r>
            <a:endParaRPr b="1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← 0								</a:t>
            </a:r>
            <a:r>
              <a:rPr b="1" lang="en" sz="2400">
                <a:solidFill>
                  <a:schemeClr val="dk1"/>
                </a:solidFill>
              </a:rPr>
              <a:t>(1) * c</a:t>
            </a:r>
            <a:r>
              <a:rPr b="1" baseline="-25000" lang="en" sz="2400">
                <a:solidFill>
                  <a:schemeClr val="dk1"/>
                </a:solidFill>
              </a:rPr>
              <a:t>1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while(i ≤ n-2)					</a:t>
            </a:r>
            <a:r>
              <a:rPr b="1" lang="en" sz="2400">
                <a:solidFill>
                  <a:schemeClr val="dk1"/>
                </a:solidFill>
              </a:rPr>
              <a:t>(1 + </a:t>
            </a:r>
            <a:r>
              <a:rPr b="1" lang="en" sz="2400">
                <a:solidFill>
                  <a:schemeClr val="dk1"/>
                </a:solidFill>
              </a:rPr>
              <a:t>n-1</a:t>
            </a:r>
            <a:r>
              <a:rPr b="1" lang="en" sz="2400">
                <a:solidFill>
                  <a:schemeClr val="dk1"/>
                </a:solidFill>
              </a:rPr>
              <a:t>) * c</a:t>
            </a:r>
            <a:r>
              <a:rPr b="1" baseline="-25000" lang="en" sz="2400">
                <a:solidFill>
                  <a:schemeClr val="dk1"/>
                </a:solidFill>
              </a:rPr>
              <a:t>2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 ← i							</a:t>
            </a:r>
            <a:r>
              <a:rPr b="1" lang="en" sz="2400">
                <a:solidFill>
                  <a:schemeClr val="dk1"/>
                </a:solidFill>
              </a:rPr>
              <a:t>(</a:t>
            </a:r>
            <a:r>
              <a:rPr b="1" lang="en" sz="2400">
                <a:solidFill>
                  <a:schemeClr val="dk1"/>
                </a:solidFill>
              </a:rPr>
              <a:t>n-1</a:t>
            </a:r>
            <a:r>
              <a:rPr b="1" lang="en" sz="2400">
                <a:solidFill>
                  <a:schemeClr val="dk1"/>
                </a:solidFill>
              </a:rPr>
              <a:t>) * c</a:t>
            </a:r>
            <a:r>
              <a:rPr b="1" baseline="-25000" lang="en" sz="2400">
                <a:solidFill>
                  <a:schemeClr val="dk1"/>
                </a:solidFill>
              </a:rPr>
              <a:t>3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 ← i+1							</a:t>
            </a:r>
            <a:r>
              <a:rPr b="1" lang="en" sz="2400">
                <a:solidFill>
                  <a:schemeClr val="dk1"/>
                </a:solidFill>
              </a:rPr>
              <a:t>(</a:t>
            </a:r>
            <a:r>
              <a:rPr b="1" lang="en" sz="2400">
                <a:solidFill>
                  <a:schemeClr val="dk1"/>
                </a:solidFill>
              </a:rPr>
              <a:t>n-1</a:t>
            </a:r>
            <a:r>
              <a:rPr b="1" lang="en" sz="2400">
                <a:solidFill>
                  <a:schemeClr val="dk1"/>
                </a:solidFill>
              </a:rPr>
              <a:t>) * c</a:t>
            </a:r>
            <a:r>
              <a:rPr b="1" baseline="-25000" lang="en" sz="2400">
                <a:solidFill>
                  <a:schemeClr val="dk1"/>
                </a:solidFill>
              </a:rPr>
              <a:t>4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while(j ≤ n-1)				</a:t>
            </a:r>
            <a:r>
              <a:rPr b="1" lang="en" sz="2400">
                <a:solidFill>
                  <a:schemeClr val="dk1"/>
                </a:solidFill>
              </a:rPr>
              <a:t>(n-1 + </a:t>
            </a:r>
            <a:r>
              <a:rPr b="1" lang="en" sz="2400">
                <a:solidFill>
                  <a:schemeClr val="dk1"/>
                </a:solidFill>
              </a:rPr>
              <a:t>n(n-1)/2</a:t>
            </a:r>
            <a:r>
              <a:rPr b="1" lang="en" sz="2400">
                <a:solidFill>
                  <a:schemeClr val="dk1"/>
                </a:solidFill>
              </a:rPr>
              <a:t>) * c</a:t>
            </a:r>
            <a:r>
              <a:rPr b="1" baseline="-25000" lang="en" sz="2400">
                <a:solidFill>
                  <a:schemeClr val="dk1"/>
                </a:solidFill>
              </a:rPr>
              <a:t>5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if(A[j] &lt; A[min])		</a:t>
            </a:r>
            <a:r>
              <a:rPr b="1" lang="en" sz="2400">
                <a:solidFill>
                  <a:schemeClr val="dk1"/>
                </a:solidFill>
              </a:rPr>
              <a:t>(</a:t>
            </a:r>
            <a:r>
              <a:rPr b="1" lang="en" sz="2400">
                <a:solidFill>
                  <a:schemeClr val="dk1"/>
                </a:solidFill>
              </a:rPr>
              <a:t>n(n-1)/2</a:t>
            </a:r>
            <a:r>
              <a:rPr b="1" lang="en" sz="2400">
                <a:solidFill>
                  <a:schemeClr val="dk1"/>
                </a:solidFill>
              </a:rPr>
              <a:t>) * c</a:t>
            </a:r>
            <a:r>
              <a:rPr b="1" baseline="-25000" lang="en" sz="2400">
                <a:solidFill>
                  <a:schemeClr val="dk1"/>
                </a:solidFill>
              </a:rPr>
              <a:t>6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 ← j					≤ </a:t>
            </a:r>
            <a:r>
              <a:rPr b="1" lang="en" sz="2400">
                <a:solidFill>
                  <a:schemeClr val="dk1"/>
                </a:solidFill>
              </a:rPr>
              <a:t>(</a:t>
            </a:r>
            <a:r>
              <a:rPr b="1" lang="en" sz="2400">
                <a:solidFill>
                  <a:schemeClr val="dk1"/>
                </a:solidFill>
              </a:rPr>
              <a:t>n(n-1)/2</a:t>
            </a:r>
            <a:r>
              <a:rPr b="1" lang="en" sz="2400">
                <a:solidFill>
                  <a:schemeClr val="dk1"/>
                </a:solidFill>
              </a:rPr>
              <a:t>) * c</a:t>
            </a:r>
            <a:r>
              <a:rPr b="1" baseline="-25000" lang="en" sz="2400">
                <a:solidFill>
                  <a:schemeClr val="dk1"/>
                </a:solidFill>
              </a:rPr>
              <a:t>7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 ← j+1						</a:t>
            </a:r>
            <a:r>
              <a:rPr b="1" lang="en" sz="2400">
                <a:solidFill>
                  <a:schemeClr val="dk1"/>
                </a:solidFill>
              </a:rPr>
              <a:t>(</a:t>
            </a:r>
            <a:r>
              <a:rPr b="1" lang="en" sz="2400">
                <a:solidFill>
                  <a:schemeClr val="dk1"/>
                </a:solidFill>
              </a:rPr>
              <a:t>n(n-1)/2</a:t>
            </a:r>
            <a:r>
              <a:rPr b="1" lang="en" sz="2400">
                <a:solidFill>
                  <a:schemeClr val="dk1"/>
                </a:solidFill>
              </a:rPr>
              <a:t>)* c</a:t>
            </a:r>
            <a:r>
              <a:rPr b="1" baseline="-25000" lang="en" sz="2400">
                <a:solidFill>
                  <a:schemeClr val="dk1"/>
                </a:solidFill>
              </a:rPr>
              <a:t>8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 A[i] with A[min]	</a:t>
            </a:r>
            <a:r>
              <a:rPr b="1" lang="en" sz="2400">
                <a:solidFill>
                  <a:schemeClr val="dk1"/>
                </a:solidFill>
              </a:rPr>
              <a:t>(</a:t>
            </a:r>
            <a:r>
              <a:rPr b="1" lang="en" sz="2400">
                <a:solidFill>
                  <a:schemeClr val="dk1"/>
                </a:solidFill>
              </a:rPr>
              <a:t>n-1</a:t>
            </a:r>
            <a:r>
              <a:rPr b="1" lang="en" sz="2400">
                <a:solidFill>
                  <a:schemeClr val="dk1"/>
                </a:solidFill>
              </a:rPr>
              <a:t>) * c</a:t>
            </a:r>
            <a:r>
              <a:rPr b="1" baseline="-25000" lang="en" sz="2400">
                <a:solidFill>
                  <a:schemeClr val="dk1"/>
                </a:solidFill>
              </a:rPr>
              <a:t>9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← i+1							</a:t>
            </a:r>
            <a:r>
              <a:rPr b="1" lang="en" sz="2400">
                <a:solidFill>
                  <a:schemeClr val="dk1"/>
                </a:solidFill>
              </a:rPr>
              <a:t>(</a:t>
            </a:r>
            <a:r>
              <a:rPr b="1" lang="en" sz="2400">
                <a:solidFill>
                  <a:schemeClr val="dk1"/>
                </a:solidFill>
              </a:rPr>
              <a:t>n-1</a:t>
            </a:r>
            <a:r>
              <a:rPr b="1" lang="en" sz="2400">
                <a:solidFill>
                  <a:schemeClr val="dk1"/>
                </a:solidFill>
              </a:rPr>
              <a:t>) * c</a:t>
            </a:r>
            <a:r>
              <a:rPr b="1" baseline="-25000" lang="en" sz="2400">
                <a:solidFill>
                  <a:schemeClr val="dk1"/>
                </a:solidFill>
              </a:rPr>
              <a:t>10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/>
        </p:nvSpPr>
        <p:spPr>
          <a:xfrm>
            <a:off x="192650" y="166950"/>
            <a:ext cx="8675700" cy="6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Count the number of times each of the algorithm’s operations is executed.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Algorithm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SelectionSort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(A[0..n-1])</a:t>
            </a:r>
            <a:endParaRPr b="1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← 0								</a:t>
            </a:r>
            <a:r>
              <a:rPr b="1" lang="en" sz="2400">
                <a:solidFill>
                  <a:schemeClr val="dk1"/>
                </a:solidFill>
              </a:rPr>
              <a:t>(1) * </a:t>
            </a:r>
            <a:r>
              <a:rPr b="1" lang="en" sz="2400">
                <a:solidFill>
                  <a:schemeClr val="dk1"/>
                </a:solidFill>
              </a:rPr>
              <a:t>(c</a:t>
            </a:r>
            <a:r>
              <a:rPr b="1" baseline="-25000" lang="en" sz="2400">
                <a:solidFill>
                  <a:schemeClr val="dk1"/>
                </a:solidFill>
              </a:rPr>
              <a:t>1</a:t>
            </a:r>
            <a:r>
              <a:rPr b="1" lang="en" sz="2400">
                <a:solidFill>
                  <a:schemeClr val="dk1"/>
                </a:solidFill>
              </a:rPr>
              <a:t>+c</a:t>
            </a:r>
            <a:r>
              <a:rPr b="1" baseline="-25000" lang="en" sz="2400">
                <a:solidFill>
                  <a:schemeClr val="dk1"/>
                </a:solidFill>
              </a:rPr>
              <a:t>2</a:t>
            </a:r>
            <a:r>
              <a:rPr b="1" lang="en" sz="2400">
                <a:solidFill>
                  <a:schemeClr val="dk1"/>
                </a:solidFill>
              </a:rPr>
              <a:t>)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while(i ≤ n-2)					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 ← i							</a:t>
            </a:r>
            <a:r>
              <a:rPr b="1" lang="en" sz="2400">
                <a:solidFill>
                  <a:schemeClr val="dk1"/>
                </a:solidFill>
              </a:rPr>
              <a:t>(n-1) * (c</a:t>
            </a:r>
            <a:r>
              <a:rPr b="1" baseline="-25000" lang="en" sz="2400">
                <a:solidFill>
                  <a:schemeClr val="dk1"/>
                </a:solidFill>
              </a:rPr>
              <a:t>2</a:t>
            </a:r>
            <a:r>
              <a:rPr b="1" lang="en" sz="2400">
                <a:solidFill>
                  <a:schemeClr val="dk1"/>
                </a:solidFill>
              </a:rPr>
              <a:t>+c</a:t>
            </a:r>
            <a:r>
              <a:rPr b="1" baseline="-25000" lang="en" sz="2400">
                <a:solidFill>
                  <a:schemeClr val="dk1"/>
                </a:solidFill>
              </a:rPr>
              <a:t>3</a:t>
            </a:r>
            <a:r>
              <a:rPr b="1" lang="en" sz="2400">
                <a:solidFill>
                  <a:schemeClr val="dk1"/>
                </a:solidFill>
              </a:rPr>
              <a:t>+c</a:t>
            </a:r>
            <a:r>
              <a:rPr b="1" baseline="-25000" lang="en" sz="2400">
                <a:solidFill>
                  <a:schemeClr val="dk1"/>
                </a:solidFill>
              </a:rPr>
              <a:t>4</a:t>
            </a:r>
            <a:r>
              <a:rPr b="1" lang="en" sz="2400">
                <a:solidFill>
                  <a:schemeClr val="dk1"/>
                </a:solidFill>
              </a:rPr>
              <a:t>+c</a:t>
            </a:r>
            <a:r>
              <a:rPr b="1" baseline="-25000" lang="en" sz="2400">
                <a:solidFill>
                  <a:schemeClr val="dk1"/>
                </a:solidFill>
              </a:rPr>
              <a:t>5</a:t>
            </a:r>
            <a:r>
              <a:rPr b="1" lang="en" sz="2400">
                <a:solidFill>
                  <a:schemeClr val="dk1"/>
                </a:solidFill>
              </a:rPr>
              <a:t>+c</a:t>
            </a:r>
            <a:r>
              <a:rPr b="1" baseline="-25000" lang="en" sz="2400">
                <a:solidFill>
                  <a:schemeClr val="dk1"/>
                </a:solidFill>
              </a:rPr>
              <a:t>9</a:t>
            </a:r>
            <a:r>
              <a:rPr b="1" lang="en" sz="2400">
                <a:solidFill>
                  <a:schemeClr val="dk1"/>
                </a:solidFill>
              </a:rPr>
              <a:t>+c</a:t>
            </a:r>
            <a:r>
              <a:rPr b="1" baseline="-25000" lang="en" sz="2400">
                <a:solidFill>
                  <a:schemeClr val="dk1"/>
                </a:solidFill>
              </a:rPr>
              <a:t>10</a:t>
            </a:r>
            <a:r>
              <a:rPr b="1" lang="en" sz="2400">
                <a:solidFill>
                  <a:schemeClr val="dk1"/>
                </a:solidFill>
              </a:rPr>
              <a:t>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 ← i+1							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while(j ≤ n-1)					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if(A[j] &lt; A[min])		</a:t>
            </a:r>
            <a:r>
              <a:rPr b="1" lang="en" sz="2400">
                <a:solidFill>
                  <a:schemeClr val="dk1"/>
                </a:solidFill>
              </a:rPr>
              <a:t>(n(n-1)/2) * </a:t>
            </a:r>
            <a:r>
              <a:rPr b="1" lang="en" sz="2400">
                <a:solidFill>
                  <a:schemeClr val="dk1"/>
                </a:solidFill>
              </a:rPr>
              <a:t>(c</a:t>
            </a:r>
            <a:r>
              <a:rPr b="1" baseline="-25000" lang="en" sz="2400">
                <a:solidFill>
                  <a:schemeClr val="dk1"/>
                </a:solidFill>
              </a:rPr>
              <a:t>5</a:t>
            </a:r>
            <a:r>
              <a:rPr b="1" lang="en" sz="2400">
                <a:solidFill>
                  <a:schemeClr val="dk1"/>
                </a:solidFill>
              </a:rPr>
              <a:t>+c</a:t>
            </a:r>
            <a:r>
              <a:rPr b="1" baseline="-25000" lang="en" sz="2400">
                <a:solidFill>
                  <a:schemeClr val="dk1"/>
                </a:solidFill>
              </a:rPr>
              <a:t>6</a:t>
            </a:r>
            <a:r>
              <a:rPr b="1" lang="en" sz="2400">
                <a:solidFill>
                  <a:schemeClr val="dk1"/>
                </a:solidFill>
              </a:rPr>
              <a:t>+c</a:t>
            </a:r>
            <a:r>
              <a:rPr b="1" baseline="-25000" lang="en" sz="2400">
                <a:solidFill>
                  <a:schemeClr val="dk1"/>
                </a:solidFill>
              </a:rPr>
              <a:t>8</a:t>
            </a:r>
            <a:r>
              <a:rPr b="1" lang="en" sz="2400">
                <a:solidFill>
                  <a:schemeClr val="dk1"/>
                </a:solidFill>
              </a:rPr>
              <a:t>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 ← j					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≤ </a:t>
            </a:r>
            <a:r>
              <a:rPr b="1" lang="en" sz="2400">
                <a:solidFill>
                  <a:schemeClr val="dk1"/>
                </a:solidFill>
              </a:rPr>
              <a:t>(n(n-1)/2) * c</a:t>
            </a:r>
            <a:r>
              <a:rPr b="1" baseline="-25000" lang="en" sz="2400">
                <a:solidFill>
                  <a:schemeClr val="dk1"/>
                </a:solidFill>
              </a:rPr>
              <a:t>7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 ← j+1						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 A[i] with A[min]	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← i+1							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/>
        </p:nvSpPr>
        <p:spPr>
          <a:xfrm>
            <a:off x="192650" y="166950"/>
            <a:ext cx="8675700" cy="6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Count the number of times each of the algorithm’s operations is executed.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Algorithm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SelectionSort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(A[0..n-1])</a:t>
            </a:r>
            <a:endParaRPr b="1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← 0								</a:t>
            </a:r>
            <a:r>
              <a:rPr b="1" lang="en" sz="2400">
                <a:solidFill>
                  <a:schemeClr val="dk1"/>
                </a:solidFill>
              </a:rPr>
              <a:t>(1) * c</a:t>
            </a:r>
            <a:r>
              <a:rPr b="1" baseline="-25000" lang="en" sz="2400">
                <a:solidFill>
                  <a:schemeClr val="dk1"/>
                </a:solidFill>
              </a:rPr>
              <a:t>11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while(i ≤ n-2)						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 ← i							</a:t>
            </a:r>
            <a:r>
              <a:rPr b="1" lang="en" sz="2400">
                <a:solidFill>
                  <a:schemeClr val="dk1"/>
                </a:solidFill>
              </a:rPr>
              <a:t>(n-1) * c</a:t>
            </a:r>
            <a:r>
              <a:rPr b="1" baseline="-25000" lang="en" sz="2400">
                <a:solidFill>
                  <a:schemeClr val="dk1"/>
                </a:solidFill>
              </a:rPr>
              <a:t>12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 ← i+1							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while(j ≤ n-1)					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if(A[j] &lt; A[min])		</a:t>
            </a:r>
            <a:r>
              <a:rPr b="1" lang="en" sz="2400">
                <a:solidFill>
                  <a:schemeClr val="dk1"/>
                </a:solidFill>
              </a:rPr>
              <a:t>(n(n-1)/2) * c</a:t>
            </a:r>
            <a:r>
              <a:rPr b="1" baseline="-25000" lang="en" sz="2400">
                <a:solidFill>
                  <a:schemeClr val="dk1"/>
                </a:solidFill>
              </a:rPr>
              <a:t>13</a:t>
            </a:r>
            <a:r>
              <a:rPr b="1" lang="en" sz="2400">
                <a:solidFill>
                  <a:schemeClr val="dk1"/>
                </a:solidFill>
              </a:rPr>
              <a:t> 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 ← j					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≤ </a:t>
            </a:r>
            <a:r>
              <a:rPr b="1" lang="en" sz="2400">
                <a:solidFill>
                  <a:schemeClr val="dk1"/>
                </a:solidFill>
              </a:rPr>
              <a:t>(n(n-1)/2) * c</a:t>
            </a:r>
            <a:r>
              <a:rPr b="1" baseline="-25000" lang="en" sz="2400">
                <a:solidFill>
                  <a:schemeClr val="dk1"/>
                </a:solidFill>
              </a:rPr>
              <a:t>7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 ← j+1						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 A[i] with A[min]		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← i+1							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/>
        </p:nvSpPr>
        <p:spPr>
          <a:xfrm>
            <a:off x="140475" y="270900"/>
            <a:ext cx="3703500" cy="3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What does it return?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foo(n)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ctr ← 0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for i ← 1 to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ctr ← ctr + 1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ctr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Return value: </a:t>
            </a:r>
            <a:r>
              <a:rPr b="1" lang="en" sz="2400">
                <a:solidFill>
                  <a:schemeClr val="dk1"/>
                </a:solidFill>
              </a:rPr>
              <a:t>n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45" name="Google Shape;45;p10"/>
          <p:cNvSpPr txBox="1"/>
          <p:nvPr/>
        </p:nvSpPr>
        <p:spPr>
          <a:xfrm>
            <a:off x="4048400" y="270900"/>
            <a:ext cx="4993500" cy="3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Algorithm SeqSearch(A[0..n-1],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← 0 to n-1</a:t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(A[i] =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return i</a:t>
            </a:r>
            <a:endParaRPr b="1" baseline="-25000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-1</a:t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/>
              <a:t>How many times “</a:t>
            </a:r>
            <a:r>
              <a:rPr b="1" lang="en" sz="2400">
                <a:solidFill>
                  <a:schemeClr val="dk1"/>
                </a:solidFill>
              </a:rPr>
              <a:t>A[i] = key</a:t>
            </a:r>
            <a:r>
              <a:rPr b="1" lang="en" sz="2400"/>
              <a:t>” comparison is made?</a:t>
            </a:r>
            <a:endParaRPr b="1" sz="2400"/>
          </a:p>
        </p:txBody>
      </p:sp>
      <p:sp>
        <p:nvSpPr>
          <p:cNvPr id="46" name="Google Shape;46;p10"/>
          <p:cNvSpPr txBox="1"/>
          <p:nvPr/>
        </p:nvSpPr>
        <p:spPr>
          <a:xfrm>
            <a:off x="251075" y="4109525"/>
            <a:ext cx="8628600" cy="26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foo() exhibits the structure of SeqSearch(). </a:t>
            </a:r>
            <a:r>
              <a:rPr lang="en" sz="2400">
                <a:solidFill>
                  <a:schemeClr val="dk1"/>
                </a:solidFill>
              </a:rPr>
              <a:t>Return value of foo(), the number of times the operation “ctr+1” in foo() executes and the number of times the operation “A[i] = key” in SeqSearch() executes are all the same. This count plays a key role in the running time analysis of the algorithm.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/>
        </p:nvSpPr>
        <p:spPr>
          <a:xfrm>
            <a:off x="192650" y="166950"/>
            <a:ext cx="8861400" cy="6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Count the number of times each of the algorithm’s operations is executed.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Algorithm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SelectionSort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(A[0..n-1])</a:t>
            </a:r>
            <a:endParaRPr b="1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← 0								≤ </a:t>
            </a:r>
            <a:r>
              <a:rPr b="1" lang="en" sz="2400">
                <a:solidFill>
                  <a:schemeClr val="dk1"/>
                </a:solidFill>
              </a:rPr>
              <a:t>(n(n-1)/2)</a:t>
            </a:r>
            <a:r>
              <a:rPr b="1" lang="en" sz="2400">
                <a:solidFill>
                  <a:schemeClr val="dk1"/>
                </a:solidFill>
              </a:rPr>
              <a:t> * c</a:t>
            </a:r>
            <a:r>
              <a:rPr b="1" baseline="-25000" lang="en" sz="2400">
                <a:solidFill>
                  <a:schemeClr val="dk1"/>
                </a:solidFill>
              </a:rPr>
              <a:t>11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while(i ≤ n-2)						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 ← i							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≤ </a:t>
            </a:r>
            <a:r>
              <a:rPr b="1" lang="en" sz="2400">
                <a:solidFill>
                  <a:schemeClr val="dk1"/>
                </a:solidFill>
              </a:rPr>
              <a:t>(n(n-1)/2)</a:t>
            </a:r>
            <a:r>
              <a:rPr b="1" lang="en" sz="2400">
                <a:solidFill>
                  <a:schemeClr val="dk1"/>
                </a:solidFill>
              </a:rPr>
              <a:t> * c</a:t>
            </a:r>
            <a:r>
              <a:rPr b="1" baseline="-25000" lang="en" sz="2400">
                <a:solidFill>
                  <a:schemeClr val="dk1"/>
                </a:solidFill>
              </a:rPr>
              <a:t>12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 ← i+1							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while(j ≤ n-1)					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if(A[j] &lt; A[min])		=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chemeClr val="dk1"/>
                </a:solidFill>
              </a:rPr>
              <a:t>(n(n-1)/2)</a:t>
            </a:r>
            <a:r>
              <a:rPr b="1" lang="en" sz="2400">
                <a:solidFill>
                  <a:schemeClr val="dk1"/>
                </a:solidFill>
              </a:rPr>
              <a:t> * c</a:t>
            </a:r>
            <a:r>
              <a:rPr b="1" baseline="-25000" lang="en" sz="2400">
                <a:solidFill>
                  <a:schemeClr val="dk1"/>
                </a:solidFill>
              </a:rPr>
              <a:t>13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 ← j					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≤ </a:t>
            </a:r>
            <a:r>
              <a:rPr b="1" lang="en" sz="2400">
                <a:solidFill>
                  <a:schemeClr val="dk1"/>
                </a:solidFill>
              </a:rPr>
              <a:t>(n(n-1)/2) * c</a:t>
            </a:r>
            <a:r>
              <a:rPr b="1" baseline="-25000" lang="en" sz="2400">
                <a:solidFill>
                  <a:schemeClr val="dk1"/>
                </a:solidFill>
              </a:rPr>
              <a:t>7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 ← j+1						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 A[i] with A[min]		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← i+1							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T(n)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≤ </a:t>
            </a:r>
            <a:r>
              <a:rPr b="1" lang="en" sz="2400">
                <a:solidFill>
                  <a:schemeClr val="dk1"/>
                </a:solidFill>
              </a:rPr>
              <a:t>(n(n-1)/2) * c</a:t>
            </a:r>
            <a:r>
              <a:rPr b="1" baseline="-25000" lang="en" sz="2400">
                <a:solidFill>
                  <a:schemeClr val="dk1"/>
                </a:solidFill>
              </a:rPr>
              <a:t>14 </a:t>
            </a:r>
            <a:r>
              <a:rPr b="1" lang="en" sz="2400">
                <a:solidFill>
                  <a:schemeClr val="dk1"/>
                </a:solidFill>
              </a:rPr>
              <a:t>, where one basic operation like </a:t>
            </a:r>
            <a:endParaRPr b="1" sz="24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A[j] &lt; A[min]</a:t>
            </a:r>
            <a:r>
              <a:rPr b="1" lang="en" sz="2400">
                <a:solidFill>
                  <a:schemeClr val="dk1"/>
                </a:solidFill>
              </a:rPr>
              <a:t> executes for (n(n-1)/2) times.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00" y="2915100"/>
            <a:ext cx="8597400" cy="383883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8"/>
          <p:cNvSpPr txBox="1"/>
          <p:nvPr/>
        </p:nvSpPr>
        <p:spPr>
          <a:xfrm>
            <a:off x="270900" y="143975"/>
            <a:ext cx="8597400" cy="26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Basic Operation:</a:t>
            </a: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The fundamental operation of the algorithm, which is contributing the most to the total running time.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Time efficiency</a:t>
            </a: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: Counting the number of times the algorithm’s </a:t>
            </a: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basic operation</a:t>
            </a: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 is executed on inputs of </a:t>
            </a: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size n</a:t>
            </a: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9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/>
              <a:t>T(n) ≅ c</a:t>
            </a:r>
            <a:r>
              <a:rPr b="1" baseline="-25000" lang="en" sz="3000"/>
              <a:t>op</a:t>
            </a:r>
            <a:r>
              <a:rPr b="1" lang="en" sz="3000"/>
              <a:t> * C(n)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How much longer will the </a:t>
            </a:r>
            <a:r>
              <a:rPr b="1" lang="en" sz="3000"/>
              <a:t>Selection Sort</a:t>
            </a:r>
            <a:r>
              <a:rPr lang="en" sz="3000"/>
              <a:t> algorithm run if the input size is doubled or increased 10-fold?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For Selection Sorting algorithm,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</a:rPr>
              <a:t>C(n) 	= (n(n-1)/2)</a:t>
            </a:r>
            <a:endParaRPr b="1" sz="30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</a:rPr>
              <a:t>=</a:t>
            </a:r>
            <a:r>
              <a:rPr lang="en" sz="3000">
                <a:solidFill>
                  <a:schemeClr val="dk1"/>
                </a:solidFill>
              </a:rPr>
              <a:t> (n</a:t>
            </a:r>
            <a:r>
              <a:rPr baseline="30000" lang="en" sz="3000">
                <a:solidFill>
                  <a:schemeClr val="dk1"/>
                </a:solidFill>
              </a:rPr>
              <a:t>2 </a:t>
            </a:r>
            <a:r>
              <a:rPr lang="en" sz="3000">
                <a:solidFill>
                  <a:schemeClr val="dk1"/>
                </a:solidFill>
              </a:rPr>
              <a:t>/2 - n/2) </a:t>
            </a:r>
            <a:endParaRPr sz="30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</a:rPr>
              <a:t>≅ n</a:t>
            </a:r>
            <a:r>
              <a:rPr b="1" baseline="30000" lang="en" sz="3000">
                <a:solidFill>
                  <a:schemeClr val="dk1"/>
                </a:solidFill>
              </a:rPr>
              <a:t>2</a:t>
            </a:r>
            <a:r>
              <a:rPr b="1" lang="en" sz="3000">
                <a:solidFill>
                  <a:schemeClr val="dk1"/>
                </a:solidFill>
              </a:rPr>
              <a:t>/2</a:t>
            </a:r>
            <a:r>
              <a:rPr lang="en" sz="3000">
                <a:solidFill>
                  <a:schemeClr val="dk1"/>
                </a:solidFill>
              </a:rPr>
              <a:t> for sufficiently large value of n.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0"/>
          <p:cNvSpPr txBox="1"/>
          <p:nvPr/>
        </p:nvSpPr>
        <p:spPr>
          <a:xfrm>
            <a:off x="168525" y="77775"/>
            <a:ext cx="8699700" cy="6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</a:rPr>
              <a:t>C(n) ≅ n</a:t>
            </a:r>
            <a:r>
              <a:rPr b="1" baseline="30000" lang="en" sz="3000">
                <a:solidFill>
                  <a:schemeClr val="dk1"/>
                </a:solidFill>
              </a:rPr>
              <a:t>2</a:t>
            </a:r>
            <a:r>
              <a:rPr b="1" lang="en" sz="3000">
                <a:solidFill>
                  <a:schemeClr val="dk1"/>
                </a:solidFill>
              </a:rPr>
              <a:t>/2</a:t>
            </a:r>
            <a:r>
              <a:rPr lang="en" sz="3000">
                <a:solidFill>
                  <a:schemeClr val="dk1"/>
                </a:solidFill>
              </a:rPr>
              <a:t> for sufficiently larger value of n.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</a:rPr>
              <a:t>For n=1,000	→ T(n) ≅ 2 milliseconds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For n=10,000	→ T(n) ≅ 200 ms = 0.2 seconds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For n=100k	→ </a:t>
            </a:r>
            <a:r>
              <a:rPr lang="en" sz="3000">
                <a:solidFill>
                  <a:schemeClr val="dk1"/>
                </a:solidFill>
              </a:rPr>
              <a:t>T(n) </a:t>
            </a:r>
            <a:r>
              <a:rPr lang="en" sz="3000">
                <a:solidFill>
                  <a:schemeClr val="dk1"/>
                </a:solidFill>
              </a:rPr>
              <a:t>≅ 20000 ms = 20 seconds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For n=1mil 	→ T(n) ≅ 2000 sec ≅ 33 minutes</a:t>
            </a:r>
            <a:endParaRPr b="1"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4" name="Google Shape;20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50" y="1119275"/>
            <a:ext cx="8100325" cy="11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225" y="0"/>
            <a:ext cx="7437425" cy="6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2"/>
          <p:cNvSpPr txBox="1"/>
          <p:nvPr/>
        </p:nvSpPr>
        <p:spPr>
          <a:xfrm>
            <a:off x="168525" y="77775"/>
            <a:ext cx="8699700" cy="6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Analysis Framework</a:t>
            </a: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ignores multiplicative constants and concentrates on the </a:t>
            </a:r>
            <a:r>
              <a:rPr b="1"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basic operation count’s order of growth</a:t>
            </a: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within a constant multiple for large-size inputs. So, the order of growth of selection sort is primarily driven by “</a:t>
            </a:r>
            <a:r>
              <a:rPr b="1"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b="1" baseline="30000"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”. 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the same way, let the order of growth of Mergesort is driven by “</a:t>
            </a:r>
            <a:r>
              <a:rPr b="1"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 log n</a:t>
            </a: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”. Suppose, the cost of the basic operation of the selection sort is 4 nanoseconds and that of the mergesort is 40 nanoseconds. What could be the estimated execution time of mergesort on an input size of: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(i) 1 million?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(ii) 1 billion?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250" y="0"/>
            <a:ext cx="7939274" cy="63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75" y="0"/>
            <a:ext cx="8945651" cy="64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51" y="0"/>
            <a:ext cx="7734379" cy="641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6"/>
          <p:cNvSpPr txBox="1"/>
          <p:nvPr/>
        </p:nvSpPr>
        <p:spPr>
          <a:xfrm>
            <a:off x="92500" y="92500"/>
            <a:ext cx="9051600" cy="6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What if the basic operation runs for 2</a:t>
            </a:r>
            <a:r>
              <a:rPr b="1" baseline="30000" lang="en" sz="2400"/>
              <a:t>100</a:t>
            </a:r>
            <a:r>
              <a:rPr b="1" lang="en" sz="2400"/>
              <a:t> times?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Suppose,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 algorithm takes 2</a:t>
            </a:r>
            <a:r>
              <a:rPr baseline="30000" lang="en" sz="2400"/>
              <a:t>100</a:t>
            </a:r>
            <a:r>
              <a:rPr lang="en" sz="2400"/>
              <a:t> operations.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Tower of Hanoi takes about 2</a:t>
            </a:r>
            <a:r>
              <a:rPr baseline="30000" lang="en" sz="2400"/>
              <a:t>100</a:t>
            </a:r>
            <a:r>
              <a:rPr lang="en" sz="2400"/>
              <a:t> operations for 100 disks.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Each operation takes just one clock tick.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1 terahertz processor exists. (10</a:t>
            </a:r>
            <a:r>
              <a:rPr baseline="30000" lang="en" sz="2400"/>
              <a:t>12</a:t>
            </a:r>
            <a:r>
              <a:rPr lang="en" sz="2400"/>
              <a:t> </a:t>
            </a:r>
            <a:r>
              <a:rPr lang="en" sz="2400">
                <a:solidFill>
                  <a:schemeClr val="dk1"/>
                </a:solidFill>
              </a:rPr>
              <a:t>≅ </a:t>
            </a:r>
            <a:r>
              <a:rPr lang="en" sz="2400"/>
              <a:t>2</a:t>
            </a:r>
            <a:r>
              <a:rPr baseline="30000" lang="en" sz="2400"/>
              <a:t>40</a:t>
            </a:r>
            <a:r>
              <a:rPr lang="en" sz="2400"/>
              <a:t>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So, the algorithm takes </a:t>
            </a:r>
            <a:r>
              <a:rPr lang="en" sz="2400">
                <a:solidFill>
                  <a:schemeClr val="dk1"/>
                </a:solidFill>
              </a:rPr>
              <a:t>2</a:t>
            </a:r>
            <a:r>
              <a:rPr baseline="30000" lang="en" sz="2400">
                <a:solidFill>
                  <a:schemeClr val="dk1"/>
                </a:solidFill>
              </a:rPr>
              <a:t>100</a:t>
            </a:r>
            <a:r>
              <a:rPr lang="en" sz="2400"/>
              <a:t> / </a:t>
            </a:r>
            <a:r>
              <a:rPr lang="en" sz="2400">
                <a:solidFill>
                  <a:schemeClr val="dk1"/>
                </a:solidFill>
              </a:rPr>
              <a:t>2</a:t>
            </a:r>
            <a:r>
              <a:rPr baseline="30000" lang="en" sz="2400">
                <a:solidFill>
                  <a:schemeClr val="dk1"/>
                </a:solidFill>
              </a:rPr>
              <a:t>40</a:t>
            </a:r>
            <a:r>
              <a:rPr lang="en" sz="2400"/>
              <a:t> = 2</a:t>
            </a:r>
            <a:r>
              <a:rPr baseline="30000" lang="en" sz="2400"/>
              <a:t>60</a:t>
            </a:r>
            <a:r>
              <a:rPr lang="en" sz="2400"/>
              <a:t> seconds.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≅ 2</a:t>
            </a:r>
            <a:r>
              <a:rPr baseline="30000" lang="en" sz="2400"/>
              <a:t>35</a:t>
            </a:r>
            <a:r>
              <a:rPr lang="en" sz="2400"/>
              <a:t> years (</a:t>
            </a:r>
            <a:r>
              <a:rPr lang="en" sz="2400">
                <a:solidFill>
                  <a:schemeClr val="dk1"/>
                </a:solidFill>
              </a:rPr>
              <a:t>∵ </a:t>
            </a:r>
            <a:r>
              <a:rPr lang="en" sz="2400"/>
              <a:t>1 year = 60*60*24*365</a:t>
            </a:r>
            <a:r>
              <a:rPr lang="en" sz="2400">
                <a:solidFill>
                  <a:schemeClr val="dk1"/>
                </a:solidFill>
              </a:rPr>
              <a:t> ≅ 2</a:t>
            </a:r>
            <a:r>
              <a:rPr baseline="30000" lang="en" sz="2400">
                <a:solidFill>
                  <a:schemeClr val="dk1"/>
                </a:solidFill>
              </a:rPr>
              <a:t>25</a:t>
            </a:r>
            <a:r>
              <a:rPr lang="en" sz="2400"/>
              <a:t> seconds)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≅ 32 * 10</a:t>
            </a:r>
            <a:r>
              <a:rPr baseline="30000" lang="en" sz="2400">
                <a:solidFill>
                  <a:schemeClr val="dk1"/>
                </a:solidFill>
              </a:rPr>
              <a:t>9</a:t>
            </a:r>
            <a:r>
              <a:rPr lang="en" sz="2400">
                <a:solidFill>
                  <a:schemeClr val="dk1"/>
                </a:solidFill>
              </a:rPr>
              <a:t> years (∵ 10</a:t>
            </a:r>
            <a:r>
              <a:rPr baseline="30000" lang="en" sz="2400">
                <a:solidFill>
                  <a:schemeClr val="dk1"/>
                </a:solidFill>
              </a:rPr>
              <a:t>9</a:t>
            </a:r>
            <a:r>
              <a:rPr lang="en" sz="2400">
                <a:solidFill>
                  <a:schemeClr val="dk1"/>
                </a:solidFill>
              </a:rPr>
              <a:t> ≅ 2</a:t>
            </a:r>
            <a:r>
              <a:rPr baseline="30000" lang="en" sz="2400">
                <a:solidFill>
                  <a:schemeClr val="dk1"/>
                </a:solidFill>
              </a:rPr>
              <a:t>30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= 32 billion years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BTW, it’s estimated that the Earth was formed about 4.5 billion years back and the big bang happened about 14 billion yrs back!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Algorithms that require an </a:t>
            </a:r>
            <a:r>
              <a:rPr b="1" lang="en" sz="2400">
                <a:solidFill>
                  <a:schemeClr val="dk1"/>
                </a:solidFill>
              </a:rPr>
              <a:t>exponential number</a:t>
            </a:r>
            <a:r>
              <a:rPr lang="en" sz="2400">
                <a:solidFill>
                  <a:schemeClr val="dk1"/>
                </a:solidFill>
              </a:rPr>
              <a:t> of operations are practical for solving only problems with very small input sizes.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What does it return?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foo(n)</a:t>
            </a:r>
            <a:endParaRPr b="1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ctr ← 0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for i ← 1 to </a:t>
            </a:r>
            <a:r>
              <a:rPr b="1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endParaRPr b="1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j ← 1 to n-1</a:t>
            </a:r>
            <a:endParaRPr b="1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ctr ← ctr + 1</a:t>
            </a:r>
            <a:endParaRPr b="1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ctr</a:t>
            </a:r>
            <a:endParaRPr b="1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Return value</a:t>
            </a:r>
            <a:r>
              <a:rPr lang="en" sz="3000">
                <a:solidFill>
                  <a:schemeClr val="dk1"/>
                </a:solidFill>
              </a:rPr>
              <a:t>: … </a:t>
            </a:r>
            <a:endParaRPr baseline="30000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650" y="65625"/>
            <a:ext cx="7920572" cy="63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A Problem can be:</a:t>
            </a:r>
            <a:endParaRPr b="1"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Undecid</a:t>
            </a:r>
            <a:r>
              <a:rPr lang="en" sz="2600">
                <a:solidFill>
                  <a:schemeClr val="dk1"/>
                </a:solidFill>
              </a:rPr>
              <a:t>able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>
                <a:solidFill>
                  <a:schemeClr val="dk1"/>
                </a:solidFill>
              </a:rPr>
              <a:t>No solution exists theoretically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De</a:t>
            </a:r>
            <a:r>
              <a:rPr lang="en" sz="2600">
                <a:solidFill>
                  <a:schemeClr val="dk1"/>
                </a:solidFill>
              </a:rPr>
              <a:t>cid</a:t>
            </a:r>
            <a:r>
              <a:rPr lang="en" sz="2600"/>
              <a:t>able and Intractable</a:t>
            </a:r>
            <a:endParaRPr sz="2600"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Solution exists, but …</a:t>
            </a:r>
            <a:endParaRPr sz="2600"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exponential time (aka </a:t>
            </a:r>
            <a:r>
              <a:rPr lang="en" sz="2600">
                <a:solidFill>
                  <a:schemeClr val="dk1"/>
                </a:solidFill>
              </a:rPr>
              <a:t>super-polynomial time)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Decidable</a:t>
            </a:r>
            <a:r>
              <a:rPr lang="en" sz="2600">
                <a:solidFill>
                  <a:schemeClr val="dk1"/>
                </a:solidFill>
              </a:rPr>
              <a:t> and Tractable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" sz="2600">
                <a:solidFill>
                  <a:schemeClr val="dk1"/>
                </a:solidFill>
              </a:rPr>
              <a:t>polynomial time solution exists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Reference: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Theory of Computation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NP-Completeness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 txBox="1"/>
          <p:nvPr/>
        </p:nvSpPr>
        <p:spPr>
          <a:xfrm>
            <a:off x="270900" y="270900"/>
            <a:ext cx="71421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Orders of growth: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250" name="Google Shape;25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" y="1583050"/>
            <a:ext cx="904875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50" y="75725"/>
            <a:ext cx="8584955" cy="63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1" y="0"/>
            <a:ext cx="7877911" cy="64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2"/>
          <p:cNvSpPr txBox="1"/>
          <p:nvPr/>
        </p:nvSpPr>
        <p:spPr>
          <a:xfrm>
            <a:off x="270900" y="270900"/>
            <a:ext cx="8597400" cy="6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There are many algorithms for which running time depends not only on an </a:t>
            </a:r>
            <a:r>
              <a:rPr b="1" lang="en" sz="2400"/>
              <a:t>input size</a:t>
            </a:r>
            <a:r>
              <a:rPr lang="en" sz="2400"/>
              <a:t> but also on the </a:t>
            </a:r>
            <a:r>
              <a:rPr b="1" lang="en" sz="2400"/>
              <a:t>specifics of a particular input</a:t>
            </a:r>
            <a:r>
              <a:rPr lang="en" sz="2400"/>
              <a:t>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Algorithm SequentialSearch(A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[0..n-1]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K)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//Outputs the index of the 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element of A that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matches K or -1 if there are no matching elements.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← 0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(i &lt; n) and (A[i] ≠ K) do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← i + 1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(i &lt; n) return i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-1</a:t>
            </a:r>
            <a:endParaRPr sz="2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3"/>
          <p:cNvSpPr txBox="1"/>
          <p:nvPr/>
        </p:nvSpPr>
        <p:spPr>
          <a:xfrm>
            <a:off x="270900" y="270900"/>
            <a:ext cx="8597400" cy="6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Algorithm SequentialSearch(A[0..n-1], K)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//Outputs the index of the 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element of A that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matches K or -1 if there are no matching elements.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← 0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(i &lt; n) and (A[i] ≠ K) do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← i + 1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(i &lt; n) return i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-1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Input size: n.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Basic Operation: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 &lt; n) and (A[i] ≠ K)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C</a:t>
            </a:r>
            <a:r>
              <a:rPr b="1" baseline="-25000" lang="en" sz="2400">
                <a:solidFill>
                  <a:schemeClr val="dk1"/>
                </a:solidFill>
              </a:rPr>
              <a:t>worst</a:t>
            </a:r>
            <a:r>
              <a:rPr b="1" lang="en" sz="2400">
                <a:solidFill>
                  <a:schemeClr val="dk1"/>
                </a:solidFill>
              </a:rPr>
              <a:t>(n) = n+1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C</a:t>
            </a:r>
            <a:r>
              <a:rPr b="1" baseline="-25000" lang="en" sz="2400">
                <a:solidFill>
                  <a:schemeClr val="dk1"/>
                </a:solidFill>
              </a:rPr>
              <a:t>best</a:t>
            </a:r>
            <a:r>
              <a:rPr b="1" lang="en" sz="2400">
                <a:solidFill>
                  <a:schemeClr val="dk1"/>
                </a:solidFill>
              </a:rPr>
              <a:t>(n) = 1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C</a:t>
            </a:r>
            <a:r>
              <a:rPr b="1" baseline="-25000" lang="en" sz="2400">
                <a:solidFill>
                  <a:schemeClr val="dk1"/>
                </a:solidFill>
              </a:rPr>
              <a:t>avg</a:t>
            </a:r>
            <a:r>
              <a:rPr b="1" lang="en" sz="2400">
                <a:solidFill>
                  <a:schemeClr val="dk1"/>
                </a:solidFill>
              </a:rPr>
              <a:t>(n) = ? 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4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600"/>
              <a:t>Worst case: C</a:t>
            </a:r>
            <a:r>
              <a:rPr b="1" baseline="-25000" lang="en" sz="2600"/>
              <a:t>worst</a:t>
            </a:r>
            <a:r>
              <a:rPr b="1" lang="en" sz="2600"/>
              <a:t>(</a:t>
            </a:r>
            <a:r>
              <a:rPr b="1" i="1" lang="en" sz="2600"/>
              <a:t>n</a:t>
            </a:r>
            <a:r>
              <a:rPr b="1" lang="en" sz="2600"/>
              <a:t>) </a:t>
            </a:r>
            <a:r>
              <a:rPr lang="en" sz="2600"/>
              <a:t>– maximum over inputs of size </a:t>
            </a:r>
            <a:r>
              <a:rPr i="1" lang="en" sz="2600"/>
              <a:t>n</a:t>
            </a:r>
            <a:endParaRPr i="1" sz="2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600"/>
              <a:t>Best case: C</a:t>
            </a:r>
            <a:r>
              <a:rPr b="1" baseline="-25000" lang="en" sz="2600"/>
              <a:t>best</a:t>
            </a:r>
            <a:r>
              <a:rPr b="1" lang="en" sz="2600"/>
              <a:t>(</a:t>
            </a:r>
            <a:r>
              <a:rPr b="1" i="1" lang="en" sz="2600"/>
              <a:t>n</a:t>
            </a:r>
            <a:r>
              <a:rPr b="1" lang="en" sz="2600"/>
              <a:t>) </a:t>
            </a:r>
            <a:r>
              <a:rPr lang="en" sz="2600"/>
              <a:t>–  minimum over inputs of size </a:t>
            </a:r>
            <a:r>
              <a:rPr i="1" lang="en" sz="2600"/>
              <a:t>n</a:t>
            </a:r>
            <a:endParaRPr i="1" sz="2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600"/>
              <a:t>Average case: C</a:t>
            </a:r>
            <a:r>
              <a:rPr b="1" baseline="-25000" lang="en" sz="2600"/>
              <a:t>avg</a:t>
            </a:r>
            <a:r>
              <a:rPr b="1" lang="en" sz="2600"/>
              <a:t>(</a:t>
            </a:r>
            <a:r>
              <a:rPr b="1" i="1" lang="en" sz="2600"/>
              <a:t>n</a:t>
            </a:r>
            <a:r>
              <a:rPr b="1" lang="en" sz="2600"/>
              <a:t>) </a:t>
            </a:r>
            <a:r>
              <a:rPr lang="en" sz="2600"/>
              <a:t>– “average” over inputs of size </a:t>
            </a:r>
            <a:r>
              <a:rPr i="1" lang="en" sz="2600"/>
              <a:t>n</a:t>
            </a:r>
            <a:endParaRPr i="1" sz="2600"/>
          </a:p>
          <a:p>
            <a:pPr indent="-3937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Number of times the basic operation will be executed on typical  input</a:t>
            </a:r>
            <a:endParaRPr sz="2600"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NOT the average of worst and best case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600"/>
              <a:t>Amortized efficiency (out of </a:t>
            </a:r>
            <a:r>
              <a:rPr b="1" lang="en" sz="2600"/>
              <a:t>syllabus</a:t>
            </a:r>
            <a:r>
              <a:rPr b="1" lang="en" sz="2600"/>
              <a:t>)</a:t>
            </a:r>
            <a:endParaRPr b="1" sz="26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5"/>
          <p:cNvSpPr txBox="1"/>
          <p:nvPr/>
        </p:nvSpPr>
        <p:spPr>
          <a:xfrm>
            <a:off x="270900" y="270900"/>
            <a:ext cx="8714400" cy="6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Algorithm SequentialSearch(A[0..n-1], K)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If the search key is certainly present in the array: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</a:t>
            </a:r>
            <a:r>
              <a:rPr baseline="-25000" lang="en" sz="3000">
                <a:solidFill>
                  <a:schemeClr val="dk1"/>
                </a:solidFill>
              </a:rPr>
              <a:t>avg, key present</a:t>
            </a:r>
            <a:r>
              <a:rPr lang="en" sz="2400">
                <a:solidFill>
                  <a:schemeClr val="dk1"/>
                </a:solidFill>
              </a:rPr>
              <a:t>(n) = (1 + 2 + … + n) / n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</a:t>
            </a:r>
            <a:r>
              <a:rPr baseline="-25000" lang="en" sz="3000">
                <a:solidFill>
                  <a:schemeClr val="dk1"/>
                </a:solidFill>
              </a:rPr>
              <a:t>avg, key present</a:t>
            </a:r>
            <a:r>
              <a:rPr lang="en" sz="2400">
                <a:solidFill>
                  <a:schemeClr val="dk1"/>
                </a:solidFill>
              </a:rPr>
              <a:t>(n) = (n + 1) / 2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C</a:t>
            </a:r>
            <a:r>
              <a:rPr baseline="-25000" lang="en" sz="3000">
                <a:solidFill>
                  <a:schemeClr val="dk1"/>
                </a:solidFill>
              </a:rPr>
              <a:t>avg, key absent</a:t>
            </a:r>
            <a:r>
              <a:rPr lang="en" sz="2400">
                <a:solidFill>
                  <a:schemeClr val="dk1"/>
                </a:solidFill>
              </a:rPr>
              <a:t>(n) = (n + 1)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Let </a:t>
            </a:r>
            <a:r>
              <a:rPr b="1" lang="en" sz="2400">
                <a:solidFill>
                  <a:schemeClr val="dk1"/>
                </a:solidFill>
              </a:rPr>
              <a:t>‘p’</a:t>
            </a:r>
            <a:r>
              <a:rPr lang="en" sz="2400">
                <a:solidFill>
                  <a:schemeClr val="dk1"/>
                </a:solidFill>
              </a:rPr>
              <a:t> be the probability of the search key present in the array.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C</a:t>
            </a:r>
            <a:r>
              <a:rPr b="1" baseline="-25000" lang="en" sz="2400">
                <a:solidFill>
                  <a:schemeClr val="dk1"/>
                </a:solidFill>
              </a:rPr>
              <a:t>avg</a:t>
            </a:r>
            <a:r>
              <a:rPr b="1" lang="en" sz="2400">
                <a:solidFill>
                  <a:schemeClr val="dk1"/>
                </a:solidFill>
              </a:rPr>
              <a:t>(n) = p</a:t>
            </a:r>
            <a:r>
              <a:rPr lang="en" sz="2400">
                <a:solidFill>
                  <a:schemeClr val="dk1"/>
                </a:solidFill>
              </a:rPr>
              <a:t>(n + 1) / 2</a:t>
            </a:r>
            <a:r>
              <a:rPr b="1" lang="en" sz="2400">
                <a:solidFill>
                  <a:schemeClr val="dk1"/>
                </a:solidFill>
              </a:rPr>
              <a:t> + (1 - p)</a:t>
            </a:r>
            <a:r>
              <a:rPr lang="en" sz="2400">
                <a:solidFill>
                  <a:schemeClr val="dk1"/>
                </a:solidFill>
              </a:rPr>
              <a:t>(n + 1)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When p = 1, C</a:t>
            </a:r>
            <a:r>
              <a:rPr baseline="-25000" lang="en" sz="2400">
                <a:solidFill>
                  <a:schemeClr val="dk1"/>
                </a:solidFill>
              </a:rPr>
              <a:t>avg</a:t>
            </a:r>
            <a:r>
              <a:rPr lang="en" sz="2400">
                <a:solidFill>
                  <a:schemeClr val="dk1"/>
                </a:solidFill>
              </a:rPr>
              <a:t>(n) = (n + 1) / 2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When p = 0, C</a:t>
            </a:r>
            <a:r>
              <a:rPr baseline="-25000" lang="en" sz="2400">
                <a:solidFill>
                  <a:schemeClr val="dk1"/>
                </a:solidFill>
              </a:rPr>
              <a:t>avg</a:t>
            </a:r>
            <a:r>
              <a:rPr lang="en" sz="2400">
                <a:solidFill>
                  <a:schemeClr val="dk1"/>
                </a:solidFill>
              </a:rPr>
              <a:t>(n) = (n + 1)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When p = 0.5, C</a:t>
            </a:r>
            <a:r>
              <a:rPr baseline="-25000" lang="en" sz="2400">
                <a:solidFill>
                  <a:schemeClr val="dk1"/>
                </a:solidFill>
              </a:rPr>
              <a:t>avg</a:t>
            </a:r>
            <a:r>
              <a:rPr lang="en" sz="2400">
                <a:solidFill>
                  <a:schemeClr val="dk1"/>
                </a:solidFill>
              </a:rPr>
              <a:t>(n) = 0.75 * (n + 1)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Algorithm SequentialSearch(A[0..n-1], K)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Input Size: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Basic Operation :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 &lt; n) and (A[i] ≠ K)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</a:t>
            </a:r>
            <a:r>
              <a:rPr b="1" baseline="-25000" lang="en" sz="2400"/>
              <a:t>worst</a:t>
            </a:r>
            <a:r>
              <a:rPr b="1" lang="en" sz="2400"/>
              <a:t>(n)</a:t>
            </a:r>
            <a:r>
              <a:rPr lang="en" sz="2400"/>
              <a:t> 	= Count of the basic operation at the max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		=</a:t>
            </a:r>
            <a:r>
              <a:rPr b="1" lang="en" sz="2400"/>
              <a:t> n + 1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C</a:t>
            </a:r>
            <a:r>
              <a:rPr b="1" baseline="-25000" lang="en" sz="2400">
                <a:solidFill>
                  <a:schemeClr val="dk1"/>
                </a:solidFill>
              </a:rPr>
              <a:t>best</a:t>
            </a:r>
            <a:r>
              <a:rPr b="1" lang="en" sz="2400">
                <a:solidFill>
                  <a:schemeClr val="dk1"/>
                </a:solidFill>
              </a:rPr>
              <a:t>(n)</a:t>
            </a:r>
            <a:r>
              <a:rPr lang="en" sz="2400">
                <a:solidFill>
                  <a:schemeClr val="dk1"/>
                </a:solidFill>
              </a:rPr>
              <a:t> 	= </a:t>
            </a:r>
            <a:r>
              <a:rPr b="1" lang="en" sz="2400">
                <a:solidFill>
                  <a:schemeClr val="dk1"/>
                </a:solidFill>
              </a:rPr>
              <a:t>1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C</a:t>
            </a:r>
            <a:r>
              <a:rPr b="1" baseline="-25000" lang="en" sz="2400">
                <a:solidFill>
                  <a:schemeClr val="dk1"/>
                </a:solidFill>
              </a:rPr>
              <a:t>avg</a:t>
            </a:r>
            <a:r>
              <a:rPr b="1" lang="en" sz="2400">
                <a:solidFill>
                  <a:schemeClr val="dk1"/>
                </a:solidFill>
              </a:rPr>
              <a:t>(n)</a:t>
            </a:r>
            <a:r>
              <a:rPr lang="en" sz="2400">
                <a:solidFill>
                  <a:schemeClr val="dk1"/>
                </a:solidFill>
              </a:rPr>
              <a:t> 	= from </a:t>
            </a:r>
            <a:r>
              <a:rPr b="1" lang="en" sz="2400">
                <a:solidFill>
                  <a:schemeClr val="dk1"/>
                </a:solidFill>
              </a:rPr>
              <a:t>(n+1)/2</a:t>
            </a:r>
            <a:r>
              <a:rPr lang="en" sz="2400">
                <a:solidFill>
                  <a:schemeClr val="dk1"/>
                </a:solidFill>
              </a:rPr>
              <a:t> to </a:t>
            </a:r>
            <a:r>
              <a:rPr b="1" lang="en" sz="2400">
                <a:solidFill>
                  <a:schemeClr val="dk1"/>
                </a:solidFill>
              </a:rPr>
              <a:t>(n+1) </a:t>
            </a:r>
            <a:r>
              <a:rPr lang="en" sz="2400">
                <a:solidFill>
                  <a:schemeClr val="dk1"/>
                </a:solidFill>
              </a:rPr>
              <a:t>depending on the probability of search key being present in the input array.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/>
        </p:nvSpPr>
        <p:spPr>
          <a:xfrm>
            <a:off x="118500" y="270900"/>
            <a:ext cx="41628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What does it return?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foo(n)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ctr ← 0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for i ← 1 to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j ← 1 to n-1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ctr ← ctr + 1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ctr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Return value</a:t>
            </a:r>
            <a:r>
              <a:rPr lang="en" sz="2400">
                <a:solidFill>
                  <a:schemeClr val="dk1"/>
                </a:solidFill>
              </a:rPr>
              <a:t>: </a:t>
            </a:r>
            <a:r>
              <a:rPr b="1" lang="en" sz="2400">
                <a:solidFill>
                  <a:schemeClr val="dk1"/>
                </a:solidFill>
              </a:rPr>
              <a:t>(n-1)</a:t>
            </a:r>
            <a:r>
              <a:rPr b="1" baseline="30000" lang="en" sz="2400">
                <a:solidFill>
                  <a:schemeClr val="dk1"/>
                </a:solidFill>
              </a:rPr>
              <a:t>2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(the product rule)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57" name="Google Shape;57;p12"/>
          <p:cNvSpPr txBox="1"/>
          <p:nvPr/>
        </p:nvSpPr>
        <p:spPr>
          <a:xfrm>
            <a:off x="4281300" y="118500"/>
            <a:ext cx="47607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ort</a:t>
            </a:r>
            <a:r>
              <a:rPr b="1"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(A[0..n-1])</a:t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k ← 0 to n-2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 ← 0 to n-2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if(a[i] &gt; a[i+1])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Swap(a[i],a[i+1])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/>
              <a:t>How many times “</a:t>
            </a:r>
            <a:r>
              <a:rPr b="1" lang="en" sz="2400">
                <a:solidFill>
                  <a:schemeClr val="dk1"/>
                </a:solidFill>
              </a:rPr>
              <a:t>A[i] &gt; A[i+1]</a:t>
            </a:r>
            <a:r>
              <a:rPr b="1" lang="en" sz="2400"/>
              <a:t>” comparison is made?</a:t>
            </a:r>
            <a:endParaRPr b="1"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7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Time efficiency analysis framework concentrates on the order of growth of the </a:t>
            </a:r>
            <a:r>
              <a:rPr b="1" lang="en" sz="2400">
                <a:solidFill>
                  <a:schemeClr val="dk1"/>
                </a:solidFill>
              </a:rPr>
              <a:t>basic operation count </a:t>
            </a:r>
            <a:r>
              <a:rPr lang="en" sz="2400">
                <a:solidFill>
                  <a:schemeClr val="dk1"/>
                </a:solidFill>
              </a:rPr>
              <a:t>of </a:t>
            </a:r>
            <a:r>
              <a:rPr lang="en" sz="2400"/>
              <a:t>an algorithm as the principal indicator of the algorithm’s efficiency.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Asymptotic Notations:</a:t>
            </a:r>
            <a:endParaRPr b="1"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“Big Oh” O(</a:t>
            </a:r>
            <a:r>
              <a:rPr b="1" i="1" lang="en" sz="2400"/>
              <a:t>g</a:t>
            </a:r>
            <a:r>
              <a:rPr b="1" lang="en" sz="2400"/>
              <a:t>(</a:t>
            </a:r>
            <a:r>
              <a:rPr b="1" i="1" lang="en" sz="2400"/>
              <a:t>n</a:t>
            </a:r>
            <a:r>
              <a:rPr b="1" lang="en" sz="2400"/>
              <a:t>))</a:t>
            </a:r>
            <a:r>
              <a:rPr lang="en" sz="2400"/>
              <a:t>: </a:t>
            </a:r>
            <a:endParaRPr sz="2400"/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class of functions </a:t>
            </a:r>
            <a:r>
              <a:rPr i="1" lang="en" sz="2400"/>
              <a:t>t</a:t>
            </a:r>
            <a:r>
              <a:rPr lang="en" sz="2400"/>
              <a:t>(</a:t>
            </a:r>
            <a:r>
              <a:rPr i="1" lang="en" sz="2400"/>
              <a:t>n</a:t>
            </a:r>
            <a:r>
              <a:rPr lang="en" sz="2400"/>
              <a:t>) that grow </a:t>
            </a:r>
            <a:r>
              <a:rPr b="1" lang="en" sz="2400"/>
              <a:t>no faster</a:t>
            </a:r>
            <a:r>
              <a:rPr lang="en" sz="2400"/>
              <a:t> than </a:t>
            </a:r>
            <a:r>
              <a:rPr i="1" lang="en" sz="2400"/>
              <a:t>g</a:t>
            </a:r>
            <a:r>
              <a:rPr lang="en" sz="2400"/>
              <a:t>(</a:t>
            </a:r>
            <a:r>
              <a:rPr i="1" lang="en" sz="2400"/>
              <a:t>n</a:t>
            </a:r>
            <a:r>
              <a:rPr lang="en" sz="2400"/>
              <a:t>)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“Big Omega” </a:t>
            </a:r>
            <a:r>
              <a:rPr b="1" lang="en" sz="2400">
                <a:solidFill>
                  <a:schemeClr val="dk1"/>
                </a:solidFill>
              </a:rPr>
              <a:t>Ω</a:t>
            </a:r>
            <a:r>
              <a:rPr b="1" lang="en" sz="2400"/>
              <a:t>(</a:t>
            </a:r>
            <a:r>
              <a:rPr b="1" i="1" lang="en" sz="2400"/>
              <a:t>g</a:t>
            </a:r>
            <a:r>
              <a:rPr b="1" lang="en" sz="2400"/>
              <a:t>(</a:t>
            </a:r>
            <a:r>
              <a:rPr b="1" i="1" lang="en" sz="2400"/>
              <a:t>n</a:t>
            </a:r>
            <a:r>
              <a:rPr b="1" lang="en" sz="2400"/>
              <a:t>))</a:t>
            </a:r>
            <a:r>
              <a:rPr lang="en" sz="2400"/>
              <a:t>: </a:t>
            </a:r>
            <a:endParaRPr sz="2400"/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class of functions </a:t>
            </a:r>
            <a:r>
              <a:rPr i="1" lang="en" sz="2400">
                <a:solidFill>
                  <a:schemeClr val="dk1"/>
                </a:solidFill>
              </a:rPr>
              <a:t>t</a:t>
            </a:r>
            <a:r>
              <a:rPr lang="en" sz="2400">
                <a:solidFill>
                  <a:schemeClr val="dk1"/>
                </a:solidFill>
              </a:rPr>
              <a:t>(</a:t>
            </a:r>
            <a:r>
              <a:rPr i="1" lang="en" sz="2400">
                <a:solidFill>
                  <a:schemeClr val="dk1"/>
                </a:solidFill>
              </a:rPr>
              <a:t>n</a:t>
            </a:r>
            <a:r>
              <a:rPr lang="en" sz="2400">
                <a:solidFill>
                  <a:schemeClr val="dk1"/>
                </a:solidFill>
              </a:rPr>
              <a:t>) </a:t>
            </a:r>
            <a:r>
              <a:rPr lang="en" sz="2400"/>
              <a:t>that grow </a:t>
            </a:r>
            <a:r>
              <a:rPr b="1" lang="en" sz="2400">
                <a:solidFill>
                  <a:schemeClr val="dk1"/>
                </a:solidFill>
              </a:rPr>
              <a:t>at least as fast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/>
              <a:t>as </a:t>
            </a:r>
            <a:r>
              <a:rPr i="1" lang="en" sz="2400"/>
              <a:t>g</a:t>
            </a:r>
            <a:r>
              <a:rPr lang="en" sz="2400"/>
              <a:t>(</a:t>
            </a:r>
            <a:r>
              <a:rPr i="1" lang="en" sz="2400"/>
              <a:t>n</a:t>
            </a:r>
            <a:r>
              <a:rPr lang="en" sz="2400"/>
              <a:t>)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“Big Theta” </a:t>
            </a:r>
            <a:r>
              <a:rPr b="1" lang="en" sz="2400">
                <a:solidFill>
                  <a:schemeClr val="dk1"/>
                </a:solidFill>
              </a:rPr>
              <a:t>Θ</a:t>
            </a:r>
            <a:r>
              <a:rPr b="1" lang="en" sz="2400"/>
              <a:t>(</a:t>
            </a:r>
            <a:r>
              <a:rPr b="1" i="1" lang="en" sz="2400"/>
              <a:t>g</a:t>
            </a:r>
            <a:r>
              <a:rPr b="1" lang="en" sz="2400"/>
              <a:t>(</a:t>
            </a:r>
            <a:r>
              <a:rPr b="1" i="1" lang="en" sz="2400"/>
              <a:t>n</a:t>
            </a:r>
            <a:r>
              <a:rPr b="1" lang="en" sz="2400"/>
              <a:t>))</a:t>
            </a:r>
            <a:r>
              <a:rPr lang="en" sz="2400"/>
              <a:t>: </a:t>
            </a:r>
            <a:endParaRPr sz="2400"/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class of functions </a:t>
            </a:r>
            <a:r>
              <a:rPr i="1" lang="en" sz="2400">
                <a:solidFill>
                  <a:schemeClr val="dk1"/>
                </a:solidFill>
              </a:rPr>
              <a:t>t</a:t>
            </a:r>
            <a:r>
              <a:rPr lang="en" sz="2400">
                <a:solidFill>
                  <a:schemeClr val="dk1"/>
                </a:solidFill>
              </a:rPr>
              <a:t>(</a:t>
            </a:r>
            <a:r>
              <a:rPr i="1" lang="en" sz="2400">
                <a:solidFill>
                  <a:schemeClr val="dk1"/>
                </a:solidFill>
              </a:rPr>
              <a:t>n</a:t>
            </a:r>
            <a:r>
              <a:rPr lang="en" sz="2400">
                <a:solidFill>
                  <a:schemeClr val="dk1"/>
                </a:solidFill>
              </a:rPr>
              <a:t>) </a:t>
            </a:r>
            <a:r>
              <a:rPr lang="en" sz="2400"/>
              <a:t>that grow </a:t>
            </a:r>
            <a:r>
              <a:rPr b="1" lang="en" sz="2400">
                <a:solidFill>
                  <a:schemeClr val="dk1"/>
                </a:solidFill>
              </a:rPr>
              <a:t>at the same rate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/>
              <a:t>as </a:t>
            </a:r>
            <a:r>
              <a:rPr i="1" lang="en" sz="2400"/>
              <a:t>g</a:t>
            </a:r>
            <a:r>
              <a:rPr lang="en" sz="2400"/>
              <a:t>(</a:t>
            </a:r>
            <a:r>
              <a:rPr i="1" lang="en" sz="2400"/>
              <a:t>n</a:t>
            </a:r>
            <a:r>
              <a:rPr lang="en" sz="2400"/>
              <a:t>)</a:t>
            </a:r>
            <a:endParaRPr b="1" sz="2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65875" cy="38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3864625"/>
            <a:ext cx="3351276" cy="299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5875" y="1491638"/>
            <a:ext cx="4565875" cy="3874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300" y="0"/>
            <a:ext cx="4447700" cy="37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59"/>
          <p:cNvSpPr txBox="1"/>
          <p:nvPr/>
        </p:nvSpPr>
        <p:spPr>
          <a:xfrm>
            <a:off x="118925" y="132150"/>
            <a:ext cx="8113200" cy="60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“Big Oh” O(g(n))</a:t>
            </a:r>
            <a:r>
              <a:rPr lang="en" sz="2400"/>
              <a:t>: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function t(n) is said to be in 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O(</a:t>
            </a:r>
            <a:r>
              <a:rPr lang="en" sz="2400">
                <a:solidFill>
                  <a:schemeClr val="dk1"/>
                </a:solidFill>
              </a:rPr>
              <a:t>g(n)</a:t>
            </a:r>
            <a:r>
              <a:rPr b="1" lang="en" sz="2400">
                <a:solidFill>
                  <a:schemeClr val="dk1"/>
                </a:solidFill>
              </a:rPr>
              <a:t>)</a:t>
            </a:r>
            <a:r>
              <a:rPr lang="en" sz="2400">
                <a:solidFill>
                  <a:schemeClr val="dk1"/>
                </a:solidFill>
              </a:rPr>
              <a:t> if t(n) is bounded above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by some constant multiple of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g(n) for all large n.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t(n) ≤ cg(n) ∀ n ≥ n</a:t>
            </a:r>
            <a:r>
              <a:rPr b="1" baseline="-25000" lang="en" sz="2400">
                <a:solidFill>
                  <a:schemeClr val="dk1"/>
                </a:solidFill>
              </a:rPr>
              <a:t>0</a:t>
            </a:r>
            <a:endParaRPr b="1" baseline="-25000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Denoted as </a:t>
            </a:r>
            <a:r>
              <a:rPr b="1" lang="en" sz="2400">
                <a:solidFill>
                  <a:schemeClr val="dk1"/>
                </a:solidFill>
              </a:rPr>
              <a:t>t(n) ∈ O(g(n))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Eg: 100n+5 </a:t>
            </a:r>
            <a:r>
              <a:rPr b="1" lang="en" sz="2400">
                <a:solidFill>
                  <a:schemeClr val="dk1"/>
                </a:solidFill>
              </a:rPr>
              <a:t>∈ </a:t>
            </a:r>
            <a:r>
              <a:rPr lang="en" sz="2400"/>
              <a:t>O(n)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100n+5 ≤ 100n+5n (</a:t>
            </a:r>
            <a:r>
              <a:rPr b="1" lang="en" sz="2400">
                <a:solidFill>
                  <a:schemeClr val="dk1"/>
                </a:solidFill>
              </a:rPr>
              <a:t>∀</a:t>
            </a:r>
            <a:r>
              <a:rPr lang="en" sz="2400">
                <a:solidFill>
                  <a:schemeClr val="dk1"/>
                </a:solidFill>
              </a:rPr>
              <a:t> n≥1)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100n+5 ≤ 105n </a:t>
            </a:r>
            <a:r>
              <a:rPr b="1" lang="en" sz="2400">
                <a:solidFill>
                  <a:schemeClr val="dk1"/>
                </a:solidFill>
              </a:rPr>
              <a:t>∀</a:t>
            </a:r>
            <a:r>
              <a:rPr lang="en" sz="2400">
                <a:solidFill>
                  <a:schemeClr val="dk1"/>
                </a:solidFill>
              </a:rPr>
              <a:t> n≥1  (∴ </a:t>
            </a:r>
            <a:r>
              <a:rPr b="1" lang="en" sz="2400">
                <a:solidFill>
                  <a:schemeClr val="dk1"/>
                </a:solidFill>
              </a:rPr>
              <a:t>c=105, n</a:t>
            </a:r>
            <a:r>
              <a:rPr b="1" baseline="-25000" lang="en" sz="2400">
                <a:solidFill>
                  <a:schemeClr val="dk1"/>
                </a:solidFill>
              </a:rPr>
              <a:t>0</a:t>
            </a:r>
            <a:r>
              <a:rPr b="1" lang="en" sz="2400">
                <a:solidFill>
                  <a:schemeClr val="dk1"/>
                </a:solidFill>
              </a:rPr>
              <a:t>=1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100n+5 ≤ 100n+n (</a:t>
            </a:r>
            <a:r>
              <a:rPr b="1" lang="en" sz="2400">
                <a:solidFill>
                  <a:schemeClr val="dk1"/>
                </a:solidFill>
              </a:rPr>
              <a:t>∀</a:t>
            </a:r>
            <a:r>
              <a:rPr lang="en" sz="2400">
                <a:solidFill>
                  <a:schemeClr val="dk1"/>
                </a:solidFill>
              </a:rPr>
              <a:t> n≥5) = 101n </a:t>
            </a:r>
            <a:r>
              <a:rPr b="1" lang="en" sz="2400">
                <a:solidFill>
                  <a:schemeClr val="dk1"/>
                </a:solidFill>
              </a:rPr>
              <a:t>∀</a:t>
            </a:r>
            <a:r>
              <a:rPr lang="en" sz="2400">
                <a:solidFill>
                  <a:schemeClr val="dk1"/>
                </a:solidFill>
              </a:rPr>
              <a:t> n≥5 (∴ </a:t>
            </a:r>
            <a:r>
              <a:rPr b="1" lang="en" sz="2400">
                <a:solidFill>
                  <a:schemeClr val="dk1"/>
                </a:solidFill>
              </a:rPr>
              <a:t>c=101,n</a:t>
            </a:r>
            <a:r>
              <a:rPr b="1" baseline="-25000" lang="en" sz="2400">
                <a:solidFill>
                  <a:schemeClr val="dk1"/>
                </a:solidFill>
              </a:rPr>
              <a:t>0</a:t>
            </a:r>
            <a:r>
              <a:rPr b="1" lang="en" sz="2400">
                <a:solidFill>
                  <a:schemeClr val="dk1"/>
                </a:solidFill>
              </a:rPr>
              <a:t>=5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Eg: 100n+5 </a:t>
            </a:r>
            <a:r>
              <a:rPr b="1" lang="en" sz="2400">
                <a:solidFill>
                  <a:schemeClr val="dk1"/>
                </a:solidFill>
              </a:rPr>
              <a:t>∈ </a:t>
            </a:r>
            <a:r>
              <a:rPr lang="en" sz="2400">
                <a:solidFill>
                  <a:schemeClr val="dk1"/>
                </a:solidFill>
              </a:rPr>
              <a:t>O(n</a:t>
            </a:r>
            <a:r>
              <a:rPr baseline="30000" lang="en" sz="24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Eg: n(n-1)/2 </a:t>
            </a:r>
            <a:r>
              <a:rPr b="1" lang="en" sz="2400">
                <a:solidFill>
                  <a:schemeClr val="dk1"/>
                </a:solidFill>
              </a:rPr>
              <a:t>∈ </a:t>
            </a:r>
            <a:r>
              <a:rPr lang="en" sz="2400">
                <a:solidFill>
                  <a:schemeClr val="dk1"/>
                </a:solidFill>
              </a:rPr>
              <a:t>O(n</a:t>
            </a:r>
            <a:r>
              <a:rPr baseline="30000" lang="en" sz="24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550" y="0"/>
            <a:ext cx="4630450" cy="413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60"/>
          <p:cNvSpPr txBox="1"/>
          <p:nvPr/>
        </p:nvSpPr>
        <p:spPr>
          <a:xfrm>
            <a:off x="132150" y="145350"/>
            <a:ext cx="7135500" cy="60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“Big Omega” Ω(g(n))</a:t>
            </a:r>
            <a:r>
              <a:rPr lang="en" sz="2400"/>
              <a:t>: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function t(n) is said to be in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Ω(</a:t>
            </a:r>
            <a:r>
              <a:rPr lang="en" sz="2400">
                <a:solidFill>
                  <a:schemeClr val="dk1"/>
                </a:solidFill>
              </a:rPr>
              <a:t>g(n)</a:t>
            </a:r>
            <a:r>
              <a:rPr b="1" lang="en" sz="2400">
                <a:solidFill>
                  <a:schemeClr val="dk1"/>
                </a:solidFill>
              </a:rPr>
              <a:t>)</a:t>
            </a:r>
            <a:r>
              <a:rPr lang="en" sz="2400">
                <a:solidFill>
                  <a:schemeClr val="dk1"/>
                </a:solidFill>
              </a:rPr>
              <a:t> if t(n) is bounded below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by some constant multiple of g(n)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for all large n.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t(n) ≥ cg(n) ∀ n ≥ n</a:t>
            </a:r>
            <a:r>
              <a:rPr b="1" baseline="-25000" lang="en" sz="2400">
                <a:solidFill>
                  <a:schemeClr val="dk1"/>
                </a:solidFill>
              </a:rPr>
              <a:t>0</a:t>
            </a:r>
            <a:endParaRPr b="1" baseline="-25000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Denoted by </a:t>
            </a:r>
            <a:r>
              <a:rPr b="1" lang="en" sz="2400">
                <a:solidFill>
                  <a:schemeClr val="dk1"/>
                </a:solidFill>
              </a:rPr>
              <a:t>t(n) ∈ Ω(g(n))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Eg: 100n+5 </a:t>
            </a:r>
            <a:r>
              <a:rPr b="1" lang="en" sz="2400">
                <a:solidFill>
                  <a:schemeClr val="dk1"/>
                </a:solidFill>
              </a:rPr>
              <a:t>∈ Ω</a:t>
            </a:r>
            <a:r>
              <a:rPr lang="en" sz="2400"/>
              <a:t>(n)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100n+5 ≥ 100n (</a:t>
            </a:r>
            <a:r>
              <a:rPr b="1" lang="en" sz="2400">
                <a:solidFill>
                  <a:schemeClr val="dk1"/>
                </a:solidFill>
              </a:rPr>
              <a:t>∀ </a:t>
            </a:r>
            <a:r>
              <a:rPr lang="en" sz="2400">
                <a:solidFill>
                  <a:schemeClr val="dk1"/>
                </a:solidFill>
              </a:rPr>
              <a:t>n≥0)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100n+5 ≥ 100n </a:t>
            </a:r>
            <a:r>
              <a:rPr b="1" lang="en" sz="2400">
                <a:solidFill>
                  <a:schemeClr val="dk1"/>
                </a:solidFill>
              </a:rPr>
              <a:t>∀ </a:t>
            </a:r>
            <a:r>
              <a:rPr lang="en" sz="2400">
                <a:solidFill>
                  <a:schemeClr val="dk1"/>
                </a:solidFill>
              </a:rPr>
              <a:t>n≥0 (∴ </a:t>
            </a:r>
            <a:r>
              <a:rPr b="1" lang="en" sz="2400">
                <a:solidFill>
                  <a:schemeClr val="dk1"/>
                </a:solidFill>
              </a:rPr>
              <a:t>c=100, n</a:t>
            </a:r>
            <a:r>
              <a:rPr b="1" baseline="-25000" lang="en" sz="2400">
                <a:solidFill>
                  <a:schemeClr val="dk1"/>
                </a:solidFill>
              </a:rPr>
              <a:t>0</a:t>
            </a:r>
            <a:r>
              <a:rPr b="1" lang="en" sz="2400">
                <a:solidFill>
                  <a:schemeClr val="dk1"/>
                </a:solidFill>
              </a:rPr>
              <a:t>=0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Eg: n(n-1)/2 </a:t>
            </a:r>
            <a:r>
              <a:rPr b="1" lang="en" sz="2400">
                <a:solidFill>
                  <a:schemeClr val="dk1"/>
                </a:solidFill>
              </a:rPr>
              <a:t>∈ Ω</a:t>
            </a:r>
            <a:r>
              <a:rPr lang="en" sz="2400">
                <a:solidFill>
                  <a:schemeClr val="dk1"/>
                </a:solidFill>
              </a:rPr>
              <a:t>(n</a:t>
            </a:r>
            <a:r>
              <a:rPr baseline="30000" lang="en" sz="24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Eg: n(n-1)/2 </a:t>
            </a:r>
            <a:r>
              <a:rPr b="1" lang="en" sz="2400">
                <a:solidFill>
                  <a:schemeClr val="dk1"/>
                </a:solidFill>
              </a:rPr>
              <a:t>∈ Ω</a:t>
            </a:r>
            <a:r>
              <a:rPr lang="en" sz="2400">
                <a:solidFill>
                  <a:schemeClr val="dk1"/>
                </a:solidFill>
              </a:rPr>
              <a:t>(n)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6850" y="0"/>
            <a:ext cx="4967150" cy="421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61"/>
          <p:cNvSpPr txBox="1"/>
          <p:nvPr/>
        </p:nvSpPr>
        <p:spPr>
          <a:xfrm>
            <a:off x="270900" y="270900"/>
            <a:ext cx="78159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“Big Theta” Θ(g(n))</a:t>
            </a:r>
            <a:r>
              <a:rPr lang="en" sz="2400"/>
              <a:t>: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function t(n) is said to be 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 </a:t>
            </a:r>
            <a:r>
              <a:rPr b="1" lang="en" sz="2400">
                <a:solidFill>
                  <a:schemeClr val="dk1"/>
                </a:solidFill>
              </a:rPr>
              <a:t>Θ(</a:t>
            </a:r>
            <a:r>
              <a:rPr lang="en" sz="2400">
                <a:solidFill>
                  <a:schemeClr val="dk1"/>
                </a:solidFill>
              </a:rPr>
              <a:t>g(n)</a:t>
            </a:r>
            <a:r>
              <a:rPr b="1" lang="en" sz="2400">
                <a:solidFill>
                  <a:schemeClr val="dk1"/>
                </a:solidFill>
              </a:rPr>
              <a:t>)</a:t>
            </a:r>
            <a:r>
              <a:rPr lang="en" sz="2400">
                <a:solidFill>
                  <a:schemeClr val="dk1"/>
                </a:solidFill>
              </a:rPr>
              <a:t> if t(n) is bounded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both above and below by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some constant multiples of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g(n) for all large n.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c</a:t>
            </a:r>
            <a:r>
              <a:rPr b="1" baseline="-25000" lang="en" sz="2400">
                <a:solidFill>
                  <a:schemeClr val="dk1"/>
                </a:solidFill>
              </a:rPr>
              <a:t>2</a:t>
            </a:r>
            <a:r>
              <a:rPr b="1" lang="en" sz="2400">
                <a:solidFill>
                  <a:schemeClr val="dk1"/>
                </a:solidFill>
              </a:rPr>
              <a:t>g(n)≤ t(n) ≤ c</a:t>
            </a:r>
            <a:r>
              <a:rPr b="1" baseline="-25000" lang="en" sz="2400">
                <a:solidFill>
                  <a:schemeClr val="dk1"/>
                </a:solidFill>
              </a:rPr>
              <a:t>1</a:t>
            </a:r>
            <a:r>
              <a:rPr b="1" lang="en" sz="2400">
                <a:solidFill>
                  <a:schemeClr val="dk1"/>
                </a:solidFill>
              </a:rPr>
              <a:t>g(n) ∀ n ≥ n</a:t>
            </a:r>
            <a:r>
              <a:rPr b="1" baseline="-25000" lang="en" sz="2400">
                <a:solidFill>
                  <a:schemeClr val="dk1"/>
                </a:solidFill>
              </a:rPr>
              <a:t>0</a:t>
            </a:r>
            <a:endParaRPr b="1" baseline="-25000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Denoted by </a:t>
            </a:r>
            <a:r>
              <a:rPr b="1" lang="en" sz="2400">
                <a:solidFill>
                  <a:schemeClr val="dk1"/>
                </a:solidFill>
              </a:rPr>
              <a:t>t(n) ∈ Θ(g(n))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Eg: n(n-1)/2 </a:t>
            </a:r>
            <a:r>
              <a:rPr b="1" lang="en" sz="2400">
                <a:solidFill>
                  <a:schemeClr val="dk1"/>
                </a:solidFill>
              </a:rPr>
              <a:t>∈ Θ</a:t>
            </a:r>
            <a:r>
              <a:rPr lang="en" sz="2400"/>
              <a:t>(n</a:t>
            </a:r>
            <a:r>
              <a:rPr baseline="30000" lang="en" sz="2400"/>
              <a:t>2</a:t>
            </a:r>
            <a:r>
              <a:rPr lang="en" sz="2400"/>
              <a:t>)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n(n-1)/2 = n</a:t>
            </a:r>
            <a:r>
              <a:rPr baseline="30000" lang="en" sz="24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/2 - n/2 ≤ n</a:t>
            </a:r>
            <a:r>
              <a:rPr baseline="30000" lang="en" sz="24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/2 </a:t>
            </a:r>
            <a:r>
              <a:rPr b="1" lang="en" sz="2400">
                <a:solidFill>
                  <a:schemeClr val="dk1"/>
                </a:solidFill>
              </a:rPr>
              <a:t>∀ </a:t>
            </a:r>
            <a:r>
              <a:rPr lang="en" sz="2400">
                <a:solidFill>
                  <a:schemeClr val="dk1"/>
                </a:solidFill>
              </a:rPr>
              <a:t>n≥0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n(n-1)/2 = n</a:t>
            </a:r>
            <a:r>
              <a:rPr baseline="30000" lang="en" sz="24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/2 - n/2 ≥ n</a:t>
            </a:r>
            <a:r>
              <a:rPr baseline="30000" lang="en" sz="24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/2 - n</a:t>
            </a:r>
            <a:r>
              <a:rPr baseline="30000" lang="en" sz="24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/4 = n</a:t>
            </a:r>
            <a:r>
              <a:rPr baseline="30000" lang="en" sz="24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/4 </a:t>
            </a:r>
            <a:r>
              <a:rPr b="1" lang="en" sz="2400">
                <a:solidFill>
                  <a:schemeClr val="dk1"/>
                </a:solidFill>
              </a:rPr>
              <a:t>∀ </a:t>
            </a:r>
            <a:r>
              <a:rPr lang="en" sz="2400">
                <a:solidFill>
                  <a:schemeClr val="dk1"/>
                </a:solidFill>
              </a:rPr>
              <a:t>n≥2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n</a:t>
            </a:r>
            <a:r>
              <a:rPr b="1" baseline="30000" lang="en" sz="2400">
                <a:solidFill>
                  <a:schemeClr val="dk1"/>
                </a:solidFill>
              </a:rPr>
              <a:t>2</a:t>
            </a:r>
            <a:r>
              <a:rPr b="1" lang="en" sz="2400">
                <a:solidFill>
                  <a:schemeClr val="dk1"/>
                </a:solidFill>
              </a:rPr>
              <a:t>/4 ≤ n(n-1)/2 ≤ n</a:t>
            </a:r>
            <a:r>
              <a:rPr b="1" baseline="30000" lang="en" sz="2400">
                <a:solidFill>
                  <a:schemeClr val="dk1"/>
                </a:solidFill>
              </a:rPr>
              <a:t>2</a:t>
            </a:r>
            <a:r>
              <a:rPr b="1" lang="en" sz="2400">
                <a:solidFill>
                  <a:schemeClr val="dk1"/>
                </a:solidFill>
              </a:rPr>
              <a:t>/2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b="1" lang="en" sz="2400">
                <a:solidFill>
                  <a:schemeClr val="dk1"/>
                </a:solidFill>
              </a:rPr>
              <a:t>∀ </a:t>
            </a:r>
            <a:r>
              <a:rPr lang="en" sz="2400">
                <a:solidFill>
                  <a:schemeClr val="dk1"/>
                </a:solidFill>
              </a:rPr>
              <a:t>n≥2 (∴ </a:t>
            </a:r>
            <a:r>
              <a:rPr b="1" lang="en" sz="2400">
                <a:solidFill>
                  <a:schemeClr val="dk1"/>
                </a:solidFill>
              </a:rPr>
              <a:t>c</a:t>
            </a:r>
            <a:r>
              <a:rPr b="1" baseline="-25000" lang="en" sz="2400">
                <a:solidFill>
                  <a:schemeClr val="dk1"/>
                </a:solidFill>
              </a:rPr>
              <a:t>1</a:t>
            </a:r>
            <a:r>
              <a:rPr b="1" lang="en" sz="2400">
                <a:solidFill>
                  <a:schemeClr val="dk1"/>
                </a:solidFill>
              </a:rPr>
              <a:t>=1/2, c</a:t>
            </a:r>
            <a:r>
              <a:rPr b="1" baseline="-25000" lang="en" sz="2400">
                <a:solidFill>
                  <a:schemeClr val="dk1"/>
                </a:solidFill>
              </a:rPr>
              <a:t>2</a:t>
            </a:r>
            <a:r>
              <a:rPr b="1" lang="en" sz="2400">
                <a:solidFill>
                  <a:schemeClr val="dk1"/>
                </a:solidFill>
              </a:rPr>
              <a:t>=1/4, n</a:t>
            </a:r>
            <a:r>
              <a:rPr b="1" baseline="-25000" lang="en" sz="2400">
                <a:solidFill>
                  <a:schemeClr val="dk1"/>
                </a:solidFill>
              </a:rPr>
              <a:t>0</a:t>
            </a:r>
            <a:r>
              <a:rPr b="1" lang="en" sz="2400">
                <a:solidFill>
                  <a:schemeClr val="dk1"/>
                </a:solidFill>
              </a:rPr>
              <a:t>=2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2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t(n) ∈ O(g(n))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Nonnegative functions defined on the set of natural numbers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t(n): algorithm’s running time by counting basic operation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g(n): simple function to compare the count with.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O(g(n))</a:t>
            </a:r>
            <a:r>
              <a:rPr lang="en" sz="2400"/>
              <a:t> is the set of all functions with a </a:t>
            </a:r>
            <a:r>
              <a:rPr b="1" lang="en" sz="2400"/>
              <a:t>smaller or same</a:t>
            </a:r>
            <a:r>
              <a:rPr lang="en" sz="2400"/>
              <a:t> order of growth as g(n).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E.g.: 100n + 5	</a:t>
            </a:r>
            <a:r>
              <a:rPr b="1" lang="en" sz="2400">
                <a:solidFill>
                  <a:schemeClr val="dk1"/>
                </a:solidFill>
              </a:rPr>
              <a:t>∈</a:t>
            </a:r>
            <a:r>
              <a:rPr lang="en" sz="2400"/>
              <a:t> O(n)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				</a:t>
            </a:r>
            <a:r>
              <a:rPr b="1" lang="en" sz="2400">
                <a:solidFill>
                  <a:schemeClr val="dk1"/>
                </a:solidFill>
              </a:rPr>
              <a:t>∈</a:t>
            </a:r>
            <a:r>
              <a:rPr lang="en" sz="2400">
                <a:solidFill>
                  <a:schemeClr val="dk1"/>
                </a:solidFill>
              </a:rPr>
              <a:t> O(n</a:t>
            </a:r>
            <a:r>
              <a:rPr baseline="30000" lang="en" sz="24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			∉ O(log n)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		n(n-1)/2	</a:t>
            </a:r>
            <a:r>
              <a:rPr b="1" lang="en" sz="2400">
                <a:solidFill>
                  <a:schemeClr val="dk1"/>
                </a:solidFill>
              </a:rPr>
              <a:t>∈</a:t>
            </a:r>
            <a:r>
              <a:rPr lang="en" sz="2400">
                <a:solidFill>
                  <a:schemeClr val="dk1"/>
                </a:solidFill>
              </a:rPr>
              <a:t> O(n</a:t>
            </a:r>
            <a:r>
              <a:rPr baseline="30000" lang="en" sz="24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					</a:t>
            </a:r>
            <a:r>
              <a:rPr b="1" lang="en" sz="2400">
                <a:solidFill>
                  <a:schemeClr val="dk1"/>
                </a:solidFill>
              </a:rPr>
              <a:t>∈</a:t>
            </a:r>
            <a:r>
              <a:rPr lang="en" sz="2400">
                <a:solidFill>
                  <a:schemeClr val="dk1"/>
                </a:solidFill>
              </a:rPr>
              <a:t> O(n</a:t>
            </a:r>
            <a:r>
              <a:rPr baseline="30000" lang="en" sz="2400">
                <a:solidFill>
                  <a:schemeClr val="dk1"/>
                </a:solidFill>
              </a:rPr>
              <a:t>10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					∉ O(n)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3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Ω(g(n))</a:t>
            </a:r>
            <a:r>
              <a:rPr lang="en" sz="2400"/>
              <a:t> is the set of all functions with a </a:t>
            </a:r>
            <a:r>
              <a:rPr b="1" lang="en" sz="2400"/>
              <a:t>larger or same</a:t>
            </a:r>
            <a:r>
              <a:rPr lang="en" sz="2400"/>
              <a:t> order of growth as g(n).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E.g.: 100n + 5	</a:t>
            </a:r>
            <a:r>
              <a:rPr b="1" lang="en" sz="2400">
                <a:solidFill>
                  <a:schemeClr val="dk1"/>
                </a:solidFill>
              </a:rPr>
              <a:t>∈</a:t>
            </a:r>
            <a:r>
              <a:rPr lang="en" sz="2400"/>
              <a:t> </a:t>
            </a:r>
            <a:r>
              <a:rPr b="1" lang="en" sz="2400">
                <a:solidFill>
                  <a:schemeClr val="dk1"/>
                </a:solidFill>
              </a:rPr>
              <a:t>Ω</a:t>
            </a:r>
            <a:r>
              <a:rPr lang="en" sz="2400"/>
              <a:t>(n)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				</a:t>
            </a:r>
            <a:r>
              <a:rPr lang="en" sz="2400">
                <a:solidFill>
                  <a:schemeClr val="dk1"/>
                </a:solidFill>
              </a:rPr>
              <a:t>∉ </a:t>
            </a:r>
            <a:r>
              <a:rPr b="1" lang="en" sz="2400">
                <a:solidFill>
                  <a:schemeClr val="dk1"/>
                </a:solidFill>
              </a:rPr>
              <a:t>Ω</a:t>
            </a:r>
            <a:r>
              <a:rPr lang="en" sz="2400">
                <a:solidFill>
                  <a:schemeClr val="dk1"/>
                </a:solidFill>
              </a:rPr>
              <a:t>(n</a:t>
            </a:r>
            <a:r>
              <a:rPr baseline="30000" lang="en" sz="24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			</a:t>
            </a:r>
            <a:r>
              <a:rPr b="1" lang="en" sz="2400">
                <a:solidFill>
                  <a:schemeClr val="dk1"/>
                </a:solidFill>
              </a:rPr>
              <a:t>∈ Ω</a:t>
            </a:r>
            <a:r>
              <a:rPr lang="en" sz="2400">
                <a:solidFill>
                  <a:schemeClr val="dk1"/>
                </a:solidFill>
              </a:rPr>
              <a:t>(log n)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n(n-1)/2	</a:t>
            </a:r>
            <a:r>
              <a:rPr b="1" lang="en" sz="2400">
                <a:solidFill>
                  <a:schemeClr val="dk1"/>
                </a:solidFill>
              </a:rPr>
              <a:t>∈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b="1" lang="en" sz="2400">
                <a:solidFill>
                  <a:schemeClr val="dk1"/>
                </a:solidFill>
              </a:rPr>
              <a:t>Ω</a:t>
            </a:r>
            <a:r>
              <a:rPr lang="en" sz="2400">
                <a:solidFill>
                  <a:schemeClr val="dk1"/>
                </a:solidFill>
              </a:rPr>
              <a:t>(n</a:t>
            </a:r>
            <a:r>
              <a:rPr baseline="30000" lang="en" sz="24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			∉ </a:t>
            </a:r>
            <a:r>
              <a:rPr b="1" lang="en" sz="2400">
                <a:solidFill>
                  <a:schemeClr val="dk1"/>
                </a:solidFill>
              </a:rPr>
              <a:t>Ω</a:t>
            </a:r>
            <a:r>
              <a:rPr lang="en" sz="2400">
                <a:solidFill>
                  <a:schemeClr val="dk1"/>
                </a:solidFill>
              </a:rPr>
              <a:t>(n</a:t>
            </a:r>
            <a:r>
              <a:rPr baseline="30000" lang="en" sz="2400">
                <a:solidFill>
                  <a:schemeClr val="dk1"/>
                </a:solidFill>
              </a:rPr>
              <a:t>10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			</a:t>
            </a:r>
            <a:r>
              <a:rPr b="1" lang="en" sz="2400">
                <a:solidFill>
                  <a:schemeClr val="dk1"/>
                </a:solidFill>
              </a:rPr>
              <a:t>∈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b="1" lang="en" sz="2400">
                <a:solidFill>
                  <a:schemeClr val="dk1"/>
                </a:solidFill>
              </a:rPr>
              <a:t>Ω</a:t>
            </a:r>
            <a:r>
              <a:rPr lang="en" sz="2400">
                <a:solidFill>
                  <a:schemeClr val="dk1"/>
                </a:solidFill>
              </a:rPr>
              <a:t>(n)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Θ(g(n))</a:t>
            </a:r>
            <a:r>
              <a:rPr lang="en" sz="2400">
                <a:solidFill>
                  <a:schemeClr val="dk1"/>
                </a:solidFill>
              </a:rPr>
              <a:t> is the set of all functions that have the </a:t>
            </a:r>
            <a:r>
              <a:rPr b="1" lang="en" sz="2400">
                <a:solidFill>
                  <a:schemeClr val="dk1"/>
                </a:solidFill>
              </a:rPr>
              <a:t>same order</a:t>
            </a:r>
            <a:r>
              <a:rPr lang="en" sz="2400">
                <a:solidFill>
                  <a:schemeClr val="dk1"/>
                </a:solidFill>
              </a:rPr>
              <a:t> of growth as g(n).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E.g.: 	n(n-1)/2	</a:t>
            </a:r>
            <a:r>
              <a:rPr b="1" lang="en" sz="2400">
                <a:solidFill>
                  <a:schemeClr val="dk1"/>
                </a:solidFill>
              </a:rPr>
              <a:t>∈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b="1" lang="en" sz="2400">
                <a:solidFill>
                  <a:schemeClr val="dk1"/>
                </a:solidFill>
              </a:rPr>
              <a:t>Θ</a:t>
            </a:r>
            <a:r>
              <a:rPr lang="en" sz="2400">
                <a:solidFill>
                  <a:schemeClr val="dk1"/>
                </a:solidFill>
              </a:rPr>
              <a:t>(n</a:t>
            </a:r>
            <a:r>
              <a:rPr baseline="30000" lang="en" sz="24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			∉ </a:t>
            </a:r>
            <a:r>
              <a:rPr b="1" lang="en" sz="2400">
                <a:solidFill>
                  <a:schemeClr val="dk1"/>
                </a:solidFill>
              </a:rPr>
              <a:t>Θ</a:t>
            </a:r>
            <a:r>
              <a:rPr lang="en" sz="2400">
                <a:solidFill>
                  <a:schemeClr val="dk1"/>
                </a:solidFill>
              </a:rPr>
              <a:t>(n</a:t>
            </a:r>
            <a:r>
              <a:rPr baseline="30000" lang="en" sz="2400">
                <a:solidFill>
                  <a:schemeClr val="dk1"/>
                </a:solidFill>
              </a:rPr>
              <a:t>3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			∉ </a:t>
            </a:r>
            <a:r>
              <a:rPr b="1" lang="en" sz="2400">
                <a:solidFill>
                  <a:schemeClr val="dk1"/>
                </a:solidFill>
              </a:rPr>
              <a:t>Θ</a:t>
            </a:r>
            <a:r>
              <a:rPr lang="en" sz="2400">
                <a:solidFill>
                  <a:schemeClr val="dk1"/>
                </a:solidFill>
              </a:rPr>
              <a:t>(n logn)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4"/>
          <p:cNvSpPr txBox="1"/>
          <p:nvPr/>
        </p:nvSpPr>
        <p:spPr>
          <a:xfrm>
            <a:off x="270900" y="270900"/>
            <a:ext cx="8597400" cy="59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t(n) </a:t>
            </a:r>
            <a:r>
              <a:rPr b="1" lang="en" sz="2400">
                <a:solidFill>
                  <a:schemeClr val="dk1"/>
                </a:solidFill>
              </a:rPr>
              <a:t>∈</a:t>
            </a:r>
            <a:r>
              <a:rPr b="1" lang="en" sz="2400"/>
              <a:t> O(t(n))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t(n) </a:t>
            </a:r>
            <a:r>
              <a:rPr b="1" lang="en" sz="2400">
                <a:solidFill>
                  <a:schemeClr val="dk1"/>
                </a:solidFill>
              </a:rPr>
              <a:t>∈</a:t>
            </a:r>
            <a:r>
              <a:rPr b="1" lang="en" sz="2400"/>
              <a:t> O(g(n)) </a:t>
            </a:r>
            <a:r>
              <a:rPr lang="en" sz="2400"/>
              <a:t>iff</a:t>
            </a:r>
            <a:r>
              <a:rPr b="1" lang="en" sz="2400"/>
              <a:t> g(n) </a:t>
            </a:r>
            <a:r>
              <a:rPr b="1" lang="en" sz="2400">
                <a:solidFill>
                  <a:schemeClr val="dk1"/>
                </a:solidFill>
              </a:rPr>
              <a:t>∈ Ω</a:t>
            </a:r>
            <a:r>
              <a:rPr b="1" lang="en" sz="2400"/>
              <a:t>(t(n))</a:t>
            </a:r>
            <a:endParaRPr b="1" sz="2400"/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t(n) ∈ Θ(g(n)) </a:t>
            </a:r>
            <a:r>
              <a:rPr lang="en" sz="2400">
                <a:solidFill>
                  <a:schemeClr val="dk1"/>
                </a:solidFill>
              </a:rPr>
              <a:t>iff</a:t>
            </a:r>
            <a:r>
              <a:rPr b="1" lang="en" sz="2400">
                <a:solidFill>
                  <a:schemeClr val="dk1"/>
                </a:solidFill>
              </a:rPr>
              <a:t> g(n) ∈ Θ(t(n))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</a:t>
            </a:r>
            <a:r>
              <a:rPr b="1" lang="en" sz="2400"/>
              <a:t> t</a:t>
            </a:r>
            <a:r>
              <a:rPr b="1" baseline="-25000" lang="en" sz="2400"/>
              <a:t> </a:t>
            </a:r>
            <a:r>
              <a:rPr b="1" lang="en" sz="2400"/>
              <a:t>(n) </a:t>
            </a:r>
            <a:r>
              <a:rPr b="1" lang="en" sz="2400">
                <a:solidFill>
                  <a:schemeClr val="dk1"/>
                </a:solidFill>
              </a:rPr>
              <a:t>∈</a:t>
            </a:r>
            <a:r>
              <a:rPr b="1" lang="en" sz="2400"/>
              <a:t> O(g</a:t>
            </a:r>
            <a:r>
              <a:rPr b="1" baseline="-25000" lang="en" sz="2400"/>
              <a:t> </a:t>
            </a:r>
            <a:r>
              <a:rPr b="1" lang="en" sz="2400"/>
              <a:t>(n)) </a:t>
            </a:r>
            <a:r>
              <a:rPr lang="en" sz="2400"/>
              <a:t>and</a:t>
            </a:r>
            <a:r>
              <a:rPr b="1" lang="en" sz="2400"/>
              <a:t> g(n) </a:t>
            </a:r>
            <a:r>
              <a:rPr b="1" lang="en" sz="2400">
                <a:solidFill>
                  <a:schemeClr val="dk1"/>
                </a:solidFill>
              </a:rPr>
              <a:t>∈</a:t>
            </a:r>
            <a:r>
              <a:rPr b="1" lang="en" sz="2400"/>
              <a:t> O(h(n)) </a:t>
            </a:r>
            <a:r>
              <a:rPr lang="en" sz="2400"/>
              <a:t>, then</a:t>
            </a:r>
            <a:r>
              <a:rPr b="1" lang="en" sz="2400"/>
              <a:t> t(n) </a:t>
            </a:r>
            <a:r>
              <a:rPr b="1" lang="en" sz="2400">
                <a:solidFill>
                  <a:schemeClr val="dk1"/>
                </a:solidFill>
              </a:rPr>
              <a:t>∈</a:t>
            </a:r>
            <a:r>
              <a:rPr b="1" lang="en" sz="2400"/>
              <a:t> O(h(n))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</a:t>
            </a:r>
            <a:r>
              <a:rPr b="1" lang="en" sz="2400"/>
              <a:t> t</a:t>
            </a:r>
            <a:r>
              <a:rPr b="1" baseline="-25000" lang="en" sz="2400"/>
              <a:t>1</a:t>
            </a:r>
            <a:r>
              <a:rPr b="1" lang="en" sz="2400"/>
              <a:t>(n) </a:t>
            </a:r>
            <a:r>
              <a:rPr b="1" lang="en" sz="2400">
                <a:solidFill>
                  <a:schemeClr val="dk1"/>
                </a:solidFill>
              </a:rPr>
              <a:t>∈</a:t>
            </a:r>
            <a:r>
              <a:rPr b="1" lang="en" sz="2400"/>
              <a:t> O(g</a:t>
            </a:r>
            <a:r>
              <a:rPr b="1" baseline="-25000" lang="en" sz="2400"/>
              <a:t>1</a:t>
            </a:r>
            <a:r>
              <a:rPr b="1" lang="en" sz="2400"/>
              <a:t>(n)) </a:t>
            </a:r>
            <a:r>
              <a:rPr lang="en" sz="2400"/>
              <a:t>and</a:t>
            </a:r>
            <a:r>
              <a:rPr b="1" lang="en" sz="2400"/>
              <a:t> t</a:t>
            </a:r>
            <a:r>
              <a:rPr b="1" baseline="-25000" lang="en" sz="2400"/>
              <a:t>2</a:t>
            </a:r>
            <a:r>
              <a:rPr b="1" lang="en" sz="2400"/>
              <a:t>(n) </a:t>
            </a:r>
            <a:r>
              <a:rPr b="1" lang="en" sz="2400">
                <a:solidFill>
                  <a:schemeClr val="dk1"/>
                </a:solidFill>
              </a:rPr>
              <a:t>∈</a:t>
            </a:r>
            <a:r>
              <a:rPr b="1" lang="en" sz="2400"/>
              <a:t> O(g</a:t>
            </a:r>
            <a:r>
              <a:rPr b="1" baseline="-25000" lang="en" sz="2400"/>
              <a:t>2</a:t>
            </a:r>
            <a:r>
              <a:rPr b="1" lang="en" sz="2400"/>
              <a:t>(n)) </a:t>
            </a:r>
            <a:r>
              <a:rPr lang="en" sz="2400"/>
              <a:t>, then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      t</a:t>
            </a:r>
            <a:r>
              <a:rPr b="1" baseline="-25000" lang="en" sz="2400"/>
              <a:t>1</a:t>
            </a:r>
            <a:r>
              <a:rPr b="1" lang="en" sz="2400"/>
              <a:t>(n) + t</a:t>
            </a:r>
            <a:r>
              <a:rPr b="1" baseline="-25000" lang="en" sz="2400"/>
              <a:t>2</a:t>
            </a:r>
            <a:r>
              <a:rPr b="1" lang="en" sz="2400"/>
              <a:t>(n) </a:t>
            </a:r>
            <a:r>
              <a:rPr b="1" lang="en" sz="2400">
                <a:solidFill>
                  <a:schemeClr val="dk1"/>
                </a:solidFill>
              </a:rPr>
              <a:t>∈</a:t>
            </a:r>
            <a:r>
              <a:rPr b="1" lang="en" sz="2400"/>
              <a:t> O(max{g</a:t>
            </a:r>
            <a:r>
              <a:rPr b="1" baseline="-25000" lang="en" sz="2400"/>
              <a:t>1</a:t>
            </a:r>
            <a:r>
              <a:rPr b="1" lang="en" sz="2400"/>
              <a:t>(n), g</a:t>
            </a:r>
            <a:r>
              <a:rPr b="1" baseline="-25000" lang="en" sz="2400"/>
              <a:t>2</a:t>
            </a:r>
            <a:r>
              <a:rPr b="1" lang="en" sz="2400"/>
              <a:t>(n)}) </a:t>
            </a:r>
            <a:endParaRPr sz="2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5"/>
          <p:cNvSpPr txBox="1"/>
          <p:nvPr/>
        </p:nvSpPr>
        <p:spPr>
          <a:xfrm>
            <a:off x="270900" y="270900"/>
            <a:ext cx="8597400" cy="59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Theorem: </a:t>
            </a:r>
            <a:r>
              <a:rPr lang="en" sz="2400"/>
              <a:t>If</a:t>
            </a:r>
            <a:r>
              <a:rPr b="1" lang="en" sz="2400"/>
              <a:t> t</a:t>
            </a:r>
            <a:r>
              <a:rPr b="1" baseline="-25000" lang="en" sz="2400"/>
              <a:t>1</a:t>
            </a:r>
            <a:r>
              <a:rPr b="1" lang="en" sz="2400"/>
              <a:t>(n) </a:t>
            </a:r>
            <a:r>
              <a:rPr b="1" lang="en" sz="2400">
                <a:solidFill>
                  <a:schemeClr val="dk1"/>
                </a:solidFill>
              </a:rPr>
              <a:t>∈</a:t>
            </a:r>
            <a:r>
              <a:rPr b="1" lang="en" sz="2400"/>
              <a:t> O(g</a:t>
            </a:r>
            <a:r>
              <a:rPr b="1" baseline="-25000" lang="en" sz="2400"/>
              <a:t>1</a:t>
            </a:r>
            <a:r>
              <a:rPr b="1" lang="en" sz="2400"/>
              <a:t>(n)) </a:t>
            </a:r>
            <a:r>
              <a:rPr lang="en" sz="2400"/>
              <a:t>and</a:t>
            </a:r>
            <a:r>
              <a:rPr b="1" lang="en" sz="2400"/>
              <a:t> t</a:t>
            </a:r>
            <a:r>
              <a:rPr b="1" baseline="-25000" lang="en" sz="2400"/>
              <a:t>2</a:t>
            </a:r>
            <a:r>
              <a:rPr b="1" lang="en" sz="2400"/>
              <a:t>(n) </a:t>
            </a:r>
            <a:r>
              <a:rPr b="1" lang="en" sz="2400">
                <a:solidFill>
                  <a:schemeClr val="dk1"/>
                </a:solidFill>
              </a:rPr>
              <a:t>∈</a:t>
            </a:r>
            <a:r>
              <a:rPr b="1" lang="en" sz="2400"/>
              <a:t> O(g</a:t>
            </a:r>
            <a:r>
              <a:rPr b="1" baseline="-25000" lang="en" sz="2400"/>
              <a:t>2</a:t>
            </a:r>
            <a:r>
              <a:rPr b="1" lang="en" sz="2400"/>
              <a:t>(n)) </a:t>
            </a:r>
            <a:r>
              <a:rPr lang="en" sz="2400"/>
              <a:t>, then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            	 t</a:t>
            </a:r>
            <a:r>
              <a:rPr b="1" baseline="-25000" lang="en" sz="2400"/>
              <a:t>1</a:t>
            </a:r>
            <a:r>
              <a:rPr b="1" lang="en" sz="2400"/>
              <a:t>(n) + t</a:t>
            </a:r>
            <a:r>
              <a:rPr b="1" baseline="-25000" lang="en" sz="2400"/>
              <a:t>2</a:t>
            </a:r>
            <a:r>
              <a:rPr b="1" lang="en" sz="2400"/>
              <a:t>(n) </a:t>
            </a:r>
            <a:r>
              <a:rPr b="1" lang="en" sz="2400">
                <a:solidFill>
                  <a:schemeClr val="dk1"/>
                </a:solidFill>
              </a:rPr>
              <a:t>∈</a:t>
            </a:r>
            <a:r>
              <a:rPr b="1" lang="en" sz="2400"/>
              <a:t> O(max{g</a:t>
            </a:r>
            <a:r>
              <a:rPr b="1" baseline="-25000" lang="en" sz="2400"/>
              <a:t>1</a:t>
            </a:r>
            <a:r>
              <a:rPr b="1" lang="en" sz="2400"/>
              <a:t>(n), g</a:t>
            </a:r>
            <a:r>
              <a:rPr b="1" baseline="-25000" lang="en" sz="2400"/>
              <a:t>2</a:t>
            </a:r>
            <a:r>
              <a:rPr b="1" lang="en" sz="2400"/>
              <a:t>(n)})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That is, if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t</a:t>
            </a:r>
            <a:r>
              <a:rPr baseline="-25000" lang="en" sz="24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(n) ≤ c</a:t>
            </a:r>
            <a:r>
              <a:rPr baseline="-25000" lang="en" sz="24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g</a:t>
            </a:r>
            <a:r>
              <a:rPr baseline="-25000" lang="en" sz="24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(n) </a:t>
            </a:r>
            <a:r>
              <a:rPr b="1" lang="en" sz="2400">
                <a:solidFill>
                  <a:schemeClr val="dk1"/>
                </a:solidFill>
              </a:rPr>
              <a:t>∀</a:t>
            </a:r>
            <a:r>
              <a:rPr lang="en" sz="2400">
                <a:solidFill>
                  <a:schemeClr val="dk1"/>
                </a:solidFill>
              </a:rPr>
              <a:t> n≥n</a:t>
            </a:r>
            <a:r>
              <a:rPr baseline="-25000" lang="en" sz="2400">
                <a:solidFill>
                  <a:schemeClr val="dk1"/>
                </a:solidFill>
              </a:rPr>
              <a:t>1  </a:t>
            </a:r>
            <a:r>
              <a:rPr b="1" lang="en" sz="2400">
                <a:solidFill>
                  <a:schemeClr val="dk1"/>
                </a:solidFill>
              </a:rPr>
              <a:t>and</a:t>
            </a:r>
            <a:r>
              <a:rPr lang="en" sz="2400">
                <a:solidFill>
                  <a:schemeClr val="dk1"/>
                </a:solidFill>
              </a:rPr>
              <a:t>  t</a:t>
            </a:r>
            <a:r>
              <a:rPr baseline="-25000" lang="en" sz="24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(n) ≤ c</a:t>
            </a:r>
            <a:r>
              <a:rPr baseline="-25000" lang="en" sz="24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g</a:t>
            </a:r>
            <a:r>
              <a:rPr baseline="-25000" lang="en" sz="24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(n) </a:t>
            </a:r>
            <a:r>
              <a:rPr b="1" lang="en" sz="2400">
                <a:solidFill>
                  <a:schemeClr val="dk1"/>
                </a:solidFill>
              </a:rPr>
              <a:t>∀</a:t>
            </a:r>
            <a:r>
              <a:rPr lang="en" sz="2400">
                <a:solidFill>
                  <a:schemeClr val="dk1"/>
                </a:solidFill>
              </a:rPr>
              <a:t> n≥n</a:t>
            </a:r>
            <a:r>
              <a:rPr baseline="-25000" lang="en" sz="2400">
                <a:solidFill>
                  <a:schemeClr val="dk1"/>
                </a:solidFill>
              </a:rPr>
              <a:t>2</a:t>
            </a:r>
            <a:endParaRPr baseline="-25000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then</a:t>
            </a: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</a:t>
            </a:r>
            <a:r>
              <a:rPr baseline="-25000" lang="en" sz="24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(n) + t</a:t>
            </a:r>
            <a:r>
              <a:rPr baseline="-25000" lang="en" sz="24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(n) ≤ c max{g</a:t>
            </a:r>
            <a:r>
              <a:rPr baseline="-25000" lang="en" sz="24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(n), g</a:t>
            </a:r>
            <a:r>
              <a:rPr baseline="-25000" lang="en" sz="24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(n)} </a:t>
            </a:r>
            <a:r>
              <a:rPr b="1" lang="en" sz="2400">
                <a:solidFill>
                  <a:schemeClr val="dk1"/>
                </a:solidFill>
              </a:rPr>
              <a:t>∀</a:t>
            </a:r>
            <a:r>
              <a:rPr lang="en" sz="2400">
                <a:solidFill>
                  <a:schemeClr val="dk1"/>
                </a:solidFill>
              </a:rPr>
              <a:t> n ≥ n</a:t>
            </a:r>
            <a:r>
              <a:rPr baseline="-25000" lang="en" sz="2400">
                <a:solidFill>
                  <a:schemeClr val="dk1"/>
                </a:solidFill>
              </a:rPr>
              <a:t>0</a:t>
            </a: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Proof:</a:t>
            </a:r>
            <a:r>
              <a:rPr lang="en" sz="2400"/>
              <a:t>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Hint: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W.k.t. for real numbers a</a:t>
            </a:r>
            <a:r>
              <a:rPr baseline="-25000" lang="en" sz="24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,b</a:t>
            </a:r>
            <a:r>
              <a:rPr baseline="-25000" lang="en" sz="24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,a</a:t>
            </a:r>
            <a:r>
              <a:rPr baseline="-25000" lang="en" sz="24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,b</a:t>
            </a:r>
            <a:r>
              <a:rPr baseline="-25000" lang="en" sz="2400">
                <a:solidFill>
                  <a:schemeClr val="dk1"/>
                </a:solidFill>
              </a:rPr>
              <a:t>2</a:t>
            </a:r>
            <a:endParaRPr baseline="-25000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if a</a:t>
            </a:r>
            <a:r>
              <a:rPr baseline="-25000" lang="en" sz="24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≤b</a:t>
            </a:r>
            <a:r>
              <a:rPr baseline="-25000" lang="en" sz="24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 and a</a:t>
            </a:r>
            <a:r>
              <a:rPr baseline="-25000" lang="en" sz="24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≤b</a:t>
            </a:r>
            <a:r>
              <a:rPr baseline="-25000" lang="en" sz="24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, then a</a:t>
            </a:r>
            <a:r>
              <a:rPr baseline="-25000" lang="en" sz="24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+a</a:t>
            </a:r>
            <a:r>
              <a:rPr baseline="-25000" lang="en" sz="24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≤ 2 max{b</a:t>
            </a:r>
            <a:r>
              <a:rPr baseline="-25000" lang="en" sz="24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,b</a:t>
            </a:r>
            <a:r>
              <a:rPr baseline="-25000" lang="en" sz="24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}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		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6"/>
          <p:cNvSpPr txBox="1"/>
          <p:nvPr/>
        </p:nvSpPr>
        <p:spPr>
          <a:xfrm>
            <a:off x="270900" y="270900"/>
            <a:ext cx="8597400" cy="59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Theorem: </a:t>
            </a:r>
            <a:r>
              <a:rPr lang="en" sz="2400"/>
              <a:t>If</a:t>
            </a:r>
            <a:r>
              <a:rPr b="1" lang="en" sz="2400"/>
              <a:t> t</a:t>
            </a:r>
            <a:r>
              <a:rPr b="1" baseline="-25000" lang="en" sz="2400"/>
              <a:t>1</a:t>
            </a:r>
            <a:r>
              <a:rPr b="1" lang="en" sz="2400"/>
              <a:t>(n) </a:t>
            </a:r>
            <a:r>
              <a:rPr b="1" lang="en" sz="2400">
                <a:solidFill>
                  <a:schemeClr val="dk1"/>
                </a:solidFill>
              </a:rPr>
              <a:t>∈</a:t>
            </a:r>
            <a:r>
              <a:rPr b="1" lang="en" sz="2400"/>
              <a:t> O(g</a:t>
            </a:r>
            <a:r>
              <a:rPr b="1" baseline="-25000" lang="en" sz="2400"/>
              <a:t>1</a:t>
            </a:r>
            <a:r>
              <a:rPr b="1" lang="en" sz="2400"/>
              <a:t>(n)) </a:t>
            </a:r>
            <a:r>
              <a:rPr lang="en" sz="2400"/>
              <a:t>and</a:t>
            </a:r>
            <a:r>
              <a:rPr b="1" lang="en" sz="2400"/>
              <a:t> t</a:t>
            </a:r>
            <a:r>
              <a:rPr b="1" baseline="-25000" lang="en" sz="2400"/>
              <a:t>2</a:t>
            </a:r>
            <a:r>
              <a:rPr b="1" lang="en" sz="2400"/>
              <a:t>(n) </a:t>
            </a:r>
            <a:r>
              <a:rPr b="1" lang="en" sz="2400">
                <a:solidFill>
                  <a:schemeClr val="dk1"/>
                </a:solidFill>
              </a:rPr>
              <a:t>∈</a:t>
            </a:r>
            <a:r>
              <a:rPr b="1" lang="en" sz="2400"/>
              <a:t> O(g</a:t>
            </a:r>
            <a:r>
              <a:rPr b="1" baseline="-25000" lang="en" sz="2400"/>
              <a:t>2</a:t>
            </a:r>
            <a:r>
              <a:rPr b="1" lang="en" sz="2400"/>
              <a:t>(n)) </a:t>
            </a:r>
            <a:r>
              <a:rPr lang="en" sz="2400"/>
              <a:t>, then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            	 t</a:t>
            </a:r>
            <a:r>
              <a:rPr b="1" baseline="-25000" lang="en" sz="2400"/>
              <a:t>1</a:t>
            </a:r>
            <a:r>
              <a:rPr b="1" lang="en" sz="2400"/>
              <a:t>(n) + t</a:t>
            </a:r>
            <a:r>
              <a:rPr b="1" baseline="-25000" lang="en" sz="2400"/>
              <a:t>2</a:t>
            </a:r>
            <a:r>
              <a:rPr b="1" lang="en" sz="2400"/>
              <a:t>(n) </a:t>
            </a:r>
            <a:r>
              <a:rPr b="1" lang="en" sz="2400">
                <a:solidFill>
                  <a:schemeClr val="dk1"/>
                </a:solidFill>
              </a:rPr>
              <a:t>∈</a:t>
            </a:r>
            <a:r>
              <a:rPr b="1" lang="en" sz="2400"/>
              <a:t> O(max{g</a:t>
            </a:r>
            <a:r>
              <a:rPr b="1" baseline="-25000" lang="en" sz="2400"/>
              <a:t>1</a:t>
            </a:r>
            <a:r>
              <a:rPr b="1" lang="en" sz="2400"/>
              <a:t>(n), g</a:t>
            </a:r>
            <a:r>
              <a:rPr b="1" baseline="-25000" lang="en" sz="2400"/>
              <a:t>2</a:t>
            </a:r>
            <a:r>
              <a:rPr b="1" lang="en" sz="2400"/>
              <a:t>(n)})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Proof:</a:t>
            </a:r>
            <a:r>
              <a:rPr lang="en" sz="2400"/>
              <a:t>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t</a:t>
            </a:r>
            <a:r>
              <a:rPr baseline="-25000" lang="en" sz="24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(n) ≤ c</a:t>
            </a:r>
            <a:r>
              <a:rPr baseline="-25000" lang="en" sz="24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g</a:t>
            </a:r>
            <a:r>
              <a:rPr baseline="-25000" lang="en" sz="24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(n) </a:t>
            </a:r>
            <a:r>
              <a:rPr b="1" lang="en" sz="2400">
                <a:solidFill>
                  <a:schemeClr val="dk1"/>
                </a:solidFill>
              </a:rPr>
              <a:t>∀</a:t>
            </a:r>
            <a:r>
              <a:rPr lang="en" sz="2400">
                <a:solidFill>
                  <a:schemeClr val="dk1"/>
                </a:solidFill>
              </a:rPr>
              <a:t> n≥n</a:t>
            </a:r>
            <a:r>
              <a:rPr baseline="-25000" lang="en" sz="2400">
                <a:solidFill>
                  <a:schemeClr val="dk1"/>
                </a:solidFill>
              </a:rPr>
              <a:t>1</a:t>
            </a:r>
            <a:endParaRPr baseline="-25000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t</a:t>
            </a:r>
            <a:r>
              <a:rPr baseline="-25000" lang="en" sz="24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(n) ≤ c</a:t>
            </a:r>
            <a:r>
              <a:rPr baseline="-25000" lang="en" sz="24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g</a:t>
            </a:r>
            <a:r>
              <a:rPr baseline="-25000" lang="en" sz="24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(n) </a:t>
            </a:r>
            <a:r>
              <a:rPr b="1" lang="en" sz="2400">
                <a:solidFill>
                  <a:schemeClr val="dk1"/>
                </a:solidFill>
              </a:rPr>
              <a:t>∀</a:t>
            </a:r>
            <a:r>
              <a:rPr lang="en" sz="2400">
                <a:solidFill>
                  <a:schemeClr val="dk1"/>
                </a:solidFill>
              </a:rPr>
              <a:t> n≥n</a:t>
            </a:r>
            <a:r>
              <a:rPr baseline="-25000" lang="en" sz="2400">
                <a:solidFill>
                  <a:schemeClr val="dk1"/>
                </a:solidFill>
              </a:rPr>
              <a:t>2</a:t>
            </a:r>
            <a:endParaRPr baseline="-25000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</a:t>
            </a:r>
            <a:r>
              <a:rPr baseline="-25000" lang="en" sz="24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(n) + t</a:t>
            </a:r>
            <a:r>
              <a:rPr baseline="-25000" lang="en" sz="24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(n) 	≤ c</a:t>
            </a:r>
            <a:r>
              <a:rPr baseline="-25000" lang="en" sz="24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g</a:t>
            </a:r>
            <a:r>
              <a:rPr baseline="-25000" lang="en" sz="24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(n) + c</a:t>
            </a:r>
            <a:r>
              <a:rPr baseline="-25000" lang="en" sz="24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g</a:t>
            </a:r>
            <a:r>
              <a:rPr baseline="-25000" lang="en" sz="24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(n) </a:t>
            </a:r>
            <a:r>
              <a:rPr b="1" lang="en" sz="2400">
                <a:solidFill>
                  <a:schemeClr val="dk1"/>
                </a:solidFill>
              </a:rPr>
              <a:t>∀</a:t>
            </a:r>
            <a:r>
              <a:rPr lang="en" sz="2400">
                <a:solidFill>
                  <a:schemeClr val="dk1"/>
                </a:solidFill>
              </a:rPr>
              <a:t> n ≥ max{n</a:t>
            </a:r>
            <a:r>
              <a:rPr baseline="-25000" lang="en" sz="24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,n</a:t>
            </a:r>
            <a:r>
              <a:rPr baseline="-25000" lang="en" sz="24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}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		≤ c</a:t>
            </a:r>
            <a:r>
              <a:rPr baseline="-25000" lang="en" sz="2400">
                <a:solidFill>
                  <a:schemeClr val="dk1"/>
                </a:solidFill>
              </a:rPr>
              <a:t>3</a:t>
            </a:r>
            <a:r>
              <a:rPr lang="en" sz="2400">
                <a:solidFill>
                  <a:schemeClr val="dk1"/>
                </a:solidFill>
              </a:rPr>
              <a:t>g</a:t>
            </a:r>
            <a:r>
              <a:rPr baseline="-25000" lang="en" sz="24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(n) + c</a:t>
            </a:r>
            <a:r>
              <a:rPr baseline="-25000" lang="en" sz="2400">
                <a:solidFill>
                  <a:schemeClr val="dk1"/>
                </a:solidFill>
              </a:rPr>
              <a:t>3</a:t>
            </a:r>
            <a:r>
              <a:rPr lang="en" sz="2400">
                <a:solidFill>
                  <a:schemeClr val="dk1"/>
                </a:solidFill>
              </a:rPr>
              <a:t>g</a:t>
            </a:r>
            <a:r>
              <a:rPr baseline="-25000" lang="en" sz="24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(n) where c</a:t>
            </a:r>
            <a:r>
              <a:rPr baseline="-25000" lang="en" sz="2400">
                <a:solidFill>
                  <a:schemeClr val="dk1"/>
                </a:solidFill>
              </a:rPr>
              <a:t>3</a:t>
            </a:r>
            <a:r>
              <a:rPr lang="en" sz="2400">
                <a:solidFill>
                  <a:schemeClr val="dk1"/>
                </a:solidFill>
              </a:rPr>
              <a:t>= max{c</a:t>
            </a:r>
            <a:r>
              <a:rPr baseline="-25000" lang="en" sz="24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,c</a:t>
            </a:r>
            <a:r>
              <a:rPr baseline="-25000" lang="en" sz="24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}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		≤ c</a:t>
            </a:r>
            <a:r>
              <a:rPr baseline="-25000" lang="en" sz="2400">
                <a:solidFill>
                  <a:schemeClr val="dk1"/>
                </a:solidFill>
              </a:rPr>
              <a:t>3</a:t>
            </a:r>
            <a:r>
              <a:rPr lang="en" sz="2400">
                <a:solidFill>
                  <a:schemeClr val="dk1"/>
                </a:solidFill>
              </a:rPr>
              <a:t> (g</a:t>
            </a:r>
            <a:r>
              <a:rPr baseline="-25000" lang="en" sz="24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(n) + g</a:t>
            </a:r>
            <a:r>
              <a:rPr baseline="-25000" lang="en" sz="24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(n))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		≤ c</a:t>
            </a:r>
            <a:r>
              <a:rPr baseline="-25000" lang="en" sz="2400">
                <a:solidFill>
                  <a:schemeClr val="dk1"/>
                </a:solidFill>
              </a:rPr>
              <a:t>3</a:t>
            </a:r>
            <a:r>
              <a:rPr lang="en" sz="2400">
                <a:solidFill>
                  <a:schemeClr val="dk1"/>
                </a:solidFill>
              </a:rPr>
              <a:t> 2 max{g</a:t>
            </a:r>
            <a:r>
              <a:rPr baseline="-25000" lang="en" sz="24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(n), g</a:t>
            </a:r>
            <a:r>
              <a:rPr baseline="-25000" lang="en" sz="24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(n)}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Therefore, </a:t>
            </a:r>
            <a:r>
              <a:rPr b="1" lang="en" sz="2400">
                <a:solidFill>
                  <a:schemeClr val="dk1"/>
                </a:solidFill>
              </a:rPr>
              <a:t>t</a:t>
            </a:r>
            <a:r>
              <a:rPr b="1" baseline="-25000" lang="en" sz="2400">
                <a:solidFill>
                  <a:schemeClr val="dk1"/>
                </a:solidFill>
              </a:rPr>
              <a:t>1</a:t>
            </a:r>
            <a:r>
              <a:rPr b="1" lang="en" sz="2400">
                <a:solidFill>
                  <a:schemeClr val="dk1"/>
                </a:solidFill>
              </a:rPr>
              <a:t>(n) + t</a:t>
            </a:r>
            <a:r>
              <a:rPr b="1" baseline="-25000" lang="en" sz="2400">
                <a:solidFill>
                  <a:schemeClr val="dk1"/>
                </a:solidFill>
              </a:rPr>
              <a:t>2</a:t>
            </a:r>
            <a:r>
              <a:rPr b="1" lang="en" sz="2400">
                <a:solidFill>
                  <a:schemeClr val="dk1"/>
                </a:solidFill>
              </a:rPr>
              <a:t>(n) ∈ O(max{g</a:t>
            </a:r>
            <a:r>
              <a:rPr b="1" baseline="-25000" lang="en" sz="2400">
                <a:solidFill>
                  <a:schemeClr val="dk1"/>
                </a:solidFill>
              </a:rPr>
              <a:t>1</a:t>
            </a:r>
            <a:r>
              <a:rPr b="1" lang="en" sz="2400">
                <a:solidFill>
                  <a:schemeClr val="dk1"/>
                </a:solidFill>
              </a:rPr>
              <a:t>(n), g</a:t>
            </a:r>
            <a:r>
              <a:rPr b="1" baseline="-25000" lang="en" sz="2400">
                <a:solidFill>
                  <a:schemeClr val="dk1"/>
                </a:solidFill>
              </a:rPr>
              <a:t>2</a:t>
            </a:r>
            <a:r>
              <a:rPr b="1" lang="en" sz="2400">
                <a:solidFill>
                  <a:schemeClr val="dk1"/>
                </a:solidFill>
              </a:rPr>
              <a:t>(n)})</a:t>
            </a:r>
            <a:endParaRPr b="1" sz="24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where c = 2 max{c</a:t>
            </a:r>
            <a:r>
              <a:rPr baseline="-25000" lang="en" sz="24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,c</a:t>
            </a:r>
            <a:r>
              <a:rPr baseline="-25000" lang="en" sz="24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} and n</a:t>
            </a:r>
            <a:r>
              <a:rPr baseline="-25000" lang="en" sz="2400">
                <a:solidFill>
                  <a:schemeClr val="dk1"/>
                </a:solidFill>
              </a:rPr>
              <a:t>0</a:t>
            </a:r>
            <a:r>
              <a:rPr lang="en" sz="2400">
                <a:solidFill>
                  <a:schemeClr val="dk1"/>
                </a:solidFill>
              </a:rPr>
              <a:t> = max{n</a:t>
            </a:r>
            <a:r>
              <a:rPr baseline="-25000" lang="en" sz="24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,n</a:t>
            </a:r>
            <a:r>
              <a:rPr baseline="-25000" lang="en" sz="24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}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What does it return?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foo(n, m)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ctr ← 0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 ← 1 to n</a:t>
            </a:r>
            <a:endParaRPr baseline="-25000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j ← 1 to m</a:t>
            </a:r>
            <a:endParaRPr baseline="-25000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ctr ← ctr + 1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ctr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Return value: … </a:t>
            </a:r>
            <a:endParaRPr baseline="30000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87775"/>
            <a:ext cx="9143999" cy="2686961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67"/>
          <p:cNvSpPr txBox="1"/>
          <p:nvPr/>
        </p:nvSpPr>
        <p:spPr>
          <a:xfrm>
            <a:off x="273300" y="74775"/>
            <a:ext cx="8597400" cy="20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Limits</a:t>
            </a:r>
            <a:r>
              <a:rPr lang="en" sz="2400"/>
              <a:t> are useful for comparing orders of growth of two specific functions.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Limit of the ratio of two functions reveals the relative orders of growth of the two functions.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347" name="Google Shape;347;p67"/>
          <p:cNvSpPr txBox="1"/>
          <p:nvPr/>
        </p:nvSpPr>
        <p:spPr>
          <a:xfrm>
            <a:off x="273300" y="4774725"/>
            <a:ext cx="85974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How can we relate these three cases to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T(n) ∈ </a:t>
            </a:r>
            <a:r>
              <a:rPr b="1" lang="en" sz="2400">
                <a:solidFill>
                  <a:schemeClr val="dk1"/>
                </a:solidFill>
              </a:rPr>
              <a:t>O</a:t>
            </a:r>
            <a:r>
              <a:rPr lang="en" sz="2400">
                <a:solidFill>
                  <a:schemeClr val="dk1"/>
                </a:solidFill>
              </a:rPr>
              <a:t>(g(n)), T(n) ∈ </a:t>
            </a:r>
            <a:r>
              <a:rPr b="1" lang="en" sz="2400">
                <a:solidFill>
                  <a:schemeClr val="dk1"/>
                </a:solidFill>
              </a:rPr>
              <a:t>Ω</a:t>
            </a:r>
            <a:r>
              <a:rPr lang="en" sz="2400">
                <a:solidFill>
                  <a:schemeClr val="dk1"/>
                </a:solidFill>
              </a:rPr>
              <a:t>(g(n)) and T(n) ∈ </a:t>
            </a:r>
            <a:r>
              <a:rPr b="1" lang="en" sz="2400">
                <a:solidFill>
                  <a:schemeClr val="dk1"/>
                </a:solidFill>
              </a:rPr>
              <a:t>Θ</a:t>
            </a:r>
            <a:r>
              <a:rPr lang="en" sz="2400">
                <a:solidFill>
                  <a:schemeClr val="dk1"/>
                </a:solidFill>
              </a:rPr>
              <a:t>(g(n)) ?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T(n) ∈ </a:t>
            </a:r>
            <a:r>
              <a:rPr b="1" lang="en" sz="2400">
                <a:solidFill>
                  <a:schemeClr val="dk1"/>
                </a:solidFill>
              </a:rPr>
              <a:t>o</a:t>
            </a:r>
            <a:r>
              <a:rPr lang="en" sz="2400">
                <a:solidFill>
                  <a:schemeClr val="dk1"/>
                </a:solidFill>
              </a:rPr>
              <a:t>(g(n)), T(n) ∈ 𝛚(g(n)) ?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375"/>
            <a:ext cx="9143999" cy="2686961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68"/>
          <p:cNvSpPr txBox="1"/>
          <p:nvPr/>
        </p:nvSpPr>
        <p:spPr>
          <a:xfrm>
            <a:off x="273300" y="2717325"/>
            <a:ext cx="85974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E.g.: Compare the orders of growth of </a:t>
            </a:r>
            <a:r>
              <a:rPr b="1" lang="en" sz="2600">
                <a:solidFill>
                  <a:schemeClr val="dk1"/>
                </a:solidFill>
              </a:rPr>
              <a:t>n(n-1)/2</a:t>
            </a:r>
            <a:r>
              <a:rPr lang="en" sz="2600">
                <a:solidFill>
                  <a:schemeClr val="dk1"/>
                </a:solidFill>
              </a:rPr>
              <a:t> and </a:t>
            </a:r>
            <a:r>
              <a:rPr b="1" lang="en" sz="2600">
                <a:solidFill>
                  <a:schemeClr val="dk1"/>
                </a:solidFill>
              </a:rPr>
              <a:t>n</a:t>
            </a:r>
            <a:r>
              <a:rPr b="1" baseline="30000" lang="en" sz="2600">
                <a:solidFill>
                  <a:schemeClr val="dk1"/>
                </a:solidFill>
              </a:rPr>
              <a:t>2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id="354" name="Google Shape;354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100" y="5063100"/>
            <a:ext cx="2967038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100" y="3620850"/>
            <a:ext cx="8597400" cy="1108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2631632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69"/>
          <p:cNvSpPr txBox="1"/>
          <p:nvPr/>
        </p:nvSpPr>
        <p:spPr>
          <a:xfrm>
            <a:off x="270900" y="2707825"/>
            <a:ext cx="85974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E.g.: Compare the orders of growth of </a:t>
            </a:r>
            <a:r>
              <a:rPr b="1" lang="en" sz="2600">
                <a:solidFill>
                  <a:schemeClr val="dk1"/>
                </a:solidFill>
              </a:rPr>
              <a:t>log</a:t>
            </a:r>
            <a:r>
              <a:rPr b="1" baseline="-25000" lang="en" sz="2600">
                <a:solidFill>
                  <a:schemeClr val="dk1"/>
                </a:solidFill>
              </a:rPr>
              <a:t>2</a:t>
            </a:r>
            <a:r>
              <a:rPr b="1" lang="en" sz="2600">
                <a:solidFill>
                  <a:schemeClr val="dk1"/>
                </a:solidFill>
              </a:rPr>
              <a:t> n</a:t>
            </a:r>
            <a:r>
              <a:rPr lang="en" sz="2600">
                <a:solidFill>
                  <a:schemeClr val="dk1"/>
                </a:solidFill>
              </a:rPr>
              <a:t> and </a:t>
            </a:r>
            <a:r>
              <a:rPr b="1" lang="en" sz="2600">
                <a:solidFill>
                  <a:schemeClr val="dk1"/>
                </a:solidFill>
              </a:rPr>
              <a:t>√</a:t>
            </a:r>
            <a:r>
              <a:rPr lang="en" sz="2600">
                <a:solidFill>
                  <a:schemeClr val="dk1"/>
                </a:solidFill>
              </a:rPr>
              <a:t>(</a:t>
            </a:r>
            <a:r>
              <a:rPr b="1" lang="en" sz="2600">
                <a:solidFill>
                  <a:schemeClr val="dk1"/>
                </a:solidFill>
              </a:rPr>
              <a:t>n)</a:t>
            </a:r>
            <a:endParaRPr sz="3000"/>
          </a:p>
        </p:txBody>
      </p:sp>
      <p:pic>
        <p:nvPicPr>
          <p:cNvPr id="362" name="Google Shape;362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500" y="3474375"/>
            <a:ext cx="8749801" cy="1043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700" y="5060925"/>
            <a:ext cx="2571394" cy="6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69"/>
          <p:cNvSpPr txBox="1"/>
          <p:nvPr/>
        </p:nvSpPr>
        <p:spPr>
          <a:xfrm>
            <a:off x="3039650" y="5065788"/>
            <a:ext cx="36201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Little-oh notation</a:t>
            </a:r>
            <a:endParaRPr sz="30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00" y="596675"/>
            <a:ext cx="9144000" cy="1225737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70"/>
          <p:cNvSpPr txBox="1"/>
          <p:nvPr/>
        </p:nvSpPr>
        <p:spPr>
          <a:xfrm>
            <a:off x="270900" y="1822400"/>
            <a:ext cx="85974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E.g.: Compare the orders of growth of </a:t>
            </a:r>
            <a:r>
              <a:rPr b="1" lang="en" sz="2600">
                <a:solidFill>
                  <a:schemeClr val="dk1"/>
                </a:solidFill>
              </a:rPr>
              <a:t>n!</a:t>
            </a:r>
            <a:r>
              <a:rPr lang="en" sz="2600">
                <a:solidFill>
                  <a:schemeClr val="dk1"/>
                </a:solidFill>
              </a:rPr>
              <a:t> and </a:t>
            </a:r>
            <a:r>
              <a:rPr b="1" lang="en" sz="2600">
                <a:solidFill>
                  <a:schemeClr val="dk1"/>
                </a:solidFill>
              </a:rPr>
              <a:t>2</a:t>
            </a:r>
            <a:r>
              <a:rPr b="1" baseline="30000" lang="en" sz="2600">
                <a:solidFill>
                  <a:schemeClr val="dk1"/>
                </a:solidFill>
              </a:rPr>
              <a:t>n</a:t>
            </a:r>
            <a:r>
              <a:rPr lang="en" sz="2600">
                <a:solidFill>
                  <a:schemeClr val="dk1"/>
                </a:solidFill>
              </a:rPr>
              <a:t>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371" name="Google Shape;371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36100"/>
            <a:ext cx="9074399" cy="84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0150" y="4512975"/>
            <a:ext cx="1922175" cy="4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1"/>
          <p:cNvSpPr txBox="1"/>
          <p:nvPr/>
        </p:nvSpPr>
        <p:spPr>
          <a:xfrm>
            <a:off x="106525" y="270900"/>
            <a:ext cx="8908800" cy="59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All logarithmic functions </a:t>
            </a:r>
            <a:r>
              <a:rPr b="1" lang="en" sz="2600"/>
              <a:t>log</a:t>
            </a:r>
            <a:r>
              <a:rPr b="1" baseline="-25000" lang="en" sz="2600"/>
              <a:t>a </a:t>
            </a:r>
            <a:r>
              <a:rPr b="1" lang="en" sz="2600"/>
              <a:t>n</a:t>
            </a:r>
            <a:r>
              <a:rPr lang="en" sz="2600"/>
              <a:t> belong to the same class </a:t>
            </a:r>
            <a:r>
              <a:rPr b="1" lang="en" sz="2600">
                <a:solidFill>
                  <a:schemeClr val="dk1"/>
                </a:solidFill>
              </a:rPr>
              <a:t>Θ</a:t>
            </a:r>
            <a:r>
              <a:rPr b="1" lang="en" sz="2600"/>
              <a:t>(log n)</a:t>
            </a:r>
            <a:r>
              <a:rPr lang="en" sz="2600"/>
              <a:t> no matter what base of the logarithm </a:t>
            </a:r>
            <a:r>
              <a:rPr b="1" lang="en" sz="2600"/>
              <a:t>a &gt; 1</a:t>
            </a:r>
            <a:r>
              <a:rPr lang="en" sz="2600"/>
              <a:t> is.</a:t>
            </a:r>
            <a:endParaRPr sz="2600"/>
          </a:p>
          <a:p>
            <a:pPr indent="-3937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b="1" lang="en" sz="2600"/>
              <a:t>l</a:t>
            </a:r>
            <a:r>
              <a:rPr b="1" lang="en" sz="2600"/>
              <a:t>og</a:t>
            </a:r>
            <a:r>
              <a:rPr b="1" baseline="-25000" lang="en" sz="2600"/>
              <a:t>10</a:t>
            </a:r>
            <a:r>
              <a:rPr b="1" lang="en" sz="2600"/>
              <a:t> n </a:t>
            </a:r>
            <a:r>
              <a:rPr b="1" lang="en" sz="2600">
                <a:solidFill>
                  <a:schemeClr val="dk1"/>
                </a:solidFill>
              </a:rPr>
              <a:t>∈</a:t>
            </a:r>
            <a:r>
              <a:rPr b="1" lang="en" sz="2600"/>
              <a:t> </a:t>
            </a:r>
            <a:r>
              <a:rPr b="1" lang="en" sz="2600">
                <a:solidFill>
                  <a:schemeClr val="dk1"/>
                </a:solidFill>
              </a:rPr>
              <a:t>Θ(log</a:t>
            </a:r>
            <a:r>
              <a:rPr b="1" baseline="-25000" lang="en" sz="2600">
                <a:solidFill>
                  <a:schemeClr val="dk1"/>
                </a:solidFill>
              </a:rPr>
              <a:t>2</a:t>
            </a:r>
            <a:r>
              <a:rPr b="1" lang="en" sz="2600">
                <a:solidFill>
                  <a:schemeClr val="dk1"/>
                </a:solidFill>
              </a:rPr>
              <a:t> n)</a:t>
            </a:r>
            <a:endParaRPr b="1" sz="2600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All polynomials of the same degree </a:t>
            </a:r>
            <a:r>
              <a:rPr b="1" lang="en" sz="2600"/>
              <a:t>k</a:t>
            </a:r>
            <a:r>
              <a:rPr lang="en" sz="2600"/>
              <a:t> belong to the same class: </a:t>
            </a:r>
            <a:r>
              <a:rPr b="1" lang="en" sz="2600"/>
              <a:t>a</a:t>
            </a:r>
            <a:r>
              <a:rPr b="1" baseline="-25000" lang="en" sz="2600"/>
              <a:t>k</a:t>
            </a:r>
            <a:r>
              <a:rPr b="1" lang="en" sz="2600"/>
              <a:t>n</a:t>
            </a:r>
            <a:r>
              <a:rPr b="1" baseline="30000" lang="en" sz="2600"/>
              <a:t>k</a:t>
            </a:r>
            <a:r>
              <a:rPr b="1" lang="en" sz="2600"/>
              <a:t> + a</a:t>
            </a:r>
            <a:r>
              <a:rPr b="1" baseline="-25000" lang="en" sz="2600"/>
              <a:t>k-1</a:t>
            </a:r>
            <a:r>
              <a:rPr b="1" lang="en" sz="2600"/>
              <a:t>n</a:t>
            </a:r>
            <a:r>
              <a:rPr b="1" baseline="30000" lang="en" sz="2600"/>
              <a:t>k-1</a:t>
            </a:r>
            <a:r>
              <a:rPr b="1" lang="en" sz="2600"/>
              <a:t> + … + a</a:t>
            </a:r>
            <a:r>
              <a:rPr b="1" baseline="-25000" lang="en" sz="2600"/>
              <a:t>0 </a:t>
            </a:r>
            <a:r>
              <a:rPr b="1" lang="en" sz="2600">
                <a:solidFill>
                  <a:schemeClr val="dk1"/>
                </a:solidFill>
              </a:rPr>
              <a:t>∈</a:t>
            </a:r>
            <a:r>
              <a:rPr b="1" lang="en" sz="2600"/>
              <a:t> </a:t>
            </a:r>
            <a:r>
              <a:rPr b="1" lang="en" sz="2600">
                <a:solidFill>
                  <a:schemeClr val="dk1"/>
                </a:solidFill>
              </a:rPr>
              <a:t>Θ</a:t>
            </a:r>
            <a:r>
              <a:rPr b="1" lang="en" sz="2600"/>
              <a:t>(n</a:t>
            </a:r>
            <a:r>
              <a:rPr b="1" baseline="30000" lang="en" sz="2600"/>
              <a:t>k</a:t>
            </a:r>
            <a:r>
              <a:rPr b="1" lang="en" sz="2600"/>
              <a:t>)</a:t>
            </a:r>
            <a:endParaRPr b="1" sz="2600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Exponential functions </a:t>
            </a:r>
            <a:r>
              <a:rPr b="1" lang="en" sz="2600"/>
              <a:t>a</a:t>
            </a:r>
            <a:r>
              <a:rPr b="1" baseline="30000" lang="en" sz="2600"/>
              <a:t>n</a:t>
            </a:r>
            <a:r>
              <a:rPr baseline="30000" lang="en" sz="2600"/>
              <a:t>  </a:t>
            </a:r>
            <a:r>
              <a:rPr lang="en" sz="2600"/>
              <a:t>have different orders of growth for different </a:t>
            </a:r>
            <a:r>
              <a:rPr b="1" lang="en" sz="2600"/>
              <a:t>a</a:t>
            </a:r>
            <a:r>
              <a:rPr lang="en" sz="2600"/>
              <a:t>’s.</a:t>
            </a:r>
            <a:endParaRPr sz="2600"/>
          </a:p>
          <a:p>
            <a:pPr indent="-3937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b="1" lang="en" sz="2600">
                <a:solidFill>
                  <a:schemeClr val="dk1"/>
                </a:solidFill>
              </a:rPr>
              <a:t>3</a:t>
            </a:r>
            <a:r>
              <a:rPr b="1" baseline="30000" lang="en" sz="2600">
                <a:solidFill>
                  <a:schemeClr val="dk1"/>
                </a:solidFill>
              </a:rPr>
              <a:t>n</a:t>
            </a:r>
            <a:r>
              <a:rPr b="1" lang="en" sz="2600">
                <a:solidFill>
                  <a:schemeClr val="dk1"/>
                </a:solidFill>
              </a:rPr>
              <a:t> ∉ Θ(2</a:t>
            </a:r>
            <a:r>
              <a:rPr b="1" baseline="30000" lang="en" sz="2600">
                <a:solidFill>
                  <a:schemeClr val="dk1"/>
                </a:solidFill>
              </a:rPr>
              <a:t>n</a:t>
            </a:r>
            <a:r>
              <a:rPr b="1" lang="en" sz="2600">
                <a:solidFill>
                  <a:schemeClr val="dk1"/>
                </a:solidFill>
              </a:rPr>
              <a:t>)</a:t>
            </a:r>
            <a:endParaRPr b="1" sz="2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560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425" y="1643300"/>
            <a:ext cx="8448999" cy="457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73"/>
          <p:cNvSpPr txBox="1"/>
          <p:nvPr/>
        </p:nvSpPr>
        <p:spPr>
          <a:xfrm>
            <a:off x="105700" y="198200"/>
            <a:ext cx="8181900" cy="19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1  		&lt; log log n  	&lt; log n  	&lt; n</a:t>
            </a:r>
            <a:r>
              <a:rPr b="1" baseline="30000" lang="en" sz="2400">
                <a:solidFill>
                  <a:schemeClr val="dk1"/>
                </a:solidFill>
              </a:rPr>
              <a:t>0.001</a:t>
            </a:r>
            <a:r>
              <a:rPr b="1" lang="en" sz="2400">
                <a:solidFill>
                  <a:schemeClr val="dk1"/>
                </a:solidFill>
              </a:rPr>
              <a:t>		&lt; n</a:t>
            </a:r>
            <a:r>
              <a:rPr b="1" baseline="30000" lang="en" sz="2400">
                <a:solidFill>
                  <a:schemeClr val="dk1"/>
                </a:solidFill>
              </a:rPr>
              <a:t>0.5</a:t>
            </a:r>
            <a:r>
              <a:rPr b="1" lang="en" sz="2400">
                <a:solidFill>
                  <a:schemeClr val="dk1"/>
                </a:solidFill>
              </a:rPr>
              <a:t> 	&lt;</a:t>
            </a:r>
            <a:endParaRPr b="1" sz="24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n  		&lt; n log n 		&lt; n</a:t>
            </a:r>
            <a:r>
              <a:rPr b="1" baseline="30000" lang="en" sz="2400">
                <a:solidFill>
                  <a:schemeClr val="dk1"/>
                </a:solidFill>
              </a:rPr>
              <a:t>2</a:t>
            </a:r>
            <a:r>
              <a:rPr b="1" lang="en" sz="2400">
                <a:solidFill>
                  <a:schemeClr val="dk1"/>
                </a:solidFill>
              </a:rPr>
              <a:t>  		&lt; n</a:t>
            </a:r>
            <a:r>
              <a:rPr b="1" baseline="30000" lang="en" sz="2400">
                <a:solidFill>
                  <a:schemeClr val="dk1"/>
                </a:solidFill>
              </a:rPr>
              <a:t>3</a:t>
            </a:r>
            <a:r>
              <a:rPr b="1" lang="en" sz="2400">
                <a:solidFill>
                  <a:schemeClr val="dk1"/>
                </a:solidFill>
              </a:rPr>
              <a:t>  		&lt; n</a:t>
            </a:r>
            <a:r>
              <a:rPr b="1" baseline="30000" lang="en" sz="2400">
                <a:solidFill>
                  <a:schemeClr val="dk1"/>
                </a:solidFill>
              </a:rPr>
              <a:t>100</a:t>
            </a:r>
            <a:r>
              <a:rPr b="1" lang="en" sz="2400">
                <a:solidFill>
                  <a:schemeClr val="dk1"/>
                </a:solidFill>
              </a:rPr>
              <a:t> 	&lt;</a:t>
            </a:r>
            <a:endParaRPr b="1" sz="24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1.01</a:t>
            </a:r>
            <a:r>
              <a:rPr b="1" baseline="30000" lang="en" sz="2400">
                <a:solidFill>
                  <a:schemeClr val="dk1"/>
                </a:solidFill>
              </a:rPr>
              <a:t>n</a:t>
            </a:r>
            <a:r>
              <a:rPr b="1" lang="en" sz="2400">
                <a:solidFill>
                  <a:schemeClr val="dk1"/>
                </a:solidFill>
              </a:rPr>
              <a:t>  	&lt; 2</a:t>
            </a:r>
            <a:r>
              <a:rPr b="1" baseline="30000" lang="en" sz="2400">
                <a:solidFill>
                  <a:schemeClr val="dk1"/>
                </a:solidFill>
              </a:rPr>
              <a:t>n</a:t>
            </a:r>
            <a:r>
              <a:rPr b="1" lang="en" sz="2400">
                <a:solidFill>
                  <a:schemeClr val="dk1"/>
                </a:solidFill>
              </a:rPr>
              <a:t>  			&lt; 100</a:t>
            </a:r>
            <a:r>
              <a:rPr b="1" baseline="30000" lang="en" sz="2400">
                <a:solidFill>
                  <a:schemeClr val="dk1"/>
                </a:solidFill>
              </a:rPr>
              <a:t>n</a:t>
            </a:r>
            <a:r>
              <a:rPr b="1" lang="en" sz="2400">
                <a:solidFill>
                  <a:schemeClr val="dk1"/>
                </a:solidFill>
              </a:rPr>
              <a:t>  	&lt; n!  		&lt; n</a:t>
            </a:r>
            <a:r>
              <a:rPr b="1" baseline="30000" lang="en" sz="2400">
                <a:solidFill>
                  <a:schemeClr val="dk1"/>
                </a:solidFill>
              </a:rPr>
              <a:t>n</a:t>
            </a:r>
            <a:r>
              <a:rPr b="1" lang="en" sz="2400">
                <a:solidFill>
                  <a:schemeClr val="dk1"/>
                </a:solidFill>
              </a:rPr>
              <a:t> 	&lt; …</a:t>
            </a:r>
            <a:endParaRPr b="1" sz="24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4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Analysing time efficiency of </a:t>
            </a:r>
            <a:r>
              <a:rPr b="1" lang="en" sz="2400"/>
              <a:t>recursive/non-recursive</a:t>
            </a:r>
            <a:r>
              <a:rPr lang="en" sz="2400"/>
              <a:t> algorithms: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input size?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basic operation?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C</a:t>
            </a:r>
            <a:r>
              <a:rPr baseline="-25000" lang="en" sz="2400">
                <a:solidFill>
                  <a:schemeClr val="dk1"/>
                </a:solidFill>
              </a:rPr>
              <a:t>best</a:t>
            </a:r>
            <a:r>
              <a:rPr lang="en" sz="2400">
                <a:solidFill>
                  <a:schemeClr val="dk1"/>
                </a:solidFill>
              </a:rPr>
              <a:t>(n), C</a:t>
            </a:r>
            <a:r>
              <a:rPr baseline="-25000" lang="en" sz="2400">
                <a:solidFill>
                  <a:schemeClr val="dk1"/>
                </a:solidFill>
              </a:rPr>
              <a:t>worst</a:t>
            </a:r>
            <a:r>
              <a:rPr lang="en" sz="2400">
                <a:solidFill>
                  <a:schemeClr val="dk1"/>
                </a:solidFill>
              </a:rPr>
              <a:t>(n) and C</a:t>
            </a:r>
            <a:r>
              <a:rPr baseline="-25000" lang="en" sz="2400">
                <a:solidFill>
                  <a:schemeClr val="dk1"/>
                </a:solidFill>
              </a:rPr>
              <a:t>avg</a:t>
            </a:r>
            <a:r>
              <a:rPr lang="en" sz="2400">
                <a:solidFill>
                  <a:schemeClr val="dk1"/>
                </a:solidFill>
              </a:rPr>
              <a:t>(n), or just C(n)?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Closed-form formula for C(n)</a:t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If C(n) is a </a:t>
            </a:r>
            <a:r>
              <a:rPr lang="en" sz="2400">
                <a:solidFill>
                  <a:schemeClr val="dk1"/>
                </a:solidFill>
              </a:rPr>
              <a:t>recurrence, solve the recurrence (or, at the very least, establish its solution’s order of growth) by backward substitutions or some other method.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T(n)</a:t>
            </a:r>
            <a:r>
              <a:rPr b="1" lang="en" sz="2400">
                <a:solidFill>
                  <a:schemeClr val="dk1"/>
                </a:solidFill>
              </a:rPr>
              <a:t> ∈ O(), Ω(), Θ()?</a:t>
            </a:r>
            <a:endParaRPr sz="24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5"/>
          <p:cNvSpPr txBox="1"/>
          <p:nvPr/>
        </p:nvSpPr>
        <p:spPr>
          <a:xfrm>
            <a:off x="270900" y="270900"/>
            <a:ext cx="8597400" cy="6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Algorithm SequentialSearch(A[0..n-1], K)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//Outputs the index of the 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element of A that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matches K or -1 if there are no matching elements.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← 0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(i &lt; n) and (A[i] ≠ K) do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← i + 1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(i &lt; n) return i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-1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Input size: n.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Basic Operation: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 &lt; n) and (A[i] ≠ K)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C</a:t>
            </a:r>
            <a:r>
              <a:rPr b="1" baseline="-25000" lang="en" sz="2400">
                <a:solidFill>
                  <a:schemeClr val="dk1"/>
                </a:solidFill>
              </a:rPr>
              <a:t>worst</a:t>
            </a:r>
            <a:r>
              <a:rPr b="1" lang="en" sz="2400">
                <a:solidFill>
                  <a:schemeClr val="dk1"/>
                </a:solidFill>
              </a:rPr>
              <a:t>(n) = n+1 </a:t>
            </a:r>
            <a:r>
              <a:rPr lang="en" sz="2400">
                <a:solidFill>
                  <a:schemeClr val="dk1"/>
                </a:solidFill>
              </a:rPr>
              <a:t>∈ </a:t>
            </a:r>
            <a:r>
              <a:rPr b="1" lang="en" sz="2400">
                <a:solidFill>
                  <a:schemeClr val="dk1"/>
                </a:solidFill>
              </a:rPr>
              <a:t>Θ(n)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C</a:t>
            </a:r>
            <a:r>
              <a:rPr b="1" baseline="-25000" lang="en" sz="2400">
                <a:solidFill>
                  <a:schemeClr val="dk1"/>
                </a:solidFill>
              </a:rPr>
              <a:t>best</a:t>
            </a:r>
            <a:r>
              <a:rPr b="1" lang="en" sz="2400">
                <a:solidFill>
                  <a:schemeClr val="dk1"/>
                </a:solidFill>
              </a:rPr>
              <a:t>(n) = 1 </a:t>
            </a:r>
            <a:r>
              <a:rPr lang="en" sz="2400">
                <a:solidFill>
                  <a:schemeClr val="dk1"/>
                </a:solidFill>
              </a:rPr>
              <a:t>∈ </a:t>
            </a:r>
            <a:r>
              <a:rPr b="1" lang="en" sz="2400">
                <a:solidFill>
                  <a:schemeClr val="dk1"/>
                </a:solidFill>
              </a:rPr>
              <a:t>Θ(1)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C</a:t>
            </a:r>
            <a:r>
              <a:rPr b="1" baseline="-25000" lang="en" sz="2400">
                <a:solidFill>
                  <a:schemeClr val="dk1"/>
                </a:solidFill>
              </a:rPr>
              <a:t>avg</a:t>
            </a:r>
            <a:r>
              <a:rPr b="1" lang="en" sz="2400">
                <a:solidFill>
                  <a:schemeClr val="dk1"/>
                </a:solidFill>
              </a:rPr>
              <a:t>(n) = </a:t>
            </a:r>
            <a:r>
              <a:rPr lang="en" sz="2400">
                <a:solidFill>
                  <a:schemeClr val="dk1"/>
                </a:solidFill>
              </a:rPr>
              <a:t>from </a:t>
            </a:r>
            <a:r>
              <a:rPr b="1" lang="en" sz="2400">
                <a:solidFill>
                  <a:schemeClr val="dk1"/>
                </a:solidFill>
              </a:rPr>
              <a:t>(n+1)/2</a:t>
            </a:r>
            <a:r>
              <a:rPr lang="en" sz="2400">
                <a:solidFill>
                  <a:schemeClr val="dk1"/>
                </a:solidFill>
              </a:rPr>
              <a:t> to </a:t>
            </a:r>
            <a:r>
              <a:rPr b="1" lang="en" sz="2400">
                <a:solidFill>
                  <a:schemeClr val="dk1"/>
                </a:solidFill>
              </a:rPr>
              <a:t>(n+1) </a:t>
            </a:r>
            <a:r>
              <a:rPr lang="en" sz="2400">
                <a:solidFill>
                  <a:schemeClr val="dk1"/>
                </a:solidFill>
              </a:rPr>
              <a:t>∈ </a:t>
            </a:r>
            <a:r>
              <a:rPr b="1" lang="en" sz="2400">
                <a:solidFill>
                  <a:schemeClr val="dk1"/>
                </a:solidFill>
              </a:rPr>
              <a:t>Θ(n)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750" y="385450"/>
            <a:ext cx="8267700" cy="3472433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76"/>
          <p:cNvSpPr txBox="1"/>
          <p:nvPr/>
        </p:nvSpPr>
        <p:spPr>
          <a:xfrm>
            <a:off x="152400" y="304800"/>
            <a:ext cx="8185500" cy="6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Input Size: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Basic Operation :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A[i] &gt; maxval 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C</a:t>
            </a:r>
            <a:r>
              <a:rPr b="1" baseline="-25000" lang="en" sz="2400">
                <a:solidFill>
                  <a:schemeClr val="dk1"/>
                </a:solidFill>
              </a:rPr>
              <a:t>worst</a:t>
            </a:r>
            <a:r>
              <a:rPr b="1" lang="en" sz="2400">
                <a:solidFill>
                  <a:schemeClr val="dk1"/>
                </a:solidFill>
              </a:rPr>
              <a:t>(n) 	= </a:t>
            </a:r>
            <a:r>
              <a:rPr b="1" lang="en" sz="2400">
                <a:solidFill>
                  <a:schemeClr val="dk1"/>
                </a:solidFill>
              </a:rPr>
              <a:t>C</a:t>
            </a:r>
            <a:r>
              <a:rPr b="1" baseline="-25000" lang="en" sz="2400">
                <a:solidFill>
                  <a:schemeClr val="dk1"/>
                </a:solidFill>
              </a:rPr>
              <a:t>best</a:t>
            </a:r>
            <a:r>
              <a:rPr b="1" lang="en" sz="2400">
                <a:solidFill>
                  <a:schemeClr val="dk1"/>
                </a:solidFill>
              </a:rPr>
              <a:t>(n) 	= </a:t>
            </a:r>
            <a:r>
              <a:rPr b="1" lang="en" sz="2400">
                <a:solidFill>
                  <a:schemeClr val="dk1"/>
                </a:solidFill>
              </a:rPr>
              <a:t>n-1 </a:t>
            </a:r>
            <a:r>
              <a:rPr lang="en" sz="2400">
                <a:solidFill>
                  <a:schemeClr val="dk1"/>
                </a:solidFill>
              </a:rPr>
              <a:t>∈ </a:t>
            </a:r>
            <a:r>
              <a:rPr b="1" lang="en" sz="2400">
                <a:solidFill>
                  <a:schemeClr val="dk1"/>
                </a:solidFill>
              </a:rPr>
              <a:t>Θ(n)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270900" y="127700"/>
            <a:ext cx="8597400" cy="60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What does it return?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foo(n, m)</a:t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ctr ← 0</a:t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 ← 1 to n</a:t>
            </a:r>
            <a:endParaRPr baseline="-25000"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j ← 1 to m</a:t>
            </a:r>
            <a:endParaRPr baseline="-25000"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ctr ← ctr + 1</a:t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ctr</a:t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Return value: </a:t>
            </a:r>
            <a:r>
              <a:rPr b="1" lang="en" sz="2600">
                <a:solidFill>
                  <a:schemeClr val="dk1"/>
                </a:solidFill>
              </a:rPr>
              <a:t>nm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(The number of character comparisons in the worst-case in the Naive String Matching algorithm is same as that of the “ctr+1” operation here)</a:t>
            </a:r>
            <a:endParaRPr b="1"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7"/>
          <p:cNvSpPr txBox="1"/>
          <p:nvPr/>
        </p:nvSpPr>
        <p:spPr>
          <a:xfrm>
            <a:off x="273300" y="3550225"/>
            <a:ext cx="8597400" cy="28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Input Size: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Basic Operation : Multiplication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A[i,k]*B[k,j])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C</a:t>
            </a:r>
            <a:r>
              <a:rPr b="1" baseline="-25000" lang="en" sz="2400">
                <a:solidFill>
                  <a:schemeClr val="dk1"/>
                </a:solidFill>
              </a:rPr>
              <a:t>worst</a:t>
            </a:r>
            <a:r>
              <a:rPr b="1" lang="en" sz="2400">
                <a:solidFill>
                  <a:schemeClr val="dk1"/>
                </a:solidFill>
              </a:rPr>
              <a:t>(n) = C</a:t>
            </a:r>
            <a:r>
              <a:rPr b="1" baseline="-25000" lang="en" sz="2400">
                <a:solidFill>
                  <a:schemeClr val="dk1"/>
                </a:solidFill>
              </a:rPr>
              <a:t>best</a:t>
            </a:r>
            <a:r>
              <a:rPr b="1" lang="en" sz="2400">
                <a:solidFill>
                  <a:schemeClr val="dk1"/>
                </a:solidFill>
              </a:rPr>
              <a:t>(n) = n</a:t>
            </a:r>
            <a:r>
              <a:rPr b="1" baseline="30000" lang="en" sz="2400"/>
              <a:t>3</a:t>
            </a:r>
            <a:r>
              <a:rPr b="1"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chemeClr val="dk1"/>
                </a:solidFill>
              </a:rPr>
              <a:t>∈ </a:t>
            </a:r>
            <a:r>
              <a:rPr b="1" lang="en" sz="2400">
                <a:solidFill>
                  <a:schemeClr val="dk1"/>
                </a:solidFill>
              </a:rPr>
              <a:t>Θ(n</a:t>
            </a:r>
            <a:r>
              <a:rPr b="1" baseline="30000" lang="en" sz="2400">
                <a:solidFill>
                  <a:schemeClr val="dk1"/>
                </a:solidFill>
              </a:rPr>
              <a:t>3</a:t>
            </a:r>
            <a:r>
              <a:rPr b="1" lang="en" sz="2400">
                <a:solidFill>
                  <a:schemeClr val="dk1"/>
                </a:solidFill>
              </a:rPr>
              <a:t>)</a:t>
            </a:r>
            <a:endParaRPr b="1" baseline="30000" sz="2400"/>
          </a:p>
        </p:txBody>
      </p:sp>
      <p:pic>
        <p:nvPicPr>
          <p:cNvPr id="410" name="Google Shape;410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" y="66925"/>
            <a:ext cx="906780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8"/>
          <p:cNvSpPr txBox="1"/>
          <p:nvPr/>
        </p:nvSpPr>
        <p:spPr>
          <a:xfrm>
            <a:off x="116675" y="103725"/>
            <a:ext cx="8841600" cy="51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Array with distinct elements: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For every distinct pair of elements (A</a:t>
            </a:r>
            <a:r>
              <a:rPr baseline="-25000" lang="en" sz="2400"/>
              <a:t>i</a:t>
            </a:r>
            <a:r>
              <a:rPr lang="en" sz="2400"/>
              <a:t> , A</a:t>
            </a:r>
            <a:r>
              <a:rPr baseline="-25000" lang="en" sz="2400"/>
              <a:t>j</a:t>
            </a:r>
            <a:r>
              <a:rPr lang="en" sz="2400"/>
              <a:t>), </a:t>
            </a:r>
            <a:r>
              <a:rPr lang="en" sz="2400">
                <a:solidFill>
                  <a:schemeClr val="dk1"/>
                </a:solidFill>
              </a:rPr>
              <a:t>A</a:t>
            </a:r>
            <a:r>
              <a:rPr baseline="-25000" lang="en" sz="2400">
                <a:solidFill>
                  <a:schemeClr val="dk1"/>
                </a:solidFill>
              </a:rPr>
              <a:t>i</a:t>
            </a:r>
            <a:r>
              <a:rPr lang="en" sz="2400">
                <a:solidFill>
                  <a:schemeClr val="dk1"/>
                </a:solidFill>
              </a:rPr>
              <a:t> != A</a:t>
            </a:r>
            <a:r>
              <a:rPr baseline="-25000" lang="en" sz="2400">
                <a:solidFill>
                  <a:schemeClr val="dk1"/>
                </a:solidFill>
              </a:rPr>
              <a:t>j</a:t>
            </a:r>
            <a:r>
              <a:rPr lang="en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Algorithm UniqueElements(A[0..n-1])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//Determines whether all the elements in a given are distinct.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//Input: An array A[0..n-1]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//Output: Returns “true” if all the elements in A are distinct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and “false” otherwise.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 ← 0 n-2 do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j ← i+1 to n-1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if(A[i] = A[j]) return false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true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9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Algorithm: UniqueElements(A[0..n-1])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Input Size: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Basic Operation : (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A[i] = A[j])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</a:t>
            </a:r>
            <a:r>
              <a:rPr b="1" baseline="-25000" lang="en" sz="2400"/>
              <a:t>worst</a:t>
            </a:r>
            <a:r>
              <a:rPr b="1" lang="en" sz="2400"/>
              <a:t>(n) 	= n * (n - 1) / 2</a:t>
            </a:r>
            <a:r>
              <a:rPr b="1"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chemeClr val="dk1"/>
                </a:solidFill>
              </a:rPr>
              <a:t>∈ </a:t>
            </a:r>
            <a:r>
              <a:rPr b="1" lang="en" sz="2400">
                <a:solidFill>
                  <a:schemeClr val="dk1"/>
                </a:solidFill>
              </a:rPr>
              <a:t>Θ(n</a:t>
            </a:r>
            <a:r>
              <a:rPr b="1" baseline="30000" lang="en" sz="2400">
                <a:solidFill>
                  <a:schemeClr val="dk1"/>
                </a:solidFill>
              </a:rPr>
              <a:t>2</a:t>
            </a:r>
            <a:r>
              <a:rPr b="1" lang="en" sz="2400">
                <a:solidFill>
                  <a:schemeClr val="dk1"/>
                </a:solidFill>
              </a:rPr>
              <a:t>)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C</a:t>
            </a:r>
            <a:r>
              <a:rPr b="1" baseline="-25000" lang="en" sz="2400">
                <a:solidFill>
                  <a:schemeClr val="dk1"/>
                </a:solidFill>
              </a:rPr>
              <a:t>best</a:t>
            </a:r>
            <a:r>
              <a:rPr b="1" lang="en" sz="2400">
                <a:solidFill>
                  <a:schemeClr val="dk1"/>
                </a:solidFill>
              </a:rPr>
              <a:t>(n) 	= 1 </a:t>
            </a:r>
            <a:r>
              <a:rPr lang="en" sz="2400">
                <a:solidFill>
                  <a:schemeClr val="dk1"/>
                </a:solidFill>
              </a:rPr>
              <a:t>∈ </a:t>
            </a:r>
            <a:r>
              <a:rPr b="1" lang="en" sz="2400">
                <a:solidFill>
                  <a:schemeClr val="dk1"/>
                </a:solidFill>
              </a:rPr>
              <a:t>Θ(1)</a:t>
            </a:r>
            <a:endParaRPr b="1" sz="2400"/>
          </a:p>
        </p:txBody>
      </p:sp>
      <p:pic>
        <p:nvPicPr>
          <p:cNvPr id="421" name="Google Shape;421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53500"/>
            <a:ext cx="9144000" cy="3142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" y="954050"/>
            <a:ext cx="811530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275" y="3998525"/>
            <a:ext cx="8491950" cy="19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80"/>
          <p:cNvSpPr txBox="1"/>
          <p:nvPr/>
        </p:nvSpPr>
        <p:spPr>
          <a:xfrm>
            <a:off x="152400" y="304800"/>
            <a:ext cx="8027100" cy="6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Number of bits needed to represent decimal value n: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81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Algorithm: BinaryDigits(n)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Input Size: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Basic Operation :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addition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</a:t>
            </a:r>
            <a:r>
              <a:rPr b="1" baseline="-25000" lang="en" sz="2400"/>
              <a:t>worst</a:t>
            </a:r>
            <a:r>
              <a:rPr b="1" lang="en" sz="2400"/>
              <a:t>(n) = </a:t>
            </a:r>
            <a:r>
              <a:rPr b="1" lang="en" sz="2400">
                <a:solidFill>
                  <a:schemeClr val="dk1"/>
                </a:solidFill>
              </a:rPr>
              <a:t>C</a:t>
            </a:r>
            <a:r>
              <a:rPr b="1" baseline="-25000" lang="en" sz="2400">
                <a:solidFill>
                  <a:schemeClr val="dk1"/>
                </a:solidFill>
              </a:rPr>
              <a:t>best</a:t>
            </a:r>
            <a:r>
              <a:rPr b="1" lang="en" sz="2400">
                <a:solidFill>
                  <a:schemeClr val="dk1"/>
                </a:solidFill>
              </a:rPr>
              <a:t>(n)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C(n) 	= C(n/2) + 1, C(1) = 0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	= C(n/4) + 2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	= C(n/2</a:t>
            </a:r>
            <a:r>
              <a:rPr baseline="30000" lang="en" sz="2400"/>
              <a:t>3</a:t>
            </a:r>
            <a:r>
              <a:rPr lang="en" sz="2400"/>
              <a:t>) + 3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	= C(n/2</a:t>
            </a:r>
            <a:r>
              <a:rPr baseline="30000" lang="en" sz="2400"/>
              <a:t>i</a:t>
            </a:r>
            <a:r>
              <a:rPr lang="en" sz="2400"/>
              <a:t>) + i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C(n/2</a:t>
            </a:r>
            <a:r>
              <a:rPr baseline="30000" lang="en" sz="2400">
                <a:solidFill>
                  <a:schemeClr val="dk1"/>
                </a:solidFill>
              </a:rPr>
              <a:t>i</a:t>
            </a:r>
            <a:r>
              <a:rPr lang="en" sz="2400">
                <a:solidFill>
                  <a:schemeClr val="dk1"/>
                </a:solidFill>
              </a:rPr>
              <a:t>) is C(1) </a:t>
            </a:r>
            <a:r>
              <a:rPr lang="en" sz="2400"/>
              <a:t>when </a:t>
            </a:r>
            <a:r>
              <a:rPr lang="en" sz="2400">
                <a:solidFill>
                  <a:schemeClr val="dk1"/>
                </a:solidFill>
              </a:rPr>
              <a:t>n/2</a:t>
            </a:r>
            <a:r>
              <a:rPr baseline="30000" lang="en" sz="2400">
                <a:solidFill>
                  <a:schemeClr val="dk1"/>
                </a:solidFill>
              </a:rPr>
              <a:t>i </a:t>
            </a:r>
            <a:r>
              <a:rPr lang="en" sz="2400"/>
              <a:t>= 1 ⇒ </a:t>
            </a:r>
            <a:r>
              <a:rPr lang="en" sz="2400">
                <a:solidFill>
                  <a:schemeClr val="dk1"/>
                </a:solidFill>
              </a:rPr>
              <a:t>n = 2</a:t>
            </a:r>
            <a:r>
              <a:rPr baseline="30000" lang="en" sz="2400">
                <a:solidFill>
                  <a:schemeClr val="dk1"/>
                </a:solidFill>
              </a:rPr>
              <a:t>i</a:t>
            </a:r>
            <a:r>
              <a:rPr lang="en" sz="2400">
                <a:solidFill>
                  <a:schemeClr val="dk1"/>
                </a:solidFill>
              </a:rPr>
              <a:t> ⇒ i = log</a:t>
            </a:r>
            <a:r>
              <a:rPr baseline="-25000" lang="en" sz="24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n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C(n)	= </a:t>
            </a:r>
            <a:r>
              <a:rPr b="1" lang="en" sz="2400"/>
              <a:t>log</a:t>
            </a:r>
            <a:r>
              <a:rPr b="1" baseline="-25000" lang="en" sz="2400"/>
              <a:t>2</a:t>
            </a:r>
            <a:r>
              <a:rPr b="1" lang="en" sz="2400"/>
              <a:t>n</a:t>
            </a:r>
            <a:r>
              <a:rPr b="1"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chemeClr val="dk1"/>
                </a:solidFill>
              </a:rPr>
              <a:t>∈ </a:t>
            </a:r>
            <a:r>
              <a:rPr b="1" lang="en" sz="2400">
                <a:solidFill>
                  <a:schemeClr val="dk1"/>
                </a:solidFill>
              </a:rPr>
              <a:t>Θ(log n)</a:t>
            </a:r>
            <a:endParaRPr b="1" baseline="30000" sz="24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82"/>
          <p:cNvSpPr txBox="1"/>
          <p:nvPr/>
        </p:nvSpPr>
        <p:spPr>
          <a:xfrm>
            <a:off x="270900" y="2980425"/>
            <a:ext cx="85974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Input Size: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Basic Operation :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multiplication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C(n) 	= C(n - 1) + 1, C(0) = 0</a:t>
            </a:r>
            <a:endParaRPr sz="24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= </a:t>
            </a:r>
            <a:r>
              <a:rPr b="1" lang="en" sz="2400"/>
              <a:t>n</a:t>
            </a:r>
            <a:r>
              <a:rPr b="1"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chemeClr val="dk1"/>
                </a:solidFill>
              </a:rPr>
              <a:t>∈ </a:t>
            </a:r>
            <a:r>
              <a:rPr b="1" lang="en" sz="2400">
                <a:solidFill>
                  <a:schemeClr val="dk1"/>
                </a:solidFill>
              </a:rPr>
              <a:t>Θ(n)</a:t>
            </a:r>
            <a:endParaRPr sz="24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Basic Operation :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 = 0) </a:t>
            </a:r>
            <a:r>
              <a:rPr b="1" lang="en" sz="2400">
                <a:solidFill>
                  <a:schemeClr val="dk1"/>
                </a:solidFill>
              </a:rPr>
              <a:t>i.e. the number calls to F(n)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C(n) 	= C(n - 1) + 1, C(0) = 1</a:t>
            </a:r>
            <a:endParaRPr sz="24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= </a:t>
            </a:r>
            <a:r>
              <a:rPr b="1" lang="en" sz="2400">
                <a:solidFill>
                  <a:schemeClr val="dk1"/>
                </a:solidFill>
              </a:rPr>
              <a:t>n + 1 </a:t>
            </a:r>
            <a:r>
              <a:rPr lang="en" sz="2400">
                <a:solidFill>
                  <a:schemeClr val="dk1"/>
                </a:solidFill>
              </a:rPr>
              <a:t>∈ </a:t>
            </a:r>
            <a:r>
              <a:rPr b="1" lang="en" sz="2400">
                <a:solidFill>
                  <a:schemeClr val="dk1"/>
                </a:solidFill>
              </a:rPr>
              <a:t>Θ(n)</a:t>
            </a:r>
            <a:endParaRPr sz="2400"/>
          </a:p>
        </p:txBody>
      </p:sp>
      <p:pic>
        <p:nvPicPr>
          <p:cNvPr id="439" name="Google Shape;439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00" y="466475"/>
            <a:ext cx="5027875" cy="251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625" y="30325"/>
            <a:ext cx="4266092" cy="4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83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Algorithm TowerOfHanoi(n, Src, Aux, Dst)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if (n = 0) RETURN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Hanoi(n-1, Src, Dst, Aux)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Move disk n from Src to Dst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Aux, Src, Dst)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Input Size: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Basic Operation :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Move disk n from Src to Dst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C(n) 	= </a:t>
            </a:r>
            <a:r>
              <a:rPr b="1" lang="en" sz="2400">
                <a:solidFill>
                  <a:schemeClr val="dk1"/>
                </a:solidFill>
              </a:rPr>
              <a:t>2C(n-1) + 1</a:t>
            </a:r>
            <a:r>
              <a:rPr lang="en" sz="2400">
                <a:solidFill>
                  <a:schemeClr val="dk1"/>
                </a:solidFill>
              </a:rPr>
              <a:t> for n &gt; 0 and C(0)=0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C(n) 	= 2 [2 C(n-2) + 1] + 1	= 2</a:t>
            </a:r>
            <a:r>
              <a:rPr baseline="30000" lang="en" sz="24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 C(n-2) + 2 + 1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		= 2</a:t>
            </a:r>
            <a:r>
              <a:rPr baseline="30000" lang="en" sz="24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 [2 C(n-3) + 1]+2+1 = 2</a:t>
            </a:r>
            <a:r>
              <a:rPr baseline="30000" lang="en" sz="2400">
                <a:solidFill>
                  <a:schemeClr val="dk1"/>
                </a:solidFill>
              </a:rPr>
              <a:t>3</a:t>
            </a:r>
            <a:r>
              <a:rPr lang="en" sz="2400">
                <a:solidFill>
                  <a:schemeClr val="dk1"/>
                </a:solidFill>
              </a:rPr>
              <a:t> C(n-3) + 2</a:t>
            </a:r>
            <a:r>
              <a:rPr baseline="30000" lang="en" sz="24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+ 2</a:t>
            </a:r>
            <a:r>
              <a:rPr baseline="30000" lang="en" sz="24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 + 2</a:t>
            </a:r>
            <a:r>
              <a:rPr baseline="30000" lang="en" sz="2400">
                <a:solidFill>
                  <a:schemeClr val="dk1"/>
                </a:solidFill>
              </a:rPr>
              <a:t>0</a:t>
            </a:r>
            <a:endParaRPr baseline="30000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		= 2</a:t>
            </a:r>
            <a:r>
              <a:rPr baseline="30000" lang="en" sz="2400">
                <a:solidFill>
                  <a:schemeClr val="dk1"/>
                </a:solidFill>
              </a:rPr>
              <a:t>3</a:t>
            </a:r>
            <a:r>
              <a:rPr lang="en" sz="2400">
                <a:solidFill>
                  <a:schemeClr val="dk1"/>
                </a:solidFill>
              </a:rPr>
              <a:t> C(n-3) + 2</a:t>
            </a:r>
            <a:r>
              <a:rPr baseline="30000" lang="en" sz="2400">
                <a:solidFill>
                  <a:schemeClr val="dk1"/>
                </a:solidFill>
              </a:rPr>
              <a:t>3 </a:t>
            </a:r>
            <a:r>
              <a:rPr lang="en" sz="2400">
                <a:solidFill>
                  <a:schemeClr val="dk1"/>
                </a:solidFill>
              </a:rPr>
              <a:t>- 1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		= 2</a:t>
            </a:r>
            <a:r>
              <a:rPr baseline="30000" lang="en" sz="2400">
                <a:solidFill>
                  <a:schemeClr val="dk1"/>
                </a:solidFill>
              </a:rPr>
              <a:t>i</a:t>
            </a:r>
            <a:r>
              <a:rPr lang="en" sz="2400">
                <a:solidFill>
                  <a:schemeClr val="dk1"/>
                </a:solidFill>
              </a:rPr>
              <a:t> C(n-i) + 2</a:t>
            </a:r>
            <a:r>
              <a:rPr baseline="30000" lang="en" sz="2400">
                <a:solidFill>
                  <a:schemeClr val="dk1"/>
                </a:solidFill>
              </a:rPr>
              <a:t>i </a:t>
            </a:r>
            <a:r>
              <a:rPr lang="en" sz="2400">
                <a:solidFill>
                  <a:schemeClr val="dk1"/>
                </a:solidFill>
              </a:rPr>
              <a:t>- 1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C(n-i) becomes C(0) when n-i = 0 ⇒ i = n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C(n)	= 2</a:t>
            </a:r>
            <a:r>
              <a:rPr baseline="30000" lang="en" sz="2400">
                <a:solidFill>
                  <a:schemeClr val="dk1"/>
                </a:solidFill>
              </a:rPr>
              <a:t>n</a:t>
            </a:r>
            <a:r>
              <a:rPr lang="en" sz="2400">
                <a:solidFill>
                  <a:schemeClr val="dk1"/>
                </a:solidFill>
              </a:rPr>
              <a:t> C(n-n) + 2</a:t>
            </a:r>
            <a:r>
              <a:rPr baseline="30000" lang="en" sz="2400">
                <a:solidFill>
                  <a:schemeClr val="dk1"/>
                </a:solidFill>
              </a:rPr>
              <a:t>n </a:t>
            </a:r>
            <a:r>
              <a:rPr lang="en" sz="2400">
                <a:solidFill>
                  <a:schemeClr val="dk1"/>
                </a:solidFill>
              </a:rPr>
              <a:t>- 1 	= </a:t>
            </a:r>
            <a:r>
              <a:rPr b="1" lang="en" sz="2400">
                <a:solidFill>
                  <a:schemeClr val="dk1"/>
                </a:solidFill>
              </a:rPr>
              <a:t>2</a:t>
            </a:r>
            <a:r>
              <a:rPr b="1" baseline="30000" lang="en" sz="2400">
                <a:solidFill>
                  <a:schemeClr val="dk1"/>
                </a:solidFill>
              </a:rPr>
              <a:t>n </a:t>
            </a:r>
            <a:r>
              <a:rPr b="1" lang="en" sz="2400">
                <a:solidFill>
                  <a:schemeClr val="dk1"/>
                </a:solidFill>
              </a:rPr>
              <a:t>- 1 ∈ Θ(2</a:t>
            </a:r>
            <a:r>
              <a:rPr b="1" baseline="30000" lang="en" sz="2400">
                <a:solidFill>
                  <a:schemeClr val="dk1"/>
                </a:solidFill>
              </a:rPr>
              <a:t>n</a:t>
            </a:r>
            <a:r>
              <a:rPr b="1"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75" y="1136400"/>
            <a:ext cx="8476100" cy="28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575" y="4380850"/>
            <a:ext cx="8574199" cy="1116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575" y="277500"/>
            <a:ext cx="8945775" cy="8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85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Algorithm TowerOfHanoi(n, Src, Aux, Dst)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if (n = 0) RETURN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Hanoi(n-1, Src, Dst, Aux)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Move disk n from Src to Dst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Aux, Src, Dst)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Input Size: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Basic Operation :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Move disk n from Src to Dst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C(n) 	= 2 C(n - 1) + 1, C(0) = 0</a:t>
            </a:r>
            <a:endParaRPr sz="24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= </a:t>
            </a:r>
            <a:r>
              <a:rPr b="1" lang="en" sz="2400">
                <a:solidFill>
                  <a:schemeClr val="dk1"/>
                </a:solidFill>
              </a:rPr>
              <a:t>2</a:t>
            </a:r>
            <a:r>
              <a:rPr b="1" baseline="30000" lang="en" sz="2400">
                <a:solidFill>
                  <a:schemeClr val="dk1"/>
                </a:solidFill>
              </a:rPr>
              <a:t>n</a:t>
            </a:r>
            <a:r>
              <a:rPr b="1" lang="en" sz="2400">
                <a:solidFill>
                  <a:schemeClr val="dk1"/>
                </a:solidFill>
              </a:rPr>
              <a:t> - 1 ∈ Θ(2</a:t>
            </a:r>
            <a:r>
              <a:rPr b="1" baseline="30000" lang="en" sz="2400">
                <a:solidFill>
                  <a:schemeClr val="dk1"/>
                </a:solidFill>
              </a:rPr>
              <a:t>n</a:t>
            </a:r>
            <a:r>
              <a:rPr b="1"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Basic Operation :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 = 0)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C(n) 	= 2 C(n - 1) + 1, C(0) = 1</a:t>
            </a:r>
            <a:endParaRPr sz="24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= </a:t>
            </a:r>
            <a:r>
              <a:rPr b="1" lang="en" sz="2400">
                <a:solidFill>
                  <a:schemeClr val="dk1"/>
                </a:solidFill>
              </a:rPr>
              <a:t>2</a:t>
            </a:r>
            <a:r>
              <a:rPr b="1" baseline="30000" lang="en" sz="2400">
                <a:solidFill>
                  <a:schemeClr val="dk1"/>
                </a:solidFill>
              </a:rPr>
              <a:t>n</a:t>
            </a:r>
            <a:r>
              <a:rPr b="1" lang="en" sz="2400">
                <a:solidFill>
                  <a:schemeClr val="dk1"/>
                </a:solidFill>
              </a:rPr>
              <a:t> + 2</a:t>
            </a:r>
            <a:r>
              <a:rPr b="1" baseline="30000" lang="en" sz="2400">
                <a:solidFill>
                  <a:schemeClr val="dk1"/>
                </a:solidFill>
              </a:rPr>
              <a:t>n</a:t>
            </a:r>
            <a:r>
              <a:rPr b="1" lang="en" sz="2400">
                <a:solidFill>
                  <a:schemeClr val="dk1"/>
                </a:solidFill>
              </a:rPr>
              <a:t> - 1 ∈ Θ(2</a:t>
            </a:r>
            <a:r>
              <a:rPr b="1" baseline="30000" lang="en" sz="2400">
                <a:solidFill>
                  <a:schemeClr val="dk1"/>
                </a:solidFill>
              </a:rPr>
              <a:t>n</a:t>
            </a:r>
            <a:r>
              <a:rPr b="1"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86"/>
          <p:cNvSpPr txBox="1"/>
          <p:nvPr/>
        </p:nvSpPr>
        <p:spPr>
          <a:xfrm>
            <a:off x="270900" y="270900"/>
            <a:ext cx="8463600" cy="6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Algorithm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TowerOfHanoi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2(n, A, B, C)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(n = 1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Move disk n from A to C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TowerOfHanoi2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(n-1, A, C, B)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Move disk n from A to C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TowerOfHanoi2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(n-1, B, A, C)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Basic Operation :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Move disk n from A to C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C(n) 	= 2 * C(n - 1) + 1, C(1) = 1</a:t>
            </a:r>
            <a:endParaRPr sz="24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= </a:t>
            </a:r>
            <a:r>
              <a:rPr b="1" lang="en" sz="2400">
                <a:solidFill>
                  <a:schemeClr val="dk1"/>
                </a:solidFill>
              </a:rPr>
              <a:t>2</a:t>
            </a:r>
            <a:r>
              <a:rPr b="1" baseline="30000" lang="en" sz="2400">
                <a:solidFill>
                  <a:schemeClr val="dk1"/>
                </a:solidFill>
              </a:rPr>
              <a:t>n</a:t>
            </a:r>
            <a:r>
              <a:rPr b="1" lang="en" sz="2400">
                <a:solidFill>
                  <a:schemeClr val="dk1"/>
                </a:solidFill>
              </a:rPr>
              <a:t> - 1 </a:t>
            </a:r>
            <a:r>
              <a:rPr lang="en" sz="2400">
                <a:solidFill>
                  <a:schemeClr val="dk1"/>
                </a:solidFill>
              </a:rPr>
              <a:t>∈ </a:t>
            </a:r>
            <a:r>
              <a:rPr b="1" lang="en" sz="2400">
                <a:solidFill>
                  <a:schemeClr val="dk1"/>
                </a:solidFill>
              </a:rPr>
              <a:t>Θ(2</a:t>
            </a:r>
            <a:r>
              <a:rPr b="1" baseline="30000" lang="en" sz="2400">
                <a:solidFill>
                  <a:schemeClr val="dk1"/>
                </a:solidFill>
              </a:rPr>
              <a:t>n</a:t>
            </a:r>
            <a:r>
              <a:rPr b="1"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Basic Operation :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(n=1)</a:t>
            </a:r>
            <a:r>
              <a:rPr b="1" lang="en" sz="2400">
                <a:solidFill>
                  <a:schemeClr val="dk1"/>
                </a:solidFill>
              </a:rPr>
              <a:t> i.e. the number of function calls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C(n) 	= 2 * C(n - 1) + 1, </a:t>
            </a:r>
            <a:r>
              <a:rPr b="1" lang="en" sz="2400">
                <a:solidFill>
                  <a:schemeClr val="dk1"/>
                </a:solidFill>
              </a:rPr>
              <a:t>C(1) = 1</a:t>
            </a:r>
            <a:endParaRPr b="1" sz="24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= </a:t>
            </a:r>
            <a:r>
              <a:rPr b="1" lang="en" sz="2400">
                <a:solidFill>
                  <a:schemeClr val="dk1"/>
                </a:solidFill>
              </a:rPr>
              <a:t>2</a:t>
            </a:r>
            <a:r>
              <a:rPr b="1" baseline="30000" lang="en" sz="2400">
                <a:solidFill>
                  <a:schemeClr val="dk1"/>
                </a:solidFill>
              </a:rPr>
              <a:t>n</a:t>
            </a:r>
            <a:r>
              <a:rPr b="1" lang="en" sz="2400">
                <a:solidFill>
                  <a:schemeClr val="dk1"/>
                </a:solidFill>
              </a:rPr>
              <a:t> - 1 </a:t>
            </a:r>
            <a:r>
              <a:rPr lang="en" sz="2400">
                <a:solidFill>
                  <a:schemeClr val="dk1"/>
                </a:solidFill>
              </a:rPr>
              <a:t>∈ </a:t>
            </a:r>
            <a:r>
              <a:rPr b="1" lang="en" sz="2400">
                <a:solidFill>
                  <a:schemeClr val="dk1"/>
                </a:solidFill>
              </a:rPr>
              <a:t>Θ(2</a:t>
            </a:r>
            <a:r>
              <a:rPr b="1" baseline="30000" lang="en" sz="2400">
                <a:solidFill>
                  <a:schemeClr val="dk1"/>
                </a:solidFill>
              </a:rPr>
              <a:t>n</a:t>
            </a:r>
            <a:r>
              <a:rPr b="1"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What does it return?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foo(n</a:t>
            </a:r>
            <a:r>
              <a:rPr baseline="-25000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n</a:t>
            </a:r>
            <a:r>
              <a:rPr baseline="-25000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…, n</a:t>
            </a:r>
            <a:r>
              <a:rPr baseline="-25000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 ← 0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</a:t>
            </a:r>
            <a:r>
              <a:rPr baseline="-25000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← 1 to n</a:t>
            </a:r>
            <a:r>
              <a:rPr baseline="-25000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i</a:t>
            </a:r>
            <a:r>
              <a:rPr baseline="-25000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← 1 to n</a:t>
            </a:r>
            <a:r>
              <a:rPr baseline="-25000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.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.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for i</a:t>
            </a:r>
            <a:r>
              <a:rPr baseline="-25000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← 1 to n</a:t>
            </a:r>
            <a:r>
              <a:rPr baseline="-25000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k ← k + 1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k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Return value</a:t>
            </a:r>
            <a:r>
              <a:rPr lang="en" sz="3000">
                <a:solidFill>
                  <a:schemeClr val="dk1"/>
                </a:solidFill>
              </a:rPr>
              <a:t>: </a:t>
            </a:r>
            <a:r>
              <a:rPr b="1" lang="en" sz="3000">
                <a:solidFill>
                  <a:schemeClr val="dk1"/>
                </a:solidFill>
              </a:rPr>
              <a:t>… </a:t>
            </a:r>
            <a:endParaRPr b="1" baseline="-25000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7"/>
          <p:cNvSpPr txBox="1"/>
          <p:nvPr/>
        </p:nvSpPr>
        <p:spPr>
          <a:xfrm>
            <a:off x="270900" y="270900"/>
            <a:ext cx="8463600" cy="6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Algorithm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TowerOfHanoi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3(n, A, B, C)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(n = 0) RETURN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 (n&gt;1)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TowerOfHanoi3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(n-1, A, C, B)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Move disk n from A to C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(n&gt;1)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TowerOfHanoi3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(n-1, B, A, C)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Basic Operation :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Move disk n from A to C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C(n) 	= 2 * C(n - 1) + 1, C(1) = 1</a:t>
            </a:r>
            <a:endParaRPr sz="24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= </a:t>
            </a:r>
            <a:r>
              <a:rPr b="1" lang="en" sz="2400">
                <a:solidFill>
                  <a:schemeClr val="dk1"/>
                </a:solidFill>
              </a:rPr>
              <a:t>2</a:t>
            </a:r>
            <a:r>
              <a:rPr b="1" baseline="30000" lang="en" sz="2400">
                <a:solidFill>
                  <a:schemeClr val="dk1"/>
                </a:solidFill>
              </a:rPr>
              <a:t>n</a:t>
            </a:r>
            <a:r>
              <a:rPr b="1" lang="en" sz="2400">
                <a:solidFill>
                  <a:schemeClr val="dk1"/>
                </a:solidFill>
              </a:rPr>
              <a:t> - 1 </a:t>
            </a:r>
            <a:r>
              <a:rPr lang="en" sz="2400">
                <a:solidFill>
                  <a:schemeClr val="dk1"/>
                </a:solidFill>
              </a:rPr>
              <a:t>∈ </a:t>
            </a:r>
            <a:r>
              <a:rPr b="1" lang="en" sz="2400">
                <a:solidFill>
                  <a:schemeClr val="dk1"/>
                </a:solidFill>
              </a:rPr>
              <a:t>Θ(2</a:t>
            </a:r>
            <a:r>
              <a:rPr b="1" baseline="30000" lang="en" sz="2400">
                <a:solidFill>
                  <a:schemeClr val="dk1"/>
                </a:solidFill>
              </a:rPr>
              <a:t>n</a:t>
            </a:r>
            <a:r>
              <a:rPr b="1"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Basic Operation :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(n=0)</a:t>
            </a:r>
            <a:r>
              <a:rPr b="1" lang="en" sz="2400">
                <a:solidFill>
                  <a:schemeClr val="dk1"/>
                </a:solidFill>
              </a:rPr>
              <a:t> i.e. the number of function calls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C(n) 	= 2 * C(n - 1) + 1, </a:t>
            </a:r>
            <a:r>
              <a:rPr b="1" lang="en" sz="2400">
                <a:solidFill>
                  <a:schemeClr val="dk1"/>
                </a:solidFill>
              </a:rPr>
              <a:t>C(0) = C(1) = 1</a:t>
            </a:r>
            <a:endParaRPr b="1" sz="24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= </a:t>
            </a:r>
            <a:r>
              <a:rPr b="1" lang="en" sz="2400">
                <a:solidFill>
                  <a:schemeClr val="dk1"/>
                </a:solidFill>
              </a:rPr>
              <a:t>2</a:t>
            </a:r>
            <a:r>
              <a:rPr b="1" baseline="30000" lang="en" sz="2400">
                <a:solidFill>
                  <a:schemeClr val="dk1"/>
                </a:solidFill>
              </a:rPr>
              <a:t>n</a:t>
            </a:r>
            <a:r>
              <a:rPr b="1" lang="en" sz="2400">
                <a:solidFill>
                  <a:schemeClr val="dk1"/>
                </a:solidFill>
              </a:rPr>
              <a:t> - 1 </a:t>
            </a:r>
            <a:r>
              <a:rPr lang="en" sz="2400">
                <a:solidFill>
                  <a:schemeClr val="dk1"/>
                </a:solidFill>
              </a:rPr>
              <a:t>∈ </a:t>
            </a:r>
            <a:r>
              <a:rPr b="1" lang="en" sz="2400">
                <a:solidFill>
                  <a:schemeClr val="dk1"/>
                </a:solidFill>
              </a:rPr>
              <a:t>Θ(2</a:t>
            </a:r>
            <a:r>
              <a:rPr b="1" baseline="30000" lang="en" sz="2400">
                <a:solidFill>
                  <a:schemeClr val="dk1"/>
                </a:solidFill>
              </a:rPr>
              <a:t>n</a:t>
            </a:r>
            <a:r>
              <a:rPr b="1"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00" y="108900"/>
            <a:ext cx="5490350" cy="45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00" y="506550"/>
            <a:ext cx="5363650" cy="50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0325" y="506550"/>
            <a:ext cx="2913650" cy="4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050" y="1021963"/>
            <a:ext cx="8667749" cy="2190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050" y="3365413"/>
            <a:ext cx="866775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00" y="192050"/>
            <a:ext cx="4686698" cy="4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2725" y="213175"/>
            <a:ext cx="2675800" cy="36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025" y="760250"/>
            <a:ext cx="874395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300" y="3142413"/>
            <a:ext cx="8122700" cy="279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90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Algorithm: Fib1(n)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Input Size: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Basic Operation :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Addition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C(n) 	= </a:t>
            </a:r>
            <a:r>
              <a:rPr b="1" lang="en" sz="2400"/>
              <a:t>1+ C(n - 1) + C(n - 2)</a:t>
            </a:r>
            <a:r>
              <a:rPr lang="en" sz="2400"/>
              <a:t>, C(0) = C(1) = 0</a:t>
            </a:r>
            <a:endParaRPr sz="24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≅ 1.62</a:t>
            </a:r>
            <a:r>
              <a:rPr b="1" baseline="30000" lang="en" sz="2400"/>
              <a:t>n</a:t>
            </a:r>
            <a:r>
              <a:rPr b="1"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chemeClr val="dk1"/>
                </a:solidFill>
              </a:rPr>
              <a:t>∈ </a:t>
            </a:r>
            <a:r>
              <a:rPr b="1" lang="en" sz="2400">
                <a:solidFill>
                  <a:schemeClr val="dk1"/>
                </a:solidFill>
              </a:rPr>
              <a:t>Θ(≅1.62</a:t>
            </a:r>
            <a:r>
              <a:rPr b="1" baseline="30000" lang="en" sz="2400">
                <a:solidFill>
                  <a:schemeClr val="dk1"/>
                </a:solidFill>
              </a:rPr>
              <a:t>n</a:t>
            </a:r>
            <a:r>
              <a:rPr b="1" lang="en" sz="2400">
                <a:solidFill>
                  <a:schemeClr val="dk1"/>
                </a:solidFill>
              </a:rPr>
              <a:t>)</a:t>
            </a:r>
            <a:endParaRPr b="1" baseline="30000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Note</a:t>
            </a:r>
            <a:r>
              <a:rPr lang="en" sz="2400">
                <a:solidFill>
                  <a:schemeClr val="dk1"/>
                </a:solidFill>
              </a:rPr>
              <a:t>: On a hypothetical computer with 1 terahertz processor and one clock tick per operation, for n = 100, it takes about </a:t>
            </a:r>
            <a:r>
              <a:rPr b="1" lang="en" sz="2400">
                <a:solidFill>
                  <a:schemeClr val="dk1"/>
                </a:solidFill>
              </a:rPr>
              <a:t>8 years</a:t>
            </a:r>
            <a:r>
              <a:rPr lang="en" sz="2400">
                <a:solidFill>
                  <a:schemeClr val="dk1"/>
                </a:solidFill>
              </a:rPr>
              <a:t> (∵ 1.6</a:t>
            </a:r>
            <a:r>
              <a:rPr baseline="30000" lang="en" sz="2400">
                <a:solidFill>
                  <a:schemeClr val="dk1"/>
                </a:solidFill>
              </a:rPr>
              <a:t>100</a:t>
            </a:r>
            <a:r>
              <a:rPr lang="en" sz="2400">
                <a:solidFill>
                  <a:schemeClr val="dk1"/>
                </a:solidFill>
              </a:rPr>
              <a:t> ≅ 2</a:t>
            </a:r>
            <a:r>
              <a:rPr baseline="30000" lang="en" sz="2400">
                <a:solidFill>
                  <a:schemeClr val="dk1"/>
                </a:solidFill>
              </a:rPr>
              <a:t>68</a:t>
            </a:r>
            <a:r>
              <a:rPr lang="en" sz="2400">
                <a:solidFill>
                  <a:schemeClr val="dk1"/>
                </a:solidFill>
              </a:rPr>
              <a:t> operations ≅ 2</a:t>
            </a:r>
            <a:r>
              <a:rPr baseline="30000" lang="en" sz="2400">
                <a:solidFill>
                  <a:schemeClr val="dk1"/>
                </a:solidFill>
              </a:rPr>
              <a:t>3</a:t>
            </a:r>
            <a:r>
              <a:rPr lang="en" sz="2400">
                <a:solidFill>
                  <a:schemeClr val="dk1"/>
                </a:solidFill>
              </a:rPr>
              <a:t> * 2</a:t>
            </a:r>
            <a:r>
              <a:rPr baseline="30000" lang="en" sz="2400">
                <a:solidFill>
                  <a:schemeClr val="dk1"/>
                </a:solidFill>
              </a:rPr>
              <a:t>25</a:t>
            </a:r>
            <a:r>
              <a:rPr lang="en" sz="2400">
                <a:solidFill>
                  <a:schemeClr val="dk1"/>
                </a:solidFill>
              </a:rPr>
              <a:t> seconds).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Algorithm: Fib2(n)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Input Size: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Basic Operation :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Addition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C(n) 	= </a:t>
            </a:r>
            <a:r>
              <a:rPr b="1" lang="en" sz="2400">
                <a:solidFill>
                  <a:schemeClr val="dk1"/>
                </a:solidFill>
              </a:rPr>
              <a:t>(n - 1) </a:t>
            </a:r>
            <a:r>
              <a:rPr lang="en" sz="2400">
                <a:solidFill>
                  <a:schemeClr val="dk1"/>
                </a:solidFill>
              </a:rPr>
              <a:t>∈ </a:t>
            </a:r>
            <a:r>
              <a:rPr b="1" lang="en" sz="2400">
                <a:solidFill>
                  <a:schemeClr val="dk1"/>
                </a:solidFill>
              </a:rPr>
              <a:t>Θ(n</a:t>
            </a:r>
            <a:r>
              <a:rPr b="1"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91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Finding nth Fibonacci number: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Algorithm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Fib3(n)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 = 0, b = 1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for i = 2 to 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c = a + b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a = b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b = c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return b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Algorithm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Fib4(n)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 =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//Closed-form formula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return f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95" name="Google Shape;495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775" y="4663324"/>
            <a:ext cx="3471075" cy="10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92"/>
          <p:cNvSpPr txBox="1"/>
          <p:nvPr/>
        </p:nvSpPr>
        <p:spPr>
          <a:xfrm>
            <a:off x="171775" y="118925"/>
            <a:ext cx="8696400" cy="6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Algorithm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Foo(n, k)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sum ← 0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 ← 1 to n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 ← 1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while(j ≤ 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sum ← sum + k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j ← j * 2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return sum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Input Size: n, k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Basic Operation :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 ← sum + k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C(n, k) 	</a:t>
            </a:r>
            <a:r>
              <a:rPr b="1" lang="en" sz="2400">
                <a:solidFill>
                  <a:schemeClr val="dk1"/>
                </a:solidFill>
              </a:rPr>
              <a:t>=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b="1" lang="en" sz="2400">
                <a:solidFill>
                  <a:schemeClr val="dk1"/>
                </a:solidFill>
              </a:rPr>
              <a:t>? ∈ Θ(?)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93"/>
          <p:cNvSpPr txBox="1"/>
          <p:nvPr/>
        </p:nvSpPr>
        <p:spPr>
          <a:xfrm>
            <a:off x="171775" y="118925"/>
            <a:ext cx="8696400" cy="6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Algorithm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Foo(n, k)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sum ← 0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 ← 1 to n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 ← 1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while(j ≤ 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sum ← sum + k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j ← j * 2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return sum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Input Size: n, k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Basic Operation :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 ← sum + k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C(n, k) 	</a:t>
            </a:r>
            <a:r>
              <a:rPr b="1" lang="en" sz="2400">
                <a:solidFill>
                  <a:schemeClr val="dk1"/>
                </a:solidFill>
              </a:rPr>
              <a:t>=</a:t>
            </a:r>
            <a:r>
              <a:rPr lang="en" sz="2400">
                <a:solidFill>
                  <a:schemeClr val="dk1"/>
                </a:solidFill>
              </a:rPr>
              <a:t> n * floor(1 + logn) </a:t>
            </a:r>
            <a:r>
              <a:rPr b="1" lang="en" sz="2400">
                <a:solidFill>
                  <a:schemeClr val="dk1"/>
                </a:solidFill>
              </a:rPr>
              <a:t>∈ Θ(n logn)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94"/>
          <p:cNvSpPr txBox="1"/>
          <p:nvPr/>
        </p:nvSpPr>
        <p:spPr>
          <a:xfrm>
            <a:off x="171775" y="118925"/>
            <a:ext cx="8696400" cy="6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Algorithm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Foo(n)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sum ← 0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 ← 1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while(i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≤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for j ← 1 to 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sum ← sum + k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i ← i * 2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return sum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Input Size: n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Basic Operation :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 ← sum + k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C(n) 	</a:t>
            </a:r>
            <a:r>
              <a:rPr b="1" lang="en" sz="2400">
                <a:solidFill>
                  <a:schemeClr val="dk1"/>
                </a:solidFill>
              </a:rPr>
              <a:t>=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b="1" lang="en" sz="2400">
                <a:solidFill>
                  <a:schemeClr val="dk1"/>
                </a:solidFill>
              </a:rPr>
              <a:t>? ∈ Θ(?)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95"/>
          <p:cNvSpPr txBox="1"/>
          <p:nvPr/>
        </p:nvSpPr>
        <p:spPr>
          <a:xfrm>
            <a:off x="171775" y="118925"/>
            <a:ext cx="8696400" cy="6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Algorithm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Foo(n)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sum ← 0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 ← 1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while(i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≤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for j ← 1 to 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sum ← sum + k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i ← i * 2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return sum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Input Size: n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Basic Operation :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 ← sum + k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C(n) 	</a:t>
            </a:r>
            <a:r>
              <a:rPr b="1" lang="en" sz="2400">
                <a:solidFill>
                  <a:schemeClr val="dk1"/>
                </a:solidFill>
              </a:rPr>
              <a:t>=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chemeClr val="dk1"/>
                </a:solidFill>
              </a:rPr>
              <a:t>n * floor(1 + logn) </a:t>
            </a:r>
            <a:r>
              <a:rPr b="1" lang="en" sz="2400">
                <a:solidFill>
                  <a:schemeClr val="dk1"/>
                </a:solidFill>
              </a:rPr>
              <a:t>∈ Θ(n logn)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96"/>
          <p:cNvSpPr txBox="1"/>
          <p:nvPr/>
        </p:nvSpPr>
        <p:spPr>
          <a:xfrm>
            <a:off x="171775" y="118925"/>
            <a:ext cx="8696400" cy="6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Algorithm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Foo(n)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sum ← 0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 ← 1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while(i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≤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for j ← 1 to i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sum ← sum + k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i ← i * 2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return sum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Input Size: n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Basic Operation :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 ← sum + k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C(n) 	</a:t>
            </a:r>
            <a:r>
              <a:rPr b="1" lang="en" sz="2400">
                <a:solidFill>
                  <a:schemeClr val="dk1"/>
                </a:solidFill>
              </a:rPr>
              <a:t>=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b="1" lang="en" sz="2400">
                <a:solidFill>
                  <a:schemeClr val="dk1"/>
                </a:solidFill>
              </a:rPr>
              <a:t>? ∈ Θ(?)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What does it return?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foo(n</a:t>
            </a:r>
            <a:r>
              <a:rPr baseline="-25000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n</a:t>
            </a:r>
            <a:r>
              <a:rPr baseline="-25000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…, n</a:t>
            </a:r>
            <a:r>
              <a:rPr baseline="-25000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 ← 0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</a:t>
            </a:r>
            <a:r>
              <a:rPr baseline="-25000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← 1 to n</a:t>
            </a:r>
            <a:r>
              <a:rPr baseline="-25000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i</a:t>
            </a:r>
            <a:r>
              <a:rPr baseline="-25000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← 1 to n</a:t>
            </a:r>
            <a:r>
              <a:rPr baseline="-25000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.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.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for i</a:t>
            </a:r>
            <a:r>
              <a:rPr baseline="-25000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← 1 to n</a:t>
            </a:r>
            <a:r>
              <a:rPr baseline="-25000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k ← k + 1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k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Return value</a:t>
            </a:r>
            <a:r>
              <a:rPr lang="en" sz="3000">
                <a:solidFill>
                  <a:schemeClr val="dk1"/>
                </a:solidFill>
              </a:rPr>
              <a:t>: </a:t>
            </a:r>
            <a:r>
              <a:rPr b="1" lang="en" sz="3000">
                <a:solidFill>
                  <a:schemeClr val="dk1"/>
                </a:solidFill>
              </a:rPr>
              <a:t>n</a:t>
            </a:r>
            <a:r>
              <a:rPr b="1" baseline="-25000" lang="en" sz="3000">
                <a:solidFill>
                  <a:schemeClr val="dk1"/>
                </a:solidFill>
              </a:rPr>
              <a:t>1</a:t>
            </a:r>
            <a:r>
              <a:rPr b="1" lang="en" sz="3000">
                <a:solidFill>
                  <a:schemeClr val="dk1"/>
                </a:solidFill>
              </a:rPr>
              <a:t> * n</a:t>
            </a:r>
            <a:r>
              <a:rPr b="1" baseline="-25000" lang="en" sz="3000">
                <a:solidFill>
                  <a:schemeClr val="dk1"/>
                </a:solidFill>
              </a:rPr>
              <a:t>2</a:t>
            </a:r>
            <a:r>
              <a:rPr b="1" lang="en" sz="3000">
                <a:solidFill>
                  <a:schemeClr val="dk1"/>
                </a:solidFill>
              </a:rPr>
              <a:t> * ... * n</a:t>
            </a:r>
            <a:r>
              <a:rPr b="1" baseline="-25000" lang="en" sz="3000">
                <a:solidFill>
                  <a:schemeClr val="dk1"/>
                </a:solidFill>
              </a:rPr>
              <a:t>m </a:t>
            </a:r>
            <a:endParaRPr b="1" baseline="-25000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(the generalized product rule)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97"/>
          <p:cNvSpPr txBox="1"/>
          <p:nvPr/>
        </p:nvSpPr>
        <p:spPr>
          <a:xfrm>
            <a:off x="171775" y="118925"/>
            <a:ext cx="8696400" cy="6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Algorithm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Foo(n)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sum ← 0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 ← 1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while(i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≤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for j ← 1 to i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sum ← sum + k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i ← i * 2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return sum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Input Size: n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Basic Operation :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 ← sum + k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C(n) 	</a:t>
            </a:r>
            <a:r>
              <a:rPr b="1" lang="en" sz="2400">
                <a:solidFill>
                  <a:schemeClr val="dk1"/>
                </a:solidFill>
              </a:rPr>
              <a:t>=</a:t>
            </a:r>
            <a:r>
              <a:rPr lang="en" sz="2400">
                <a:solidFill>
                  <a:schemeClr val="dk1"/>
                </a:solidFill>
              </a:rPr>
              <a:t> 2n-1 if n is a power of 2</a:t>
            </a:r>
            <a:endParaRPr sz="24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= 2*2</a:t>
            </a:r>
            <a:r>
              <a:rPr b="1" baseline="30000" lang="en" sz="2400">
                <a:solidFill>
                  <a:schemeClr val="dk1"/>
                </a:solidFill>
              </a:rPr>
              <a:t>floor(log n)</a:t>
            </a:r>
            <a:r>
              <a:rPr b="1" lang="en" sz="2400">
                <a:solidFill>
                  <a:schemeClr val="dk1"/>
                </a:solidFill>
              </a:rPr>
              <a:t> - 1</a:t>
            </a:r>
            <a:r>
              <a:rPr b="1" lang="en" sz="2400">
                <a:solidFill>
                  <a:schemeClr val="dk1"/>
                </a:solidFill>
              </a:rPr>
              <a:t> ∈ Θ(n)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98"/>
          <p:cNvSpPr txBox="1"/>
          <p:nvPr/>
        </p:nvSpPr>
        <p:spPr>
          <a:xfrm>
            <a:off x="171775" y="118925"/>
            <a:ext cx="8696400" cy="6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Algorithm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Foo(n)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sum ← 0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 ← 1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while(i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≤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for j ← 1 to i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for k ← 1 to n in steps of 2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sum ← sum + k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i ← i * 2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return sum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Input Size: n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Basic Operation :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 ← sum + k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C(n) 	</a:t>
            </a:r>
            <a:r>
              <a:rPr b="1" lang="en" sz="2400">
                <a:solidFill>
                  <a:schemeClr val="dk1"/>
                </a:solidFill>
              </a:rPr>
              <a:t>=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b="1" lang="en" sz="2400">
                <a:solidFill>
                  <a:schemeClr val="dk1"/>
                </a:solidFill>
              </a:rPr>
              <a:t>? ∈ Θ(?)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9"/>
          <p:cNvSpPr txBox="1"/>
          <p:nvPr/>
        </p:nvSpPr>
        <p:spPr>
          <a:xfrm>
            <a:off x="171775" y="118925"/>
            <a:ext cx="8696400" cy="6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Algorithm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Foo(n)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sum ← 0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 ← 1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while(i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≤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for j ← 1 to i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for k ← 1 to n in steps of 2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sum ← sum + k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i ← i * 2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return sum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Input Size: n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Basic Operation :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 ← sum + k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C(n) 	</a:t>
            </a:r>
            <a:r>
              <a:rPr b="1" lang="en" sz="2400">
                <a:solidFill>
                  <a:schemeClr val="dk1"/>
                </a:solidFill>
              </a:rPr>
              <a:t>∈ Θ(n</a:t>
            </a:r>
            <a:r>
              <a:rPr b="1" baseline="30000" lang="en" sz="2400">
                <a:solidFill>
                  <a:schemeClr val="dk1"/>
                </a:solidFill>
              </a:rPr>
              <a:t>2</a:t>
            </a:r>
            <a:r>
              <a:rPr b="1" lang="en" sz="2400">
                <a:solidFill>
                  <a:schemeClr val="dk1"/>
                </a:solidFill>
              </a:rPr>
              <a:t>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00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</a:rPr>
              <a:t>Design. </a:t>
            </a:r>
            <a:r>
              <a:rPr b="1" lang="en" sz="3000">
                <a:solidFill>
                  <a:schemeClr val="dk1"/>
                </a:solidFill>
              </a:rPr>
              <a:t>Analyse. Repeat!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&lt;/ Analysis Framework &gt;</a:t>
            </a:r>
            <a:endParaRPr b="1" sz="3000"/>
          </a:p>
        </p:txBody>
      </p:sp>
      <p:pic>
        <p:nvPicPr>
          <p:cNvPr id="541" name="Google Shape;541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163" y="6413875"/>
            <a:ext cx="5695675" cy="4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