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 name="Shape 28"/>
        <p:cNvGrpSpPr/>
        <p:nvPr/>
      </p:nvGrpSpPr>
      <p:grpSpPr>
        <a:xfrm>
          <a:off x="0" y="0"/>
          <a:ext cx="0" cy="0"/>
          <a:chOff x="0" y="0"/>
          <a:chExt cx="0" cy="0"/>
        </a:xfrm>
      </p:grpSpPr>
      <p:sp>
        <p:nvSpPr>
          <p:cNvPr id="29" name="Google Shape;29;p: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 name="Google Shape;3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6dc13705b9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dc13705b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6dc13705b9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dc13705b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6dc13705b9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dc13705b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6dc13705b9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dc13705b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6dc13705b9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dc13705b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6dc13705b9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dc13705b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6dc13705b9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dc13705b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6dc13705b9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dc13705b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c573e3ca6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c573e3ca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1d6c719ac_1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1d6c719ac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g61d8075e9_0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 name="Google Shape;37;g61d8075e9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1d6c719ac_1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1d6c719ac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1d6c719ac_1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1d6c719ac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1d6c719ac_1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1d6c719ac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6d84deb95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d84deb9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6dc13705b9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dc13705b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6dc13705b9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dc13705b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6dc13705b9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dc13705b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c73e58b5e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c73e58b5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61e768e38_1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1e768e38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7bc449cc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07bc449c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g3c73e58b5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 name="Google Shape;42;g3c73e58b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6dc13705b9_0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dc13705b9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6dc13705b9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dc13705b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61e768e38_1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61e768e38_1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7bc449cc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7bc449c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61e768e38_1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1e768e38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7cba5fda56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cba5fda5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61e768e38_11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61e768e38_1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61e768e38_11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61e768e38_1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7bc449cc_0_1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07bc449cc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7bc449cc_0_1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07bc449c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3c73e58b5e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3c73e58b5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07bc449cc_0_1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07bc449cc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c573e3ca6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c573e3ca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61e768e38_11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1e768e38_1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6dc13705b9_0_1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6dc13705b9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61e768e38_11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61e768e38_1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07bc449cc_0_1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07bc449cc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0d5e5172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0d5e517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61e768e38_11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61e768e38_1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61e768e38_12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61e768e38_1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c5cf7e279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c5cf7e27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c73e58b5e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c73e58b5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07bc449cc_0_2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07bc449cc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c5cf7e279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c5cf7e27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c5cf7e279_1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c5cf7e279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07bc449cc_0_2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07bc449cc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c73e58b5e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c73e58b5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c73e58b5e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c73e58b5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6dc13705b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dc13705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6dc13705b9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dc13705b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flipH="1" rot="10800000">
            <a:off x="0" y="4124513"/>
            <a:ext cx="8458200" cy="9498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685800" y="1734343"/>
            <a:ext cx="7772400" cy="2245500"/>
          </a:xfrm>
          <a:prstGeom prst="rect">
            <a:avLst/>
          </a:prstGeom>
        </p:spPr>
        <p:txBody>
          <a:bodyPr anchorCtr="0" anchor="b" bIns="91425" lIns="91425" spcFirstLastPara="1" rIns="91425" wrap="square" tIns="91425">
            <a:noAutofit/>
          </a:bodyPr>
          <a:lstStyle>
            <a:lvl1pPr lvl="0">
              <a:spcBef>
                <a:spcPts val="0"/>
              </a:spcBef>
              <a:spcAft>
                <a:spcPts val="0"/>
              </a:spcAft>
              <a:buClr>
                <a:schemeClr val="dk2"/>
              </a:buClr>
              <a:buSzPts val="7200"/>
              <a:buNone/>
              <a:defRPr sz="7200">
                <a:solidFill>
                  <a:schemeClr val="dk2"/>
                </a:solidFill>
              </a:defRPr>
            </a:lvl1pPr>
            <a:lvl2pPr lvl="1">
              <a:spcBef>
                <a:spcPts val="0"/>
              </a:spcBef>
              <a:spcAft>
                <a:spcPts val="0"/>
              </a:spcAft>
              <a:buClr>
                <a:schemeClr val="dk2"/>
              </a:buClr>
              <a:buSzPts val="7200"/>
              <a:buNone/>
              <a:defRPr sz="7200">
                <a:solidFill>
                  <a:schemeClr val="dk2"/>
                </a:solidFill>
              </a:defRPr>
            </a:lvl2pPr>
            <a:lvl3pPr lvl="2">
              <a:spcBef>
                <a:spcPts val="0"/>
              </a:spcBef>
              <a:spcAft>
                <a:spcPts val="0"/>
              </a:spcAft>
              <a:buClr>
                <a:schemeClr val="dk2"/>
              </a:buClr>
              <a:buSzPts val="7200"/>
              <a:buNone/>
              <a:defRPr sz="7200">
                <a:solidFill>
                  <a:schemeClr val="dk2"/>
                </a:solidFill>
              </a:defRPr>
            </a:lvl3pPr>
            <a:lvl4pPr lvl="3">
              <a:spcBef>
                <a:spcPts val="0"/>
              </a:spcBef>
              <a:spcAft>
                <a:spcPts val="0"/>
              </a:spcAft>
              <a:buClr>
                <a:schemeClr val="dk2"/>
              </a:buClr>
              <a:buSzPts val="7200"/>
              <a:buNone/>
              <a:defRPr sz="7200">
                <a:solidFill>
                  <a:schemeClr val="dk2"/>
                </a:solidFill>
              </a:defRPr>
            </a:lvl4pPr>
            <a:lvl5pPr lvl="4">
              <a:spcBef>
                <a:spcPts val="0"/>
              </a:spcBef>
              <a:spcAft>
                <a:spcPts val="0"/>
              </a:spcAft>
              <a:buClr>
                <a:schemeClr val="dk2"/>
              </a:buClr>
              <a:buSzPts val="7200"/>
              <a:buNone/>
              <a:defRPr sz="7200">
                <a:solidFill>
                  <a:schemeClr val="dk2"/>
                </a:solidFill>
              </a:defRPr>
            </a:lvl5pPr>
            <a:lvl6pPr lvl="5">
              <a:spcBef>
                <a:spcPts val="0"/>
              </a:spcBef>
              <a:spcAft>
                <a:spcPts val="0"/>
              </a:spcAft>
              <a:buClr>
                <a:schemeClr val="dk2"/>
              </a:buClr>
              <a:buSzPts val="7200"/>
              <a:buNone/>
              <a:defRPr sz="7200">
                <a:solidFill>
                  <a:schemeClr val="dk2"/>
                </a:solidFill>
              </a:defRPr>
            </a:lvl6pPr>
            <a:lvl7pPr lvl="6">
              <a:spcBef>
                <a:spcPts val="0"/>
              </a:spcBef>
              <a:spcAft>
                <a:spcPts val="0"/>
              </a:spcAft>
              <a:buClr>
                <a:schemeClr val="dk2"/>
              </a:buClr>
              <a:buSzPts val="7200"/>
              <a:buNone/>
              <a:defRPr sz="7200">
                <a:solidFill>
                  <a:schemeClr val="dk2"/>
                </a:solidFill>
              </a:defRPr>
            </a:lvl7pPr>
            <a:lvl8pPr lvl="7">
              <a:spcBef>
                <a:spcPts val="0"/>
              </a:spcBef>
              <a:spcAft>
                <a:spcPts val="0"/>
              </a:spcAft>
              <a:buClr>
                <a:schemeClr val="dk2"/>
              </a:buClr>
              <a:buSzPts val="7200"/>
              <a:buNone/>
              <a:defRPr sz="7200">
                <a:solidFill>
                  <a:schemeClr val="dk2"/>
                </a:solidFill>
              </a:defRPr>
            </a:lvl8pPr>
            <a:lvl9pPr lvl="8">
              <a:spcBef>
                <a:spcPts val="0"/>
              </a:spcBef>
              <a:spcAft>
                <a:spcPts val="0"/>
              </a:spcAft>
              <a:buClr>
                <a:schemeClr val="dk2"/>
              </a:buClr>
              <a:buSzPts val="7200"/>
              <a:buNone/>
              <a:defRPr sz="7200">
                <a:solidFill>
                  <a:schemeClr val="dk2"/>
                </a:solidFill>
              </a:defRPr>
            </a:lvl9pPr>
          </a:lstStyle>
          <a:p/>
        </p:txBody>
      </p:sp>
      <p:sp>
        <p:nvSpPr>
          <p:cNvPr id="11" name="Google Shape;11;p2"/>
          <p:cNvSpPr txBox="1"/>
          <p:nvPr>
            <p:ph idx="1" type="subTitle"/>
          </p:nvPr>
        </p:nvSpPr>
        <p:spPr>
          <a:xfrm>
            <a:off x="685800" y="4124476"/>
            <a:ext cx="7772400" cy="949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3000"/>
              <a:buNone/>
              <a:defRPr b="1">
                <a:solidFill>
                  <a:schemeClr val="lt2"/>
                </a:solidFill>
              </a:defRPr>
            </a:lvl1pPr>
            <a:lvl2pPr lvl="1">
              <a:spcBef>
                <a:spcPts val="0"/>
              </a:spcBef>
              <a:spcAft>
                <a:spcPts val="0"/>
              </a:spcAft>
              <a:buClr>
                <a:schemeClr val="lt2"/>
              </a:buClr>
              <a:buSzPts val="3000"/>
              <a:buNone/>
              <a:defRPr b="1" sz="3000">
                <a:solidFill>
                  <a:schemeClr val="lt2"/>
                </a:solidFill>
              </a:defRPr>
            </a:lvl2pPr>
            <a:lvl3pPr lvl="2">
              <a:spcBef>
                <a:spcPts val="0"/>
              </a:spcBef>
              <a:spcAft>
                <a:spcPts val="0"/>
              </a:spcAft>
              <a:buClr>
                <a:schemeClr val="lt2"/>
              </a:buClr>
              <a:buSzPts val="3000"/>
              <a:buNone/>
              <a:defRPr b="1" sz="3000">
                <a:solidFill>
                  <a:schemeClr val="lt2"/>
                </a:solidFill>
              </a:defRPr>
            </a:lvl3pPr>
            <a:lvl4pPr lvl="3">
              <a:spcBef>
                <a:spcPts val="0"/>
              </a:spcBef>
              <a:spcAft>
                <a:spcPts val="0"/>
              </a:spcAft>
              <a:buClr>
                <a:schemeClr val="lt2"/>
              </a:buClr>
              <a:buSzPts val="3000"/>
              <a:buNone/>
              <a:defRPr b="1" sz="3000">
                <a:solidFill>
                  <a:schemeClr val="lt2"/>
                </a:solidFill>
              </a:defRPr>
            </a:lvl4pPr>
            <a:lvl5pPr lvl="4">
              <a:spcBef>
                <a:spcPts val="0"/>
              </a:spcBef>
              <a:spcAft>
                <a:spcPts val="0"/>
              </a:spcAft>
              <a:buClr>
                <a:schemeClr val="lt2"/>
              </a:buClr>
              <a:buSzPts val="3000"/>
              <a:buNone/>
              <a:defRPr b="1" sz="3000">
                <a:solidFill>
                  <a:schemeClr val="lt2"/>
                </a:solidFill>
              </a:defRPr>
            </a:lvl5pPr>
            <a:lvl6pPr lvl="5">
              <a:spcBef>
                <a:spcPts val="0"/>
              </a:spcBef>
              <a:spcAft>
                <a:spcPts val="0"/>
              </a:spcAft>
              <a:buClr>
                <a:schemeClr val="lt2"/>
              </a:buClr>
              <a:buSzPts val="3000"/>
              <a:buNone/>
              <a:defRPr b="1" sz="3000">
                <a:solidFill>
                  <a:schemeClr val="lt2"/>
                </a:solidFill>
              </a:defRPr>
            </a:lvl6pPr>
            <a:lvl7pPr lvl="6">
              <a:spcBef>
                <a:spcPts val="0"/>
              </a:spcBef>
              <a:spcAft>
                <a:spcPts val="0"/>
              </a:spcAft>
              <a:buClr>
                <a:schemeClr val="lt2"/>
              </a:buClr>
              <a:buSzPts val="3000"/>
              <a:buNone/>
              <a:defRPr b="1" sz="3000">
                <a:solidFill>
                  <a:schemeClr val="lt2"/>
                </a:solidFill>
              </a:defRPr>
            </a:lvl7pPr>
            <a:lvl8pPr lvl="7">
              <a:spcBef>
                <a:spcPts val="0"/>
              </a:spcBef>
              <a:spcAft>
                <a:spcPts val="0"/>
              </a:spcAft>
              <a:buClr>
                <a:schemeClr val="lt2"/>
              </a:buClr>
              <a:buSzPts val="3000"/>
              <a:buNone/>
              <a:defRPr b="1" sz="3000">
                <a:solidFill>
                  <a:schemeClr val="lt2"/>
                </a:solidFill>
              </a:defRPr>
            </a:lvl8pPr>
            <a:lvl9pPr lvl="8">
              <a:spcBef>
                <a:spcPts val="0"/>
              </a:spcBef>
              <a:spcAft>
                <a:spcPts val="0"/>
              </a:spcAft>
              <a:buClr>
                <a:schemeClr val="lt2"/>
              </a:buClr>
              <a:buSzPts val="3000"/>
              <a:buNone/>
              <a:defRPr b="1" sz="3000">
                <a:solidFill>
                  <a:schemeClr val="lt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3"/>
          <p:cNvSpPr/>
          <p:nvPr/>
        </p:nvSpPr>
        <p:spPr>
          <a:xfrm>
            <a:off x="0" y="274636"/>
            <a:ext cx="8686800" cy="15543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4" name="Google Shape;14;p3"/>
          <p:cNvSpPr txBox="1"/>
          <p:nvPr>
            <p:ph type="title"/>
          </p:nvPr>
        </p:nvSpPr>
        <p:spPr>
          <a:xfrm>
            <a:off x="457200" y="274637"/>
            <a:ext cx="8229600" cy="15222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15" name="Google Shape;15;p3"/>
          <p:cNvSpPr txBox="1"/>
          <p:nvPr>
            <p:ph idx="1" type="body"/>
          </p:nvPr>
        </p:nvSpPr>
        <p:spPr>
          <a:xfrm>
            <a:off x="457200" y="1947332"/>
            <a:ext cx="8229600" cy="46203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p:nvPr/>
        </p:nvSpPr>
        <p:spPr>
          <a:xfrm>
            <a:off x="0" y="274636"/>
            <a:ext cx="8686800" cy="15543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8" name="Google Shape;18;p4"/>
          <p:cNvSpPr txBox="1"/>
          <p:nvPr>
            <p:ph type="title"/>
          </p:nvPr>
        </p:nvSpPr>
        <p:spPr>
          <a:xfrm>
            <a:off x="457200" y="274637"/>
            <a:ext cx="8229600" cy="15222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19" name="Google Shape;19;p4"/>
          <p:cNvSpPr txBox="1"/>
          <p:nvPr>
            <p:ph idx="1" type="body"/>
          </p:nvPr>
        </p:nvSpPr>
        <p:spPr>
          <a:xfrm>
            <a:off x="457200" y="1947332"/>
            <a:ext cx="4030200" cy="46203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4"/>
          <p:cNvSpPr txBox="1"/>
          <p:nvPr>
            <p:ph idx="2" type="body"/>
          </p:nvPr>
        </p:nvSpPr>
        <p:spPr>
          <a:xfrm>
            <a:off x="4656667" y="1949212"/>
            <a:ext cx="4030200" cy="46203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5"/>
          <p:cNvSpPr/>
          <p:nvPr/>
        </p:nvSpPr>
        <p:spPr>
          <a:xfrm>
            <a:off x="0" y="274636"/>
            <a:ext cx="8686800" cy="15543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3" name="Google Shape;23;p5"/>
          <p:cNvSpPr txBox="1"/>
          <p:nvPr>
            <p:ph type="title"/>
          </p:nvPr>
        </p:nvSpPr>
        <p:spPr>
          <a:xfrm>
            <a:off x="457200" y="274637"/>
            <a:ext cx="8229600" cy="15222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4" name="Shape 24"/>
        <p:cNvGrpSpPr/>
        <p:nvPr/>
      </p:nvGrpSpPr>
      <p:grpSpPr>
        <a:xfrm>
          <a:off x="0" y="0"/>
          <a:ext cx="0" cy="0"/>
          <a:chOff x="0" y="0"/>
          <a:chExt cx="0" cy="0"/>
        </a:xfrm>
      </p:grpSpPr>
      <p:sp>
        <p:nvSpPr>
          <p:cNvPr id="25" name="Google Shape;25;p6"/>
          <p:cNvSpPr/>
          <p:nvPr/>
        </p:nvSpPr>
        <p:spPr>
          <a:xfrm>
            <a:off x="0" y="5875079"/>
            <a:ext cx="8686800" cy="6927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6" name="Google Shape;26;p6"/>
          <p:cNvSpPr txBox="1"/>
          <p:nvPr>
            <p:ph idx="1" type="body"/>
          </p:nvPr>
        </p:nvSpPr>
        <p:spPr>
          <a:xfrm>
            <a:off x="457200" y="5875079"/>
            <a:ext cx="8229600" cy="6927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Clr>
                <a:schemeClr val="lt1"/>
              </a:buClr>
              <a:buSzPts val="2400"/>
              <a:buNone/>
              <a:defRPr b="1" sz="2400">
                <a:solidFill>
                  <a:schemeClr val="lt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7"/>
            <a:ext cx="8229600" cy="15222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4800"/>
              <a:buNone/>
              <a:defRPr b="1" sz="4800">
                <a:solidFill>
                  <a:schemeClr val="lt1"/>
                </a:solidFill>
              </a:defRPr>
            </a:lvl1pPr>
            <a:lvl2pPr lvl="1">
              <a:spcBef>
                <a:spcPts val="0"/>
              </a:spcBef>
              <a:spcAft>
                <a:spcPts val="0"/>
              </a:spcAft>
              <a:buClr>
                <a:schemeClr val="lt1"/>
              </a:buClr>
              <a:buSzPts val="4800"/>
              <a:buNone/>
              <a:defRPr b="1" sz="4800">
                <a:solidFill>
                  <a:schemeClr val="lt1"/>
                </a:solidFill>
              </a:defRPr>
            </a:lvl2pPr>
            <a:lvl3pPr lvl="2">
              <a:spcBef>
                <a:spcPts val="0"/>
              </a:spcBef>
              <a:spcAft>
                <a:spcPts val="0"/>
              </a:spcAft>
              <a:buClr>
                <a:schemeClr val="lt1"/>
              </a:buClr>
              <a:buSzPts val="4800"/>
              <a:buNone/>
              <a:defRPr b="1" sz="4800">
                <a:solidFill>
                  <a:schemeClr val="lt1"/>
                </a:solidFill>
              </a:defRPr>
            </a:lvl3pPr>
            <a:lvl4pPr lvl="3">
              <a:spcBef>
                <a:spcPts val="0"/>
              </a:spcBef>
              <a:spcAft>
                <a:spcPts val="0"/>
              </a:spcAft>
              <a:buClr>
                <a:schemeClr val="lt1"/>
              </a:buClr>
              <a:buSzPts val="4800"/>
              <a:buNone/>
              <a:defRPr b="1" sz="4800">
                <a:solidFill>
                  <a:schemeClr val="lt1"/>
                </a:solidFill>
              </a:defRPr>
            </a:lvl4pPr>
            <a:lvl5pPr lvl="4">
              <a:spcBef>
                <a:spcPts val="0"/>
              </a:spcBef>
              <a:spcAft>
                <a:spcPts val="0"/>
              </a:spcAft>
              <a:buClr>
                <a:schemeClr val="lt1"/>
              </a:buClr>
              <a:buSzPts val="4800"/>
              <a:buNone/>
              <a:defRPr b="1" sz="4800">
                <a:solidFill>
                  <a:schemeClr val="lt1"/>
                </a:solidFill>
              </a:defRPr>
            </a:lvl5pPr>
            <a:lvl6pPr lvl="5">
              <a:spcBef>
                <a:spcPts val="0"/>
              </a:spcBef>
              <a:spcAft>
                <a:spcPts val="0"/>
              </a:spcAft>
              <a:buClr>
                <a:schemeClr val="lt1"/>
              </a:buClr>
              <a:buSzPts val="4800"/>
              <a:buNone/>
              <a:defRPr b="1" sz="4800">
                <a:solidFill>
                  <a:schemeClr val="lt1"/>
                </a:solidFill>
              </a:defRPr>
            </a:lvl6pPr>
            <a:lvl7pPr lvl="6">
              <a:spcBef>
                <a:spcPts val="0"/>
              </a:spcBef>
              <a:spcAft>
                <a:spcPts val="0"/>
              </a:spcAft>
              <a:buClr>
                <a:schemeClr val="lt1"/>
              </a:buClr>
              <a:buSzPts val="4800"/>
              <a:buNone/>
              <a:defRPr b="1" sz="4800">
                <a:solidFill>
                  <a:schemeClr val="lt1"/>
                </a:solidFill>
              </a:defRPr>
            </a:lvl7pPr>
            <a:lvl8pPr lvl="7">
              <a:spcBef>
                <a:spcPts val="0"/>
              </a:spcBef>
              <a:spcAft>
                <a:spcPts val="0"/>
              </a:spcAft>
              <a:buClr>
                <a:schemeClr val="lt1"/>
              </a:buClr>
              <a:buSzPts val="4800"/>
              <a:buNone/>
              <a:defRPr b="1" sz="4800">
                <a:solidFill>
                  <a:schemeClr val="lt1"/>
                </a:solidFill>
              </a:defRPr>
            </a:lvl8pPr>
            <a:lvl9pPr lvl="8">
              <a:spcBef>
                <a:spcPts val="0"/>
              </a:spcBef>
              <a:spcAft>
                <a:spcPts val="0"/>
              </a:spcAft>
              <a:buClr>
                <a:schemeClr val="lt1"/>
              </a:buClr>
              <a:buSzPts val="4800"/>
              <a:buNone/>
              <a:defRPr b="1" sz="4800">
                <a:solidFill>
                  <a:schemeClr val="lt1"/>
                </a:solidFill>
              </a:defRPr>
            </a:lvl9pPr>
          </a:lstStyle>
          <a:p/>
        </p:txBody>
      </p:sp>
      <p:sp>
        <p:nvSpPr>
          <p:cNvPr id="7" name="Google Shape;7;p1"/>
          <p:cNvSpPr txBox="1"/>
          <p:nvPr>
            <p:ph idx="1" type="body"/>
          </p:nvPr>
        </p:nvSpPr>
        <p:spPr>
          <a:xfrm>
            <a:off x="457200" y="1947332"/>
            <a:ext cx="8229600" cy="46203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2"/>
              </a:buClr>
              <a:buSzPts val="3000"/>
              <a:buChar char="●"/>
              <a:defRPr sz="3000">
                <a:solidFill>
                  <a:schemeClr val="dk2"/>
                </a:solidFill>
              </a:defRPr>
            </a:lvl1pPr>
            <a:lvl2pPr indent="-381000" lvl="1" marL="914400">
              <a:spcBef>
                <a:spcPts val="0"/>
              </a:spcBef>
              <a:spcAft>
                <a:spcPts val="0"/>
              </a:spcAft>
              <a:buClr>
                <a:schemeClr val="dk2"/>
              </a:buClr>
              <a:buSzPts val="2400"/>
              <a:buChar char="○"/>
              <a:defRPr sz="2400">
                <a:solidFill>
                  <a:schemeClr val="dk2"/>
                </a:solidFill>
              </a:defRPr>
            </a:lvl2pPr>
            <a:lvl3pPr indent="-381000" lvl="2" marL="1371600">
              <a:spcBef>
                <a:spcPts val="0"/>
              </a:spcBef>
              <a:spcAft>
                <a:spcPts val="0"/>
              </a:spcAft>
              <a:buClr>
                <a:schemeClr val="dk2"/>
              </a:buClr>
              <a:buSzPts val="2400"/>
              <a:buChar char="■"/>
              <a:defRPr sz="2400">
                <a:solidFill>
                  <a:schemeClr val="dk2"/>
                </a:solidFill>
              </a:defRPr>
            </a:lvl3pPr>
            <a:lvl4pPr indent="-342900" lvl="3" marL="1828800">
              <a:spcBef>
                <a:spcPts val="0"/>
              </a:spcBef>
              <a:spcAft>
                <a:spcPts val="0"/>
              </a:spcAft>
              <a:buClr>
                <a:schemeClr val="dk2"/>
              </a:buClr>
              <a:buSzPts val="1800"/>
              <a:buChar char="●"/>
              <a:defRPr sz="1800">
                <a:solidFill>
                  <a:schemeClr val="dk2"/>
                </a:solidFill>
              </a:defRPr>
            </a:lvl4pPr>
            <a:lvl5pPr indent="-342900" lvl="4" marL="2286000">
              <a:spcBef>
                <a:spcPts val="0"/>
              </a:spcBef>
              <a:spcAft>
                <a:spcPts val="0"/>
              </a:spcAft>
              <a:buClr>
                <a:schemeClr val="dk2"/>
              </a:buClr>
              <a:buSzPts val="1800"/>
              <a:buChar char="○"/>
              <a:defRPr sz="1800">
                <a:solidFill>
                  <a:schemeClr val="dk2"/>
                </a:solidFill>
              </a:defRPr>
            </a:lvl5pPr>
            <a:lvl6pPr indent="-342900" lvl="5" marL="2743200">
              <a:spcBef>
                <a:spcPts val="0"/>
              </a:spcBef>
              <a:spcAft>
                <a:spcPts val="0"/>
              </a:spcAft>
              <a:buClr>
                <a:schemeClr val="dk2"/>
              </a:buClr>
              <a:buSzPts val="1800"/>
              <a:buChar char="■"/>
              <a:defRPr sz="1800">
                <a:solidFill>
                  <a:schemeClr val="dk2"/>
                </a:solidFill>
              </a:defRPr>
            </a:lvl6pPr>
            <a:lvl7pPr indent="-342900" lvl="6" marL="3200400">
              <a:spcBef>
                <a:spcPts val="0"/>
              </a:spcBef>
              <a:spcAft>
                <a:spcPts val="0"/>
              </a:spcAft>
              <a:buClr>
                <a:schemeClr val="dk2"/>
              </a:buClr>
              <a:buSzPts val="1800"/>
              <a:buChar char="●"/>
              <a:defRPr sz="1800">
                <a:solidFill>
                  <a:schemeClr val="dk2"/>
                </a:solidFill>
              </a:defRPr>
            </a:lvl7pPr>
            <a:lvl8pPr indent="-342900" lvl="7" marL="3657600">
              <a:spcBef>
                <a:spcPts val="0"/>
              </a:spcBef>
              <a:spcAft>
                <a:spcPts val="0"/>
              </a:spcAft>
              <a:buClr>
                <a:schemeClr val="dk2"/>
              </a:buClr>
              <a:buSzPts val="1800"/>
              <a:buChar char="○"/>
              <a:defRPr sz="1800">
                <a:solidFill>
                  <a:schemeClr val="dk2"/>
                </a:solidFill>
              </a:defRPr>
            </a:lvl8pPr>
            <a:lvl9pPr indent="-342900" lvl="8" marL="4114800">
              <a:spcBef>
                <a:spcPts val="0"/>
              </a:spcBef>
              <a:spcAft>
                <a:spcPts val="0"/>
              </a:spcAft>
              <a:buClr>
                <a:schemeClr val="dk2"/>
              </a:buClr>
              <a:buSzPts val="1800"/>
              <a:buChar char="■"/>
              <a:defRPr sz="1800">
                <a:solidFill>
                  <a:schemeClr val="dk2"/>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 Id="rId3" Type="http://schemas.openxmlformats.org/officeDocument/2006/relationships/image" Target="../media/image13.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 Id="rId3" Type="http://schemas.openxmlformats.org/officeDocument/2006/relationships/image" Target="../media/image1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 Id="rId3" Type="http://schemas.openxmlformats.org/officeDocument/2006/relationships/image" Target="../media/image1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 name="Shape 31"/>
        <p:cNvGrpSpPr/>
        <p:nvPr/>
      </p:nvGrpSpPr>
      <p:grpSpPr>
        <a:xfrm>
          <a:off x="0" y="0"/>
          <a:ext cx="0" cy="0"/>
          <a:chOff x="0" y="0"/>
          <a:chExt cx="0" cy="0"/>
        </a:xfrm>
      </p:grpSpPr>
      <p:sp>
        <p:nvSpPr>
          <p:cNvPr id="32" name="Google Shape;32;p8"/>
          <p:cNvSpPr txBox="1"/>
          <p:nvPr>
            <p:ph type="ctrTitle"/>
          </p:nvPr>
        </p:nvSpPr>
        <p:spPr>
          <a:xfrm>
            <a:off x="685800" y="1034477"/>
            <a:ext cx="7772400" cy="294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4800"/>
              <a:t>Design and Analysis of Algorithms (UE20CS251)</a:t>
            </a:r>
            <a:endParaRPr sz="4800"/>
          </a:p>
          <a:p>
            <a:pPr indent="0" lvl="0" marL="0" rtl="0" algn="l">
              <a:spcBef>
                <a:spcPts val="0"/>
              </a:spcBef>
              <a:spcAft>
                <a:spcPts val="0"/>
              </a:spcAft>
              <a:buClr>
                <a:schemeClr val="dk1"/>
              </a:buClr>
              <a:buSzPts val="1100"/>
              <a:buFont typeface="Arial"/>
              <a:buNone/>
            </a:pPr>
            <a:r>
              <a:t/>
            </a:r>
            <a:endParaRPr sz="4800"/>
          </a:p>
          <a:p>
            <a:pPr indent="0" lvl="0" marL="0" rtl="0" algn="l">
              <a:spcBef>
                <a:spcPts val="0"/>
              </a:spcBef>
              <a:spcAft>
                <a:spcPts val="0"/>
              </a:spcAft>
              <a:buNone/>
            </a:pPr>
            <a:r>
              <a:rPr lang="en" sz="3600"/>
              <a:t>Unit II</a:t>
            </a:r>
            <a:r>
              <a:rPr lang="en" sz="3600"/>
              <a:t> - Brute Force</a:t>
            </a:r>
            <a:endParaRPr sz="3600"/>
          </a:p>
        </p:txBody>
      </p:sp>
      <p:sp>
        <p:nvSpPr>
          <p:cNvPr id="33" name="Google Shape;33;p8"/>
          <p:cNvSpPr txBox="1"/>
          <p:nvPr/>
        </p:nvSpPr>
        <p:spPr>
          <a:xfrm>
            <a:off x="685800" y="4124476"/>
            <a:ext cx="7772400" cy="94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EFEDE2"/>
                </a:solidFill>
              </a:rPr>
              <a:t>Mr. Channa Bankapur</a:t>
            </a:r>
            <a:endParaRPr sz="2400">
              <a:solidFill>
                <a:srgbClr val="EFEDE2"/>
              </a:solidFill>
            </a:endParaRPr>
          </a:p>
          <a:p>
            <a:pPr indent="0" lvl="0" marL="0" rtl="0" algn="l">
              <a:spcBef>
                <a:spcPts val="0"/>
              </a:spcBef>
              <a:spcAft>
                <a:spcPts val="0"/>
              </a:spcAft>
              <a:buNone/>
            </a:pPr>
            <a:r>
              <a:rPr lang="en" sz="2400">
                <a:solidFill>
                  <a:srgbClr val="EFEDE2"/>
                </a:solidFill>
              </a:rPr>
              <a:t>channabankapur</a:t>
            </a:r>
            <a:r>
              <a:rPr lang="en" sz="2400">
                <a:solidFill>
                  <a:srgbClr val="EFEDE2"/>
                </a:solidFill>
              </a:rPr>
              <a:t>@pes.edu</a:t>
            </a:r>
            <a:endParaRPr sz="2400">
              <a:solidFill>
                <a:srgbClr val="EFEDE2"/>
              </a:solidFill>
            </a:endParaRPr>
          </a:p>
        </p:txBody>
      </p:sp>
      <p:pic>
        <p:nvPicPr>
          <p:cNvPr id="34" name="Google Shape;34;p8"/>
          <p:cNvPicPr preferRelativeResize="0"/>
          <p:nvPr/>
        </p:nvPicPr>
        <p:blipFill>
          <a:blip r:embed="rId3">
            <a:alphaModFix/>
          </a:blip>
          <a:stretch>
            <a:fillRect/>
          </a:stretch>
        </p:blipFill>
        <p:spPr>
          <a:xfrm>
            <a:off x="1724163" y="6413875"/>
            <a:ext cx="5695675" cy="444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nvSpPr>
        <p:spPr>
          <a:xfrm>
            <a:off x="270900" y="270900"/>
            <a:ext cx="8793900" cy="614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Sort by fixing the problems while checking for sortedness.</a:t>
            </a:r>
            <a:endParaRPr b="1" sz="2400"/>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b="1" lang="en" sz="2400">
                <a:latin typeface="Courier New"/>
                <a:ea typeface="Courier New"/>
                <a:cs typeface="Courier New"/>
                <a:sym typeface="Courier New"/>
              </a:rPr>
              <a:t>SortByCheckingSortedness( A[0..n-1] )</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rPr lang="en" sz="2400">
                <a:latin typeface="Courier New"/>
                <a:ea typeface="Courier New"/>
                <a:cs typeface="Courier New"/>
                <a:sym typeface="Courier New"/>
              </a:rPr>
              <a:t>//Sorts by Checking sortedness.</a:t>
            </a:r>
            <a:endParaRPr sz="2400">
              <a:latin typeface="Courier New"/>
              <a:ea typeface="Courier New"/>
              <a:cs typeface="Courier New"/>
              <a:sym typeface="Courier New"/>
            </a:endParaRPr>
          </a:p>
          <a:p>
            <a:pPr indent="0" lvl="0" marL="0" rtl="0" algn="l">
              <a:spcBef>
                <a:spcPts val="0"/>
              </a:spcBef>
              <a:spcAft>
                <a:spcPts val="0"/>
              </a:spcAft>
              <a:buNone/>
            </a:pPr>
            <a:r>
              <a:rPr lang="en" sz="2400">
                <a:solidFill>
                  <a:schemeClr val="dk1"/>
                </a:solidFill>
                <a:latin typeface="Courier New"/>
                <a:ea typeface="Courier New"/>
                <a:cs typeface="Courier New"/>
                <a:sym typeface="Courier New"/>
              </a:rPr>
              <a:t>//Input: An array </a:t>
            </a:r>
            <a:r>
              <a:rPr b="1" lang="en" sz="2400">
                <a:solidFill>
                  <a:schemeClr val="dk1"/>
                </a:solidFill>
                <a:latin typeface="Courier New"/>
                <a:ea typeface="Courier New"/>
                <a:cs typeface="Courier New"/>
                <a:sym typeface="Courier New"/>
              </a:rPr>
              <a:t>A</a:t>
            </a:r>
            <a:r>
              <a:rPr lang="en" sz="2400">
                <a:solidFill>
                  <a:schemeClr val="dk1"/>
                </a:solidFill>
                <a:latin typeface="Courier New"/>
                <a:ea typeface="Courier New"/>
                <a:cs typeface="Courier New"/>
                <a:sym typeface="Courier New"/>
              </a:rPr>
              <a:t> of orderable elements by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2400">
                <a:solidFill>
                  <a:schemeClr val="dk1"/>
                </a:solidFill>
                <a:latin typeface="Courier New"/>
                <a:ea typeface="Courier New"/>
                <a:cs typeface="Courier New"/>
                <a:sym typeface="Courier New"/>
              </a:rPr>
              <a:t>//Output: Sorted array A.</a:t>
            </a:r>
            <a:endParaRPr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latin typeface="Courier New"/>
                <a:ea typeface="Courier New"/>
                <a:cs typeface="Courier New"/>
                <a:sym typeface="Courier New"/>
              </a:rPr>
              <a:t>for i ← 0 to n-2</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latin typeface="Courier New"/>
                <a:ea typeface="Courier New"/>
                <a:cs typeface="Courier New"/>
                <a:sym typeface="Courier New"/>
              </a:rPr>
              <a:t>	if(A[i] &gt; A[i+1])</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latin typeface="Courier New"/>
                <a:ea typeface="Courier New"/>
                <a:cs typeface="Courier New"/>
                <a:sym typeface="Courier New"/>
              </a:rPr>
              <a:t>		Swap </a:t>
            </a:r>
            <a:r>
              <a:rPr b="1" lang="en" sz="2400">
                <a:solidFill>
                  <a:schemeClr val="dk1"/>
                </a:solidFill>
                <a:latin typeface="Courier New"/>
                <a:ea typeface="Courier New"/>
                <a:cs typeface="Courier New"/>
                <a:sym typeface="Courier New"/>
              </a:rPr>
              <a:t>A[i] with A[i+1]</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2400">
              <a:latin typeface="Courier New"/>
              <a:ea typeface="Courier New"/>
              <a:cs typeface="Courier New"/>
              <a:sym typeface="Courier New"/>
            </a:endParaRPr>
          </a:p>
          <a:p>
            <a:pPr indent="0" lvl="0" marL="0" rtl="0" algn="l">
              <a:lnSpc>
                <a:spcPct val="115000"/>
              </a:lnSpc>
              <a:spcBef>
                <a:spcPts val="0"/>
              </a:spcBef>
              <a:spcAft>
                <a:spcPts val="0"/>
              </a:spcAft>
              <a:buNone/>
            </a:pPr>
            <a:r>
              <a:rPr lang="en" sz="2400"/>
              <a:t>Does it sort?</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nvSpPr>
        <p:spPr>
          <a:xfrm>
            <a:off x="270900" y="270900"/>
            <a:ext cx="8793900" cy="591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Sort by fixing the problems while checking for sortedness.</a:t>
            </a:r>
            <a:endParaRPr b="1" sz="2400"/>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b="1" lang="en" sz="2400">
                <a:latin typeface="Courier New"/>
                <a:ea typeface="Courier New"/>
                <a:cs typeface="Courier New"/>
                <a:sym typeface="Courier New"/>
              </a:rPr>
              <a:t>SortByCheckingSortedness2( A[0..n-1] )</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rPr lang="en" sz="2400">
                <a:latin typeface="Courier New"/>
                <a:ea typeface="Courier New"/>
                <a:cs typeface="Courier New"/>
                <a:sym typeface="Courier New"/>
              </a:rPr>
              <a:t>//Sorts by Checking sortedness.</a:t>
            </a:r>
            <a:endParaRPr sz="2400">
              <a:latin typeface="Courier New"/>
              <a:ea typeface="Courier New"/>
              <a:cs typeface="Courier New"/>
              <a:sym typeface="Courier New"/>
            </a:endParaRPr>
          </a:p>
          <a:p>
            <a:pPr indent="0" lvl="0" marL="0" rtl="0" algn="l">
              <a:spcBef>
                <a:spcPts val="0"/>
              </a:spcBef>
              <a:spcAft>
                <a:spcPts val="0"/>
              </a:spcAft>
              <a:buNone/>
            </a:pPr>
            <a:r>
              <a:rPr lang="en" sz="2400">
                <a:solidFill>
                  <a:schemeClr val="dk1"/>
                </a:solidFill>
                <a:latin typeface="Courier New"/>
                <a:ea typeface="Courier New"/>
                <a:cs typeface="Courier New"/>
                <a:sym typeface="Courier New"/>
              </a:rPr>
              <a:t>//Input: An array </a:t>
            </a:r>
            <a:r>
              <a:rPr b="1" lang="en" sz="2400">
                <a:solidFill>
                  <a:schemeClr val="dk1"/>
                </a:solidFill>
                <a:latin typeface="Courier New"/>
                <a:ea typeface="Courier New"/>
                <a:cs typeface="Courier New"/>
                <a:sym typeface="Courier New"/>
              </a:rPr>
              <a:t>A</a:t>
            </a:r>
            <a:r>
              <a:rPr lang="en" sz="2400">
                <a:solidFill>
                  <a:schemeClr val="dk1"/>
                </a:solidFill>
                <a:latin typeface="Courier New"/>
                <a:ea typeface="Courier New"/>
                <a:cs typeface="Courier New"/>
                <a:sym typeface="Courier New"/>
              </a:rPr>
              <a:t> of orderable elements by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2400">
                <a:solidFill>
                  <a:schemeClr val="dk1"/>
                </a:solidFill>
                <a:latin typeface="Courier New"/>
                <a:ea typeface="Courier New"/>
                <a:cs typeface="Courier New"/>
                <a:sym typeface="Courier New"/>
              </a:rPr>
              <a:t>//Output: Sorted array A.</a:t>
            </a:r>
            <a:endParaRPr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latin typeface="Courier New"/>
                <a:ea typeface="Courier New"/>
                <a:cs typeface="Courier New"/>
                <a:sym typeface="Courier New"/>
              </a:rPr>
              <a:t>while (TRUE)</a:t>
            </a:r>
            <a:endParaRPr b="1" sz="2400">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2400">
                <a:latin typeface="Courier New"/>
                <a:ea typeface="Courier New"/>
                <a:cs typeface="Courier New"/>
                <a:sym typeface="Courier New"/>
              </a:rPr>
              <a:t>for i ← 0 to n-2</a:t>
            </a:r>
            <a:endParaRPr b="1" sz="2400">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2400">
                <a:latin typeface="Courier New"/>
                <a:ea typeface="Courier New"/>
                <a:cs typeface="Courier New"/>
                <a:sym typeface="Courier New"/>
              </a:rPr>
              <a:t>	if(A[i] &gt; A[i+1])</a:t>
            </a:r>
            <a:endParaRPr b="1" sz="2400">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2400">
                <a:latin typeface="Courier New"/>
                <a:ea typeface="Courier New"/>
                <a:cs typeface="Courier New"/>
                <a:sym typeface="Courier New"/>
              </a:rPr>
              <a:t>		Swap </a:t>
            </a:r>
            <a:r>
              <a:rPr b="1" lang="en" sz="2400">
                <a:solidFill>
                  <a:schemeClr val="dk1"/>
                </a:solidFill>
                <a:latin typeface="Courier New"/>
                <a:ea typeface="Courier New"/>
                <a:cs typeface="Courier New"/>
                <a:sym typeface="Courier New"/>
              </a:rPr>
              <a:t>A[i] with A[i+1]</a:t>
            </a:r>
            <a:endParaRPr b="1" sz="2400">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2400">
                <a:latin typeface="Courier New"/>
                <a:ea typeface="Courier New"/>
                <a:cs typeface="Courier New"/>
                <a:sym typeface="Courier New"/>
              </a:rPr>
              <a:t>if(isSorted( </a:t>
            </a:r>
            <a:r>
              <a:rPr b="1" lang="en" sz="2400">
                <a:solidFill>
                  <a:schemeClr val="dk1"/>
                </a:solidFill>
                <a:latin typeface="Courier New"/>
                <a:ea typeface="Courier New"/>
                <a:cs typeface="Courier New"/>
                <a:sym typeface="Courier New"/>
              </a:rPr>
              <a:t>A[0..n-1] ))</a:t>
            </a:r>
            <a:endParaRPr b="1" sz="2400">
              <a:solidFill>
                <a:schemeClr val="dk1"/>
              </a:solidFill>
              <a:latin typeface="Courier New"/>
              <a:ea typeface="Courier New"/>
              <a:cs typeface="Courier New"/>
              <a:sym typeface="Courier New"/>
            </a:endParaRPr>
          </a:p>
          <a:p>
            <a:pPr indent="457200" lvl="0" marL="457200" rtl="0" algn="l">
              <a:lnSpc>
                <a:spcPct val="115000"/>
              </a:lnSpc>
              <a:spcBef>
                <a:spcPts val="0"/>
              </a:spcBef>
              <a:spcAft>
                <a:spcPts val="0"/>
              </a:spcAft>
              <a:buNone/>
            </a:pPr>
            <a:r>
              <a:rPr b="1" lang="en" sz="2400">
                <a:latin typeface="Courier New"/>
                <a:ea typeface="Courier New"/>
                <a:cs typeface="Courier New"/>
                <a:sym typeface="Courier New"/>
              </a:rPr>
              <a:t>return</a:t>
            </a:r>
            <a:endParaRPr sz="24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lang="en" sz="2400"/>
              <a:t>Does it sort and that too in a finite amount of time?</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nvSpPr>
        <p:spPr>
          <a:xfrm>
            <a:off x="270900" y="270900"/>
            <a:ext cx="8793900" cy="591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Sort by fixing the problems while checking for sortedness.</a:t>
            </a:r>
            <a:endParaRPr b="1" sz="2400"/>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b="1" lang="en" sz="2400">
                <a:latin typeface="Courier New"/>
                <a:ea typeface="Courier New"/>
                <a:cs typeface="Courier New"/>
                <a:sym typeface="Courier New"/>
              </a:rPr>
              <a:t>SortByCheckingSortedness3( A[0..n-1] )</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rPr lang="en" sz="2400">
                <a:latin typeface="Courier New"/>
                <a:ea typeface="Courier New"/>
                <a:cs typeface="Courier New"/>
                <a:sym typeface="Courier New"/>
              </a:rPr>
              <a:t>//Sorts by Checking sortedness.</a:t>
            </a:r>
            <a:endParaRPr sz="2400">
              <a:latin typeface="Courier New"/>
              <a:ea typeface="Courier New"/>
              <a:cs typeface="Courier New"/>
              <a:sym typeface="Courier New"/>
            </a:endParaRPr>
          </a:p>
          <a:p>
            <a:pPr indent="0" lvl="0" marL="0" rtl="0" algn="l">
              <a:spcBef>
                <a:spcPts val="0"/>
              </a:spcBef>
              <a:spcAft>
                <a:spcPts val="0"/>
              </a:spcAft>
              <a:buNone/>
            </a:pPr>
            <a:r>
              <a:rPr lang="en" sz="2400">
                <a:solidFill>
                  <a:schemeClr val="dk1"/>
                </a:solidFill>
                <a:latin typeface="Courier New"/>
                <a:ea typeface="Courier New"/>
                <a:cs typeface="Courier New"/>
                <a:sym typeface="Courier New"/>
              </a:rPr>
              <a:t>//Input: An array </a:t>
            </a:r>
            <a:r>
              <a:rPr b="1" lang="en" sz="2400">
                <a:solidFill>
                  <a:schemeClr val="dk1"/>
                </a:solidFill>
                <a:latin typeface="Courier New"/>
                <a:ea typeface="Courier New"/>
                <a:cs typeface="Courier New"/>
                <a:sym typeface="Courier New"/>
              </a:rPr>
              <a:t>A</a:t>
            </a:r>
            <a:r>
              <a:rPr lang="en" sz="2400">
                <a:solidFill>
                  <a:schemeClr val="dk1"/>
                </a:solidFill>
                <a:latin typeface="Courier New"/>
                <a:ea typeface="Courier New"/>
                <a:cs typeface="Courier New"/>
                <a:sym typeface="Courier New"/>
              </a:rPr>
              <a:t> of orderable elements by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2400">
                <a:solidFill>
                  <a:schemeClr val="dk1"/>
                </a:solidFill>
                <a:latin typeface="Courier New"/>
                <a:ea typeface="Courier New"/>
                <a:cs typeface="Courier New"/>
                <a:sym typeface="Courier New"/>
              </a:rPr>
              <a:t>//Output: Sorted array A.</a:t>
            </a:r>
            <a:endParaRPr sz="2400">
              <a:solidFill>
                <a:schemeClr val="dk1"/>
              </a:solidFill>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2400">
                <a:latin typeface="Courier New"/>
                <a:ea typeface="Courier New"/>
                <a:cs typeface="Courier New"/>
                <a:sym typeface="Courier New"/>
              </a:rPr>
              <a:t>for i ← 0 to n-2</a:t>
            </a:r>
            <a:r>
              <a:rPr lang="en" sz="2400">
                <a:latin typeface="Courier New"/>
                <a:ea typeface="Courier New"/>
                <a:cs typeface="Courier New"/>
                <a:sym typeface="Courier New"/>
              </a:rPr>
              <a:t> //n-1 consecutive pairs</a:t>
            </a:r>
            <a:endParaRPr sz="2400">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2400">
                <a:latin typeface="Courier New"/>
                <a:ea typeface="Courier New"/>
                <a:cs typeface="Courier New"/>
                <a:sym typeface="Courier New"/>
              </a:rPr>
              <a:t>	if(A[i] &gt; A[i+1])</a:t>
            </a:r>
            <a:endParaRPr b="1" sz="2400">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2400">
                <a:latin typeface="Courier New"/>
                <a:ea typeface="Courier New"/>
                <a:cs typeface="Courier New"/>
                <a:sym typeface="Courier New"/>
              </a:rPr>
              <a:t>		Swap </a:t>
            </a:r>
            <a:r>
              <a:rPr b="1" lang="en" sz="2400">
                <a:solidFill>
                  <a:schemeClr val="dk1"/>
                </a:solidFill>
                <a:latin typeface="Courier New"/>
                <a:ea typeface="Courier New"/>
                <a:cs typeface="Courier New"/>
                <a:sym typeface="Courier New"/>
              </a:rPr>
              <a:t>A[i] with A[i+1]</a:t>
            </a:r>
            <a:endParaRPr b="1" sz="2400">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2400">
                <a:latin typeface="Courier New"/>
                <a:ea typeface="Courier New"/>
                <a:cs typeface="Courier New"/>
                <a:sym typeface="Courier New"/>
              </a:rPr>
              <a:t>if(isSorted( </a:t>
            </a:r>
            <a:r>
              <a:rPr b="1" lang="en" sz="2400">
                <a:solidFill>
                  <a:schemeClr val="dk1"/>
                </a:solidFill>
                <a:latin typeface="Courier New"/>
                <a:ea typeface="Courier New"/>
                <a:cs typeface="Courier New"/>
                <a:sym typeface="Courier New"/>
              </a:rPr>
              <a:t>A[0..n-1] ))</a:t>
            </a:r>
            <a:endParaRPr b="1" sz="2400">
              <a:solidFill>
                <a:schemeClr val="dk1"/>
              </a:solidFill>
              <a:latin typeface="Courier New"/>
              <a:ea typeface="Courier New"/>
              <a:cs typeface="Courier New"/>
              <a:sym typeface="Courier New"/>
            </a:endParaRPr>
          </a:p>
          <a:p>
            <a:pPr indent="457200" lvl="0" marL="457200" rtl="0" algn="l">
              <a:lnSpc>
                <a:spcPct val="115000"/>
              </a:lnSpc>
              <a:spcBef>
                <a:spcPts val="0"/>
              </a:spcBef>
              <a:spcAft>
                <a:spcPts val="0"/>
              </a:spcAft>
              <a:buNone/>
            </a:pPr>
            <a:r>
              <a:rPr b="1" lang="en" sz="2400">
                <a:latin typeface="Courier New"/>
                <a:ea typeface="Courier New"/>
                <a:cs typeface="Courier New"/>
                <a:sym typeface="Courier New"/>
              </a:rPr>
              <a:t>return</a:t>
            </a:r>
            <a:endParaRPr b="1" sz="2400">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2400">
                <a:solidFill>
                  <a:schemeClr val="dk1"/>
                </a:solidFill>
                <a:latin typeface="Courier New"/>
                <a:ea typeface="Courier New"/>
                <a:cs typeface="Courier New"/>
                <a:sym typeface="Courier New"/>
              </a:rPr>
              <a:t>SortByCheckingSortedness3(A[0..n-2])</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rPr lang="en" sz="2400"/>
              <a:t>It should sort. </a:t>
            </a:r>
            <a:endParaRPr sz="2400"/>
          </a:p>
          <a:p>
            <a:pPr indent="0" lvl="0" marL="0" rtl="0" algn="l">
              <a:lnSpc>
                <a:spcPct val="115000"/>
              </a:lnSpc>
              <a:spcBef>
                <a:spcPts val="0"/>
              </a:spcBef>
              <a:spcAft>
                <a:spcPts val="0"/>
              </a:spcAft>
              <a:buNone/>
            </a:pPr>
            <a:r>
              <a:rPr lang="en" sz="2400"/>
              <a:t>Can we move </a:t>
            </a:r>
            <a:r>
              <a:rPr b="1" lang="en" sz="2400">
                <a:solidFill>
                  <a:schemeClr val="dk1"/>
                </a:solidFill>
                <a:latin typeface="Courier New"/>
                <a:ea typeface="Courier New"/>
                <a:cs typeface="Courier New"/>
                <a:sym typeface="Courier New"/>
              </a:rPr>
              <a:t>isSorted()</a:t>
            </a:r>
            <a:r>
              <a:rPr lang="en" sz="2400"/>
              <a:t> logic into the </a:t>
            </a:r>
            <a:r>
              <a:rPr b="1" lang="en" sz="2400">
                <a:solidFill>
                  <a:schemeClr val="dk1"/>
                </a:solidFill>
                <a:latin typeface="Courier New"/>
                <a:ea typeface="Courier New"/>
                <a:cs typeface="Courier New"/>
                <a:sym typeface="Courier New"/>
              </a:rPr>
              <a:t>for</a:t>
            </a:r>
            <a:r>
              <a:rPr lang="en" sz="2400"/>
              <a:t> loop?</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nvSpPr>
        <p:spPr>
          <a:xfrm>
            <a:off x="270900" y="270900"/>
            <a:ext cx="8793900" cy="591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urier New"/>
                <a:ea typeface="Courier New"/>
                <a:cs typeface="Courier New"/>
                <a:sym typeface="Courier New"/>
              </a:rPr>
              <a:t>Algorithm </a:t>
            </a:r>
            <a:r>
              <a:rPr b="1" lang="en" sz="2400">
                <a:solidFill>
                  <a:schemeClr val="dk1"/>
                </a:solidFill>
                <a:latin typeface="Courier New"/>
                <a:ea typeface="Courier New"/>
                <a:cs typeface="Courier New"/>
                <a:sym typeface="Courier New"/>
              </a:rPr>
              <a:t>SortByCheckingSortedness4</a:t>
            </a:r>
            <a:r>
              <a:rPr b="1" lang="en" sz="2400">
                <a:latin typeface="Courier New"/>
                <a:ea typeface="Courier New"/>
                <a:cs typeface="Courier New"/>
                <a:sym typeface="Courier New"/>
              </a:rPr>
              <a:t>(A[0..n-1])</a:t>
            </a:r>
            <a:endParaRPr b="1" sz="24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//Sorts by an improved Bubble Sort algorithm.</a:t>
            </a:r>
            <a:endParaRPr sz="2400">
              <a:solidFill>
                <a:schemeClr val="dk1"/>
              </a:solidFill>
            </a:endParaRPr>
          </a:p>
          <a:p>
            <a:pPr indent="0" lvl="0" marL="0" rtl="0" algn="l">
              <a:spcBef>
                <a:spcPts val="0"/>
              </a:spcBef>
              <a:spcAft>
                <a:spcPts val="0"/>
              </a:spcAft>
              <a:buNone/>
            </a:pPr>
            <a:r>
              <a:rPr lang="en" sz="2400">
                <a:solidFill>
                  <a:schemeClr val="dk1"/>
                </a:solidFill>
              </a:rPr>
              <a:t>//Input: An array </a:t>
            </a:r>
            <a:r>
              <a:rPr b="1" lang="en" sz="2400">
                <a:solidFill>
                  <a:schemeClr val="dk1"/>
                </a:solidFill>
              </a:rPr>
              <a:t>A</a:t>
            </a:r>
            <a:r>
              <a:rPr lang="en" sz="2400">
                <a:solidFill>
                  <a:schemeClr val="dk1"/>
                </a:solidFill>
              </a:rPr>
              <a:t> of orderable elements by ≤.</a:t>
            </a:r>
            <a:endParaRPr sz="2400">
              <a:solidFill>
                <a:schemeClr val="dk1"/>
              </a:solidFill>
            </a:endParaRPr>
          </a:p>
          <a:p>
            <a:pPr indent="0" lvl="0" marL="0" rtl="0" algn="l">
              <a:spcBef>
                <a:spcPts val="0"/>
              </a:spcBef>
              <a:spcAft>
                <a:spcPts val="0"/>
              </a:spcAft>
              <a:buNone/>
            </a:pPr>
            <a:r>
              <a:rPr lang="en" sz="2400">
                <a:solidFill>
                  <a:schemeClr val="dk1"/>
                </a:solidFill>
              </a:rPr>
              <a:t>//Output: Sorted array </a:t>
            </a:r>
            <a:r>
              <a:rPr b="1" lang="en" sz="2400">
                <a:solidFill>
                  <a:schemeClr val="dk1"/>
                </a:solidFill>
              </a:rPr>
              <a:t>A</a:t>
            </a:r>
            <a:r>
              <a:rPr lang="en" sz="2400">
                <a:solidFill>
                  <a:schemeClr val="dk1"/>
                </a:solidFill>
              </a:rPr>
              <a:t>.</a:t>
            </a:r>
            <a:endParaRPr sz="2400">
              <a:solidFill>
                <a:schemeClr val="dk1"/>
              </a:solidFill>
            </a:endParaRPr>
          </a:p>
          <a:p>
            <a:pPr indent="0" lvl="0" marL="457200" rtl="0" algn="l">
              <a:lnSpc>
                <a:spcPct val="115000"/>
              </a:lnSpc>
              <a:spcBef>
                <a:spcPts val="0"/>
              </a:spcBef>
              <a:spcAft>
                <a:spcPts val="0"/>
              </a:spcAft>
              <a:buNone/>
            </a:pPr>
            <a:r>
              <a:rPr b="1" lang="en" sz="2400">
                <a:latin typeface="Courier New"/>
                <a:ea typeface="Courier New"/>
                <a:cs typeface="Courier New"/>
                <a:sym typeface="Courier New"/>
              </a:rPr>
              <a:t>isSorted ← TRUE</a:t>
            </a:r>
            <a:endParaRPr b="1" sz="2400">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2400">
                <a:latin typeface="Courier New"/>
                <a:ea typeface="Courier New"/>
                <a:cs typeface="Courier New"/>
                <a:sym typeface="Courier New"/>
              </a:rPr>
              <a:t>for i ← 0 to n-2</a:t>
            </a:r>
            <a:endParaRPr sz="2400"/>
          </a:p>
          <a:p>
            <a:pPr indent="0" lvl="0" marL="457200" rtl="0" algn="l">
              <a:lnSpc>
                <a:spcPct val="115000"/>
              </a:lnSpc>
              <a:spcBef>
                <a:spcPts val="0"/>
              </a:spcBef>
              <a:spcAft>
                <a:spcPts val="0"/>
              </a:spcAft>
              <a:buNone/>
            </a:pPr>
            <a:r>
              <a:rPr b="1" lang="en" sz="2400">
                <a:latin typeface="Courier New"/>
                <a:ea typeface="Courier New"/>
                <a:cs typeface="Courier New"/>
                <a:sym typeface="Courier New"/>
              </a:rPr>
              <a:t>	if(A[i] &gt; A[i+1])</a:t>
            </a:r>
            <a:endParaRPr b="1" sz="2400">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2400">
                <a:latin typeface="Courier New"/>
                <a:ea typeface="Courier New"/>
                <a:cs typeface="Courier New"/>
                <a:sym typeface="Courier New"/>
              </a:rPr>
              <a:t>		Swap </a:t>
            </a:r>
            <a:r>
              <a:rPr b="1" lang="en" sz="2400">
                <a:solidFill>
                  <a:schemeClr val="dk1"/>
                </a:solidFill>
                <a:latin typeface="Courier New"/>
                <a:ea typeface="Courier New"/>
                <a:cs typeface="Courier New"/>
                <a:sym typeface="Courier New"/>
              </a:rPr>
              <a:t>A[i] with A[i+1]</a:t>
            </a:r>
            <a:endParaRPr b="1" sz="2400">
              <a:solidFill>
                <a:schemeClr val="dk1"/>
              </a:solidFill>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2400">
                <a:solidFill>
                  <a:schemeClr val="dk1"/>
                </a:solidFill>
                <a:latin typeface="Courier New"/>
                <a:ea typeface="Courier New"/>
                <a:cs typeface="Courier New"/>
                <a:sym typeface="Courier New"/>
              </a:rPr>
              <a:t>		isSorted ← FALSE</a:t>
            </a:r>
            <a:endParaRPr b="1" sz="2400">
              <a:solidFill>
                <a:schemeClr val="dk1"/>
              </a:solidFill>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2400">
                <a:latin typeface="Courier New"/>
                <a:ea typeface="Courier New"/>
                <a:cs typeface="Courier New"/>
                <a:sym typeface="Courier New"/>
              </a:rPr>
              <a:t>if(</a:t>
            </a:r>
            <a:r>
              <a:rPr b="1" lang="en" sz="2400">
                <a:solidFill>
                  <a:schemeClr val="dk1"/>
                </a:solidFill>
                <a:latin typeface="Courier New"/>
                <a:ea typeface="Courier New"/>
                <a:cs typeface="Courier New"/>
                <a:sym typeface="Courier New"/>
              </a:rPr>
              <a:t>isSorted</a:t>
            </a:r>
            <a:r>
              <a:rPr b="1" lang="en" sz="2400">
                <a:latin typeface="Courier New"/>
                <a:ea typeface="Courier New"/>
                <a:cs typeface="Courier New"/>
                <a:sym typeface="Courier New"/>
              </a:rPr>
              <a:t> = TRUE</a:t>
            </a:r>
            <a:r>
              <a:rPr b="1" lang="en" sz="2400">
                <a:solidFill>
                  <a:schemeClr val="dk1"/>
                </a:solidFill>
                <a:latin typeface="Courier New"/>
                <a:ea typeface="Courier New"/>
                <a:cs typeface="Courier New"/>
                <a:sym typeface="Courier New"/>
              </a:rPr>
              <a:t>)</a:t>
            </a:r>
            <a:endParaRPr b="1" sz="2400">
              <a:solidFill>
                <a:schemeClr val="dk1"/>
              </a:solidFill>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2400">
                <a:solidFill>
                  <a:schemeClr val="dk1"/>
                </a:solidFill>
                <a:latin typeface="Courier New"/>
                <a:ea typeface="Courier New"/>
                <a:cs typeface="Courier New"/>
                <a:sym typeface="Courier New"/>
              </a:rPr>
              <a:t>	return</a:t>
            </a:r>
            <a:endParaRPr b="1" sz="2400">
              <a:solidFill>
                <a:schemeClr val="dk1"/>
              </a:solidFill>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2400">
                <a:solidFill>
                  <a:schemeClr val="dk1"/>
                </a:solidFill>
                <a:latin typeface="Courier New"/>
                <a:ea typeface="Courier New"/>
                <a:cs typeface="Courier New"/>
                <a:sym typeface="Courier New"/>
              </a:rPr>
              <a:t>SortByCheckingSortedness4(A[0..n-2])</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Base case for the recursion?</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nvSpPr>
        <p:spPr>
          <a:xfrm>
            <a:off x="270900" y="270900"/>
            <a:ext cx="8793900" cy="591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urier New"/>
                <a:ea typeface="Courier New"/>
                <a:cs typeface="Courier New"/>
                <a:sym typeface="Courier New"/>
              </a:rPr>
              <a:t>Algorithm </a:t>
            </a:r>
            <a:r>
              <a:rPr b="1" lang="en" sz="2400">
                <a:solidFill>
                  <a:schemeClr val="dk1"/>
                </a:solidFill>
                <a:latin typeface="Courier New"/>
                <a:ea typeface="Courier New"/>
                <a:cs typeface="Courier New"/>
                <a:sym typeface="Courier New"/>
              </a:rPr>
              <a:t>SortByCheckingSortedness5</a:t>
            </a:r>
            <a:r>
              <a:rPr b="1" lang="en" sz="2400">
                <a:latin typeface="Courier New"/>
                <a:ea typeface="Courier New"/>
                <a:cs typeface="Courier New"/>
                <a:sym typeface="Courier New"/>
              </a:rPr>
              <a:t>(A[0..n-1])</a:t>
            </a:r>
            <a:endParaRPr b="1" sz="24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//Sorts by an improved Bubble Sort algorithm.</a:t>
            </a:r>
            <a:endParaRPr sz="2400">
              <a:solidFill>
                <a:schemeClr val="dk1"/>
              </a:solidFill>
            </a:endParaRPr>
          </a:p>
          <a:p>
            <a:pPr indent="0" lvl="0" marL="0" rtl="0" algn="l">
              <a:spcBef>
                <a:spcPts val="0"/>
              </a:spcBef>
              <a:spcAft>
                <a:spcPts val="0"/>
              </a:spcAft>
              <a:buNone/>
            </a:pPr>
            <a:r>
              <a:rPr lang="en" sz="2400">
                <a:solidFill>
                  <a:schemeClr val="dk1"/>
                </a:solidFill>
              </a:rPr>
              <a:t>//Input: An array </a:t>
            </a:r>
            <a:r>
              <a:rPr b="1" lang="en" sz="2400">
                <a:solidFill>
                  <a:schemeClr val="dk1"/>
                </a:solidFill>
              </a:rPr>
              <a:t>A</a:t>
            </a:r>
            <a:r>
              <a:rPr lang="en" sz="2400">
                <a:solidFill>
                  <a:schemeClr val="dk1"/>
                </a:solidFill>
              </a:rPr>
              <a:t> of orderable elements by ≤.</a:t>
            </a:r>
            <a:endParaRPr sz="2400">
              <a:solidFill>
                <a:schemeClr val="dk1"/>
              </a:solidFill>
            </a:endParaRPr>
          </a:p>
          <a:p>
            <a:pPr indent="0" lvl="0" marL="0" rtl="0" algn="l">
              <a:spcBef>
                <a:spcPts val="0"/>
              </a:spcBef>
              <a:spcAft>
                <a:spcPts val="0"/>
              </a:spcAft>
              <a:buNone/>
            </a:pPr>
            <a:r>
              <a:rPr lang="en" sz="2400">
                <a:solidFill>
                  <a:schemeClr val="dk1"/>
                </a:solidFill>
              </a:rPr>
              <a:t>//Output: Sorted array </a:t>
            </a:r>
            <a:r>
              <a:rPr b="1" lang="en" sz="2400">
                <a:solidFill>
                  <a:schemeClr val="dk1"/>
                </a:solidFill>
              </a:rPr>
              <a:t>A</a:t>
            </a:r>
            <a:r>
              <a:rPr lang="en" sz="2400">
                <a:solidFill>
                  <a:schemeClr val="dk1"/>
                </a:solidFill>
              </a:rPr>
              <a:t>.</a:t>
            </a:r>
            <a:endParaRPr sz="2400">
              <a:solidFill>
                <a:schemeClr val="dk1"/>
              </a:solidFill>
            </a:endParaRPr>
          </a:p>
          <a:p>
            <a:pPr indent="0" lvl="0" marL="457200" rtl="0" algn="l">
              <a:lnSpc>
                <a:spcPct val="115000"/>
              </a:lnSpc>
              <a:spcBef>
                <a:spcPts val="0"/>
              </a:spcBef>
              <a:spcAft>
                <a:spcPts val="0"/>
              </a:spcAft>
              <a:buNone/>
            </a:pPr>
            <a:r>
              <a:rPr b="1" lang="en" sz="2400">
                <a:latin typeface="Courier New"/>
                <a:ea typeface="Courier New"/>
                <a:cs typeface="Courier New"/>
                <a:sym typeface="Courier New"/>
              </a:rPr>
              <a:t>if(n &lt;= 1) return</a:t>
            </a:r>
            <a:endParaRPr b="1" sz="2400">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isSorted ← TRUE</a:t>
            </a:r>
            <a:endParaRPr b="1" sz="2400">
              <a:solidFill>
                <a:schemeClr val="dk1"/>
              </a:solidFill>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for i ← 0 to n-2</a:t>
            </a:r>
            <a:endParaRPr sz="24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if(A[i] &gt; A[i+1])</a:t>
            </a:r>
            <a:endParaRPr b="1" sz="2400">
              <a:solidFill>
                <a:schemeClr val="dk1"/>
              </a:solidFill>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Swap A[i] with A[i+1]</a:t>
            </a:r>
            <a:endParaRPr b="1" sz="2400">
              <a:solidFill>
                <a:schemeClr val="dk1"/>
              </a:solidFill>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isSorted ← FALSE</a:t>
            </a:r>
            <a:endParaRPr b="1" sz="2400">
              <a:solidFill>
                <a:schemeClr val="dk1"/>
              </a:solidFill>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if(isSorted = TRUE)</a:t>
            </a:r>
            <a:endParaRPr b="1" sz="2400">
              <a:solidFill>
                <a:schemeClr val="dk1"/>
              </a:solidFill>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return</a:t>
            </a:r>
            <a:endParaRPr b="1" sz="2400">
              <a:solidFill>
                <a:schemeClr val="dk1"/>
              </a:solidFill>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2400">
                <a:solidFill>
                  <a:schemeClr val="dk1"/>
                </a:solidFill>
                <a:latin typeface="Courier New"/>
                <a:ea typeface="Courier New"/>
                <a:cs typeface="Courier New"/>
                <a:sym typeface="Courier New"/>
              </a:rPr>
              <a:t>SortByCheckingSortedness5(A[0..n-2])</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lang="en" sz="2400">
                <a:solidFill>
                  <a:schemeClr val="dk1"/>
                </a:solidFill>
              </a:rPr>
              <a:t>Can we convert the recursive algorithm to iterative?</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nvSpPr>
        <p:spPr>
          <a:xfrm>
            <a:off x="270900" y="270900"/>
            <a:ext cx="8793900" cy="591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urier New"/>
                <a:ea typeface="Courier New"/>
                <a:cs typeface="Courier New"/>
                <a:sym typeface="Courier New"/>
              </a:rPr>
              <a:t>SortByCheckingSortedness6( A[0..n-1] )</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rPr lang="en" sz="2400">
                <a:latin typeface="Courier New"/>
                <a:ea typeface="Courier New"/>
                <a:cs typeface="Courier New"/>
                <a:sym typeface="Courier New"/>
              </a:rPr>
              <a:t>//Sorts by Checking sortedness.</a:t>
            </a:r>
            <a:endParaRPr sz="2400">
              <a:latin typeface="Courier New"/>
              <a:ea typeface="Courier New"/>
              <a:cs typeface="Courier New"/>
              <a:sym typeface="Courier New"/>
            </a:endParaRPr>
          </a:p>
          <a:p>
            <a:pPr indent="0" lvl="0" marL="0" rtl="0" algn="l">
              <a:spcBef>
                <a:spcPts val="0"/>
              </a:spcBef>
              <a:spcAft>
                <a:spcPts val="0"/>
              </a:spcAft>
              <a:buNone/>
            </a:pPr>
            <a:r>
              <a:rPr lang="en" sz="2400">
                <a:solidFill>
                  <a:schemeClr val="dk1"/>
                </a:solidFill>
                <a:latin typeface="Courier New"/>
                <a:ea typeface="Courier New"/>
                <a:cs typeface="Courier New"/>
                <a:sym typeface="Courier New"/>
              </a:rPr>
              <a:t>//Input: An array </a:t>
            </a:r>
            <a:r>
              <a:rPr b="1" lang="en" sz="2400">
                <a:solidFill>
                  <a:schemeClr val="dk1"/>
                </a:solidFill>
                <a:latin typeface="Courier New"/>
                <a:ea typeface="Courier New"/>
                <a:cs typeface="Courier New"/>
                <a:sym typeface="Courier New"/>
              </a:rPr>
              <a:t>A</a:t>
            </a:r>
            <a:r>
              <a:rPr lang="en" sz="2400">
                <a:solidFill>
                  <a:schemeClr val="dk1"/>
                </a:solidFill>
                <a:latin typeface="Courier New"/>
                <a:ea typeface="Courier New"/>
                <a:cs typeface="Courier New"/>
                <a:sym typeface="Courier New"/>
              </a:rPr>
              <a:t> of orderable elements by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2400">
                <a:solidFill>
                  <a:schemeClr val="dk1"/>
                </a:solidFill>
                <a:latin typeface="Courier New"/>
                <a:ea typeface="Courier New"/>
                <a:cs typeface="Courier New"/>
                <a:sym typeface="Courier New"/>
              </a:rPr>
              <a:t>//Output: Sorted array A.</a:t>
            </a:r>
            <a:endParaRPr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m ← n</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latin typeface="Courier New"/>
                <a:ea typeface="Courier New"/>
                <a:cs typeface="Courier New"/>
                <a:sym typeface="Courier New"/>
              </a:rPr>
              <a:t>while(m&gt;1)</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latin typeface="Courier New"/>
                <a:ea typeface="Courier New"/>
                <a:cs typeface="Courier New"/>
                <a:sym typeface="Courier New"/>
              </a:rPr>
              <a:t>	</a:t>
            </a:r>
            <a:r>
              <a:rPr b="1" lang="en" sz="2400">
                <a:solidFill>
                  <a:schemeClr val="dk1"/>
                </a:solidFill>
                <a:latin typeface="Courier New"/>
                <a:ea typeface="Courier New"/>
                <a:cs typeface="Courier New"/>
                <a:sym typeface="Courier New"/>
              </a:rPr>
              <a:t>isSorted ← TRUE</a:t>
            </a:r>
            <a:endParaRPr b="1" sz="2400">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2400">
                <a:latin typeface="Courier New"/>
                <a:ea typeface="Courier New"/>
                <a:cs typeface="Courier New"/>
                <a:sym typeface="Courier New"/>
              </a:rPr>
              <a:t>for i ← 0 to m-2</a:t>
            </a:r>
            <a:r>
              <a:rPr lang="en" sz="2400">
                <a:latin typeface="Courier New"/>
                <a:ea typeface="Courier New"/>
                <a:cs typeface="Courier New"/>
                <a:sym typeface="Courier New"/>
              </a:rPr>
              <a:t> //m-1 consecutive pairs</a:t>
            </a:r>
            <a:endParaRPr sz="2400">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2400">
                <a:latin typeface="Courier New"/>
                <a:ea typeface="Courier New"/>
                <a:cs typeface="Courier New"/>
                <a:sym typeface="Courier New"/>
              </a:rPr>
              <a:t>	if(A[i] &gt; A[i+1])</a:t>
            </a:r>
            <a:endParaRPr b="1" sz="2400">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2400">
                <a:latin typeface="Courier New"/>
                <a:ea typeface="Courier New"/>
                <a:cs typeface="Courier New"/>
                <a:sym typeface="Courier New"/>
              </a:rPr>
              <a:t>		Swap </a:t>
            </a:r>
            <a:r>
              <a:rPr b="1" lang="en" sz="2400">
                <a:solidFill>
                  <a:schemeClr val="dk1"/>
                </a:solidFill>
                <a:latin typeface="Courier New"/>
                <a:ea typeface="Courier New"/>
                <a:cs typeface="Courier New"/>
                <a:sym typeface="Courier New"/>
              </a:rPr>
              <a:t>A[i] with A[i+1]</a:t>
            </a:r>
            <a:endParaRPr b="1" sz="2400">
              <a:solidFill>
                <a:schemeClr val="dk1"/>
              </a:solidFill>
              <a:latin typeface="Courier New"/>
              <a:ea typeface="Courier New"/>
              <a:cs typeface="Courier New"/>
              <a:sym typeface="Courier New"/>
            </a:endParaRPr>
          </a:p>
          <a:p>
            <a:pPr indent="457200" lvl="0" marL="914400" rtl="0" algn="l">
              <a:lnSpc>
                <a:spcPct val="115000"/>
              </a:lnSpc>
              <a:spcBef>
                <a:spcPts val="0"/>
              </a:spcBef>
              <a:spcAft>
                <a:spcPts val="0"/>
              </a:spcAft>
              <a:buNone/>
            </a:pPr>
            <a:r>
              <a:rPr b="1" lang="en" sz="2400">
                <a:solidFill>
                  <a:schemeClr val="dk1"/>
                </a:solidFill>
                <a:latin typeface="Courier New"/>
                <a:ea typeface="Courier New"/>
                <a:cs typeface="Courier New"/>
                <a:sym typeface="Courier New"/>
              </a:rPr>
              <a:t>isSorted ← FALSE</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if(isSorted = TRUE) return</a:t>
            </a:r>
            <a:endParaRPr b="1" sz="2400">
              <a:solidFill>
                <a:schemeClr val="dk1"/>
              </a:solidFill>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2400">
                <a:latin typeface="Courier New"/>
                <a:ea typeface="Courier New"/>
                <a:cs typeface="Courier New"/>
                <a:sym typeface="Courier New"/>
              </a:rPr>
              <a:t>m--</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latin typeface="Courier New"/>
                <a:ea typeface="Courier New"/>
                <a:cs typeface="Courier New"/>
                <a:sym typeface="Courier New"/>
              </a:rPr>
              <a:t>return</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nvSpPr>
        <p:spPr>
          <a:xfrm>
            <a:off x="270900" y="270900"/>
            <a:ext cx="8793900" cy="591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urier New"/>
                <a:ea typeface="Courier New"/>
                <a:cs typeface="Courier New"/>
                <a:sym typeface="Courier New"/>
              </a:rPr>
              <a:t>Algorithm BubbleSort( A[0..n-1] )</a:t>
            </a:r>
            <a:endParaRPr b="1" sz="24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//Sorts by an improved Bubble Sort algorithm.</a:t>
            </a:r>
            <a:endParaRPr sz="2400">
              <a:solidFill>
                <a:schemeClr val="dk1"/>
              </a:solidFill>
            </a:endParaRPr>
          </a:p>
          <a:p>
            <a:pPr indent="0" lvl="0" marL="0" rtl="0" algn="l">
              <a:spcBef>
                <a:spcPts val="0"/>
              </a:spcBef>
              <a:spcAft>
                <a:spcPts val="0"/>
              </a:spcAft>
              <a:buNone/>
            </a:pPr>
            <a:r>
              <a:rPr lang="en" sz="2400">
                <a:solidFill>
                  <a:schemeClr val="dk1"/>
                </a:solidFill>
              </a:rPr>
              <a:t>//Input: An array </a:t>
            </a:r>
            <a:r>
              <a:rPr b="1" lang="en" sz="2400">
                <a:solidFill>
                  <a:schemeClr val="dk1"/>
                </a:solidFill>
              </a:rPr>
              <a:t>A</a:t>
            </a:r>
            <a:r>
              <a:rPr lang="en" sz="2400">
                <a:solidFill>
                  <a:schemeClr val="dk1"/>
                </a:solidFill>
              </a:rPr>
              <a:t> of orderable elements by ≤.</a:t>
            </a:r>
            <a:endParaRPr sz="2400">
              <a:solidFill>
                <a:schemeClr val="dk1"/>
              </a:solidFill>
            </a:endParaRPr>
          </a:p>
          <a:p>
            <a:pPr indent="0" lvl="0" marL="0" rtl="0" algn="l">
              <a:spcBef>
                <a:spcPts val="0"/>
              </a:spcBef>
              <a:spcAft>
                <a:spcPts val="0"/>
              </a:spcAft>
              <a:buNone/>
            </a:pPr>
            <a:r>
              <a:rPr lang="en" sz="2400">
                <a:solidFill>
                  <a:schemeClr val="dk1"/>
                </a:solidFill>
              </a:rPr>
              <a:t>//Output: Sorted array A.</a:t>
            </a:r>
            <a:endParaRPr sz="2400">
              <a:solidFill>
                <a:schemeClr val="dk1"/>
              </a:solidFill>
            </a:endParaRPr>
          </a:p>
          <a:p>
            <a:pPr indent="0" lvl="0" marL="0" rtl="0" algn="l">
              <a:lnSpc>
                <a:spcPct val="115000"/>
              </a:lnSpc>
              <a:spcBef>
                <a:spcPts val="0"/>
              </a:spcBef>
              <a:spcAft>
                <a:spcPts val="0"/>
              </a:spcAft>
              <a:buNone/>
            </a:pPr>
            <a:r>
              <a:rPr b="1" lang="en" sz="2400">
                <a:latin typeface="Courier New"/>
                <a:ea typeface="Courier New"/>
                <a:cs typeface="Courier New"/>
                <a:sym typeface="Courier New"/>
              </a:rPr>
              <a:t>for i ← n-1 downto 1 </a:t>
            </a:r>
            <a:r>
              <a:rPr lang="en" sz="2400"/>
              <a:t>//n-1 passes</a:t>
            </a:r>
            <a:endParaRPr sz="2400"/>
          </a:p>
          <a:p>
            <a:pPr indent="457200" lvl="0" marL="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isSorted ← TRUE</a:t>
            </a:r>
            <a:endParaRPr b="1" sz="2400">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2400">
                <a:latin typeface="Courier New"/>
                <a:ea typeface="Courier New"/>
                <a:cs typeface="Courier New"/>
                <a:sym typeface="Courier New"/>
              </a:rPr>
              <a:t>for j ← 0 to i-1</a:t>
            </a:r>
            <a:r>
              <a:rPr lang="en" sz="2400">
                <a:latin typeface="Courier New"/>
                <a:ea typeface="Courier New"/>
                <a:cs typeface="Courier New"/>
                <a:sym typeface="Courier New"/>
              </a:rPr>
              <a:t> </a:t>
            </a:r>
            <a:r>
              <a:rPr lang="en" sz="2400"/>
              <a:t>//last n-i-1 elements are sorted</a:t>
            </a:r>
            <a:endParaRPr sz="2400"/>
          </a:p>
          <a:p>
            <a:pPr indent="0" lvl="0" marL="457200" rtl="0" algn="l">
              <a:lnSpc>
                <a:spcPct val="115000"/>
              </a:lnSpc>
              <a:spcBef>
                <a:spcPts val="0"/>
              </a:spcBef>
              <a:spcAft>
                <a:spcPts val="0"/>
              </a:spcAft>
              <a:buNone/>
            </a:pPr>
            <a:r>
              <a:rPr b="1" lang="en" sz="2400">
                <a:latin typeface="Courier New"/>
                <a:ea typeface="Courier New"/>
                <a:cs typeface="Courier New"/>
                <a:sym typeface="Courier New"/>
              </a:rPr>
              <a:t>	if(A[j] &gt; A[j+1])</a:t>
            </a:r>
            <a:endParaRPr b="1" sz="2400">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2400">
                <a:latin typeface="Courier New"/>
                <a:ea typeface="Courier New"/>
                <a:cs typeface="Courier New"/>
                <a:sym typeface="Courier New"/>
              </a:rPr>
              <a:t>		Swap </a:t>
            </a:r>
            <a:r>
              <a:rPr b="1" lang="en" sz="2400">
                <a:solidFill>
                  <a:schemeClr val="dk1"/>
                </a:solidFill>
                <a:latin typeface="Courier New"/>
                <a:ea typeface="Courier New"/>
                <a:cs typeface="Courier New"/>
                <a:sym typeface="Courier New"/>
              </a:rPr>
              <a:t>A[j] with A[j+1]</a:t>
            </a:r>
            <a:endParaRPr b="1" sz="2400">
              <a:solidFill>
                <a:schemeClr val="dk1"/>
              </a:solidFill>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2400">
                <a:solidFill>
                  <a:schemeClr val="dk1"/>
                </a:solidFill>
                <a:latin typeface="Courier New"/>
                <a:ea typeface="Courier New"/>
                <a:cs typeface="Courier New"/>
                <a:sym typeface="Courier New"/>
              </a:rPr>
              <a:t>		isSorted ← FALSE</a:t>
            </a:r>
            <a:endParaRPr b="1" sz="2400">
              <a:solidFill>
                <a:schemeClr val="dk1"/>
              </a:solidFill>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2400">
                <a:latin typeface="Courier New"/>
                <a:ea typeface="Courier New"/>
                <a:cs typeface="Courier New"/>
                <a:sym typeface="Courier New"/>
              </a:rPr>
              <a:t>if(</a:t>
            </a:r>
            <a:r>
              <a:rPr b="1" lang="en" sz="2400">
                <a:solidFill>
                  <a:schemeClr val="dk1"/>
                </a:solidFill>
                <a:latin typeface="Courier New"/>
                <a:ea typeface="Courier New"/>
                <a:cs typeface="Courier New"/>
                <a:sym typeface="Courier New"/>
              </a:rPr>
              <a:t>isSorted = TRUE)</a:t>
            </a:r>
            <a:endParaRPr b="1" sz="2400">
              <a:solidFill>
                <a:schemeClr val="dk1"/>
              </a:solidFill>
              <a:latin typeface="Courier New"/>
              <a:ea typeface="Courier New"/>
              <a:cs typeface="Courier New"/>
              <a:sym typeface="Courier New"/>
            </a:endParaRPr>
          </a:p>
          <a:p>
            <a:pPr indent="457200" lvl="0" marL="457200" rtl="0" algn="l">
              <a:lnSpc>
                <a:spcPct val="115000"/>
              </a:lnSpc>
              <a:spcBef>
                <a:spcPts val="0"/>
              </a:spcBef>
              <a:spcAft>
                <a:spcPts val="0"/>
              </a:spcAft>
              <a:buNone/>
            </a:pPr>
            <a:r>
              <a:rPr b="1" lang="en" sz="2400">
                <a:latin typeface="Courier New"/>
                <a:ea typeface="Courier New"/>
                <a:cs typeface="Courier New"/>
                <a:sym typeface="Courier New"/>
              </a:rPr>
              <a:t>return</a:t>
            </a:r>
            <a:endParaRPr sz="24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return</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4"/>
          <p:cNvSpPr txBox="1"/>
          <p:nvPr/>
        </p:nvSpPr>
        <p:spPr>
          <a:xfrm>
            <a:off x="270900" y="1491950"/>
            <a:ext cx="8793900" cy="469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urier New"/>
                <a:ea typeface="Courier New"/>
                <a:cs typeface="Courier New"/>
                <a:sym typeface="Courier New"/>
              </a:rPr>
              <a:t>Algorithm BubbleSort( A[0..n-1] )</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rPr lang="en" sz="2400"/>
              <a:t>//Sorts by Bubble Sort algorithm.</a:t>
            </a:r>
            <a:endParaRPr sz="2400"/>
          </a:p>
          <a:p>
            <a:pPr indent="0" lvl="0" marL="0" rtl="0" algn="l">
              <a:spcBef>
                <a:spcPts val="0"/>
              </a:spcBef>
              <a:spcAft>
                <a:spcPts val="0"/>
              </a:spcAft>
              <a:buNone/>
            </a:pPr>
            <a:r>
              <a:rPr lang="en" sz="2400">
                <a:solidFill>
                  <a:schemeClr val="dk1"/>
                </a:solidFill>
              </a:rPr>
              <a:t>//Input: An array </a:t>
            </a:r>
            <a:r>
              <a:rPr b="1" lang="en" sz="2400">
                <a:solidFill>
                  <a:schemeClr val="dk1"/>
                </a:solidFill>
              </a:rPr>
              <a:t>A</a:t>
            </a:r>
            <a:r>
              <a:rPr lang="en" sz="2400">
                <a:solidFill>
                  <a:schemeClr val="dk1"/>
                </a:solidFill>
              </a:rPr>
              <a:t> of orderable elements by ≤.</a:t>
            </a:r>
            <a:endParaRPr sz="2400">
              <a:solidFill>
                <a:schemeClr val="dk1"/>
              </a:solidFill>
            </a:endParaRPr>
          </a:p>
          <a:p>
            <a:pPr indent="0" lvl="0" marL="0" rtl="0" algn="l">
              <a:spcBef>
                <a:spcPts val="0"/>
              </a:spcBef>
              <a:spcAft>
                <a:spcPts val="0"/>
              </a:spcAft>
              <a:buNone/>
            </a:pPr>
            <a:r>
              <a:rPr lang="en" sz="2400">
                <a:solidFill>
                  <a:schemeClr val="dk1"/>
                </a:solidFill>
              </a:rPr>
              <a:t>//Output: Sorted array A.</a:t>
            </a:r>
            <a:endParaRPr sz="2400">
              <a:solidFill>
                <a:schemeClr val="dk1"/>
              </a:solidFill>
            </a:endParaRPr>
          </a:p>
          <a:p>
            <a:pPr indent="0" lvl="0" marL="0" rtl="0" algn="l">
              <a:lnSpc>
                <a:spcPct val="115000"/>
              </a:lnSpc>
              <a:spcBef>
                <a:spcPts val="0"/>
              </a:spcBef>
              <a:spcAft>
                <a:spcPts val="0"/>
              </a:spcAft>
              <a:buNone/>
            </a:pPr>
            <a:r>
              <a:rPr b="1" lang="en" sz="2400">
                <a:latin typeface="Courier New"/>
                <a:ea typeface="Courier New"/>
                <a:cs typeface="Courier New"/>
                <a:sym typeface="Courier New"/>
              </a:rPr>
              <a:t>for i ← n-1 downto 1 </a:t>
            </a:r>
            <a:r>
              <a:rPr lang="en" sz="2400"/>
              <a:t>//n-1 passes</a:t>
            </a:r>
            <a:endParaRPr sz="2400"/>
          </a:p>
          <a:p>
            <a:pPr indent="0" lvl="0" marL="457200" rtl="0" algn="l">
              <a:lnSpc>
                <a:spcPct val="115000"/>
              </a:lnSpc>
              <a:spcBef>
                <a:spcPts val="0"/>
              </a:spcBef>
              <a:spcAft>
                <a:spcPts val="0"/>
              </a:spcAft>
              <a:buNone/>
            </a:pPr>
            <a:r>
              <a:rPr b="1" lang="en" sz="2400">
                <a:latin typeface="Courier New"/>
                <a:ea typeface="Courier New"/>
                <a:cs typeface="Courier New"/>
                <a:sym typeface="Courier New"/>
              </a:rPr>
              <a:t>for j ← 0 to i-1</a:t>
            </a:r>
            <a:r>
              <a:rPr lang="en" sz="2400">
                <a:latin typeface="Courier New"/>
                <a:ea typeface="Courier New"/>
                <a:cs typeface="Courier New"/>
                <a:sym typeface="Courier New"/>
              </a:rPr>
              <a:t> </a:t>
            </a:r>
            <a:r>
              <a:rPr lang="en" sz="2400"/>
              <a:t>//last n-i-1 elements are sorted</a:t>
            </a:r>
            <a:endParaRPr sz="2400"/>
          </a:p>
          <a:p>
            <a:pPr indent="0" lvl="0" marL="457200" rtl="0" algn="l">
              <a:lnSpc>
                <a:spcPct val="115000"/>
              </a:lnSpc>
              <a:spcBef>
                <a:spcPts val="0"/>
              </a:spcBef>
              <a:spcAft>
                <a:spcPts val="0"/>
              </a:spcAft>
              <a:buNone/>
            </a:pPr>
            <a:r>
              <a:rPr b="1" lang="en" sz="2400">
                <a:latin typeface="Courier New"/>
                <a:ea typeface="Courier New"/>
                <a:cs typeface="Courier New"/>
                <a:sym typeface="Courier New"/>
              </a:rPr>
              <a:t>	if(A[j] &gt; A[j+1])</a:t>
            </a:r>
            <a:endParaRPr b="1" sz="2400">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2400">
                <a:latin typeface="Courier New"/>
                <a:ea typeface="Courier New"/>
                <a:cs typeface="Courier New"/>
                <a:sym typeface="Courier New"/>
              </a:rPr>
              <a:t>		Swap </a:t>
            </a:r>
            <a:r>
              <a:rPr b="1" lang="en" sz="2400">
                <a:solidFill>
                  <a:schemeClr val="dk1"/>
                </a:solidFill>
                <a:latin typeface="Courier New"/>
                <a:ea typeface="Courier New"/>
                <a:cs typeface="Courier New"/>
                <a:sym typeface="Courier New"/>
              </a:rPr>
              <a:t>A[j] with A[j+1]</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latin typeface="Courier New"/>
                <a:ea typeface="Courier New"/>
                <a:cs typeface="Courier New"/>
                <a:sym typeface="Courier New"/>
              </a:rPr>
              <a:t>return</a:t>
            </a:r>
            <a:endParaRPr sz="24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2400"/>
          </a:p>
        </p:txBody>
      </p:sp>
      <p:pic>
        <p:nvPicPr>
          <p:cNvPr id="117" name="Google Shape;117;p24"/>
          <p:cNvPicPr preferRelativeResize="0"/>
          <p:nvPr/>
        </p:nvPicPr>
        <p:blipFill>
          <a:blip r:embed="rId3">
            <a:alphaModFix/>
          </a:blip>
          <a:stretch>
            <a:fillRect/>
          </a:stretch>
        </p:blipFill>
        <p:spPr>
          <a:xfrm>
            <a:off x="414925" y="130825"/>
            <a:ext cx="8198150" cy="1361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5"/>
          <p:cNvPicPr preferRelativeResize="0"/>
          <p:nvPr/>
        </p:nvPicPr>
        <p:blipFill>
          <a:blip r:embed="rId3">
            <a:alphaModFix/>
          </a:blip>
          <a:stretch>
            <a:fillRect/>
          </a:stretch>
        </p:blipFill>
        <p:spPr>
          <a:xfrm>
            <a:off x="2299188" y="0"/>
            <a:ext cx="4545617" cy="6858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6"/>
          <p:cNvSpPr txBox="1"/>
          <p:nvPr/>
        </p:nvSpPr>
        <p:spPr>
          <a:xfrm>
            <a:off x="270900" y="270900"/>
            <a:ext cx="8793900" cy="591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solidFill>
                  <a:schemeClr val="dk1"/>
                </a:solidFill>
              </a:rPr>
              <a:t>Analysis of Bubble Sort:</a:t>
            </a:r>
            <a:endParaRPr b="1" sz="2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Algorithm BubbleSort( A[0..n-1] )</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//Sorts by Bubble Sort algorithm.</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//Input: An array </a:t>
            </a:r>
            <a:r>
              <a:rPr b="1" lang="en" sz="2400">
                <a:solidFill>
                  <a:schemeClr val="dk1"/>
                </a:solidFill>
              </a:rPr>
              <a:t>A</a:t>
            </a:r>
            <a:r>
              <a:rPr lang="en" sz="2400">
                <a:solidFill>
                  <a:schemeClr val="dk1"/>
                </a:solidFill>
              </a:rPr>
              <a:t> of orderable elements by ≤.</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//Output: Sorted array A.</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for i ← 0 to n-2 </a:t>
            </a:r>
            <a:r>
              <a:rPr lang="en" sz="2400">
                <a:solidFill>
                  <a:schemeClr val="dk1"/>
                </a:solidFill>
              </a:rPr>
              <a:t>//n-1 passes</a:t>
            </a:r>
            <a:endParaRPr sz="24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for j ← 0 to n-2-i</a:t>
            </a:r>
            <a:r>
              <a:rPr lang="en" sz="2400">
                <a:solidFill>
                  <a:schemeClr val="dk1"/>
                </a:solidFill>
                <a:latin typeface="Courier New"/>
                <a:ea typeface="Courier New"/>
                <a:cs typeface="Courier New"/>
                <a:sym typeface="Courier New"/>
              </a:rPr>
              <a:t> </a:t>
            </a:r>
            <a:r>
              <a:rPr lang="en" sz="2400">
                <a:solidFill>
                  <a:schemeClr val="dk1"/>
                </a:solidFill>
              </a:rPr>
              <a:t>//last i elements are sorted</a:t>
            </a:r>
            <a:endParaRPr sz="24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if(A[j] &gt; A[j+1])</a:t>
            </a:r>
            <a:endParaRPr b="1" sz="2400">
              <a:solidFill>
                <a:schemeClr val="dk1"/>
              </a:solidFill>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Swap A[j] with A[j+1]</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solidFill>
                  <a:schemeClr val="dk1"/>
                </a:solidFill>
                <a:latin typeface="Courier New"/>
                <a:ea typeface="Courier New"/>
                <a:cs typeface="Courier New"/>
                <a:sym typeface="Courier New"/>
              </a:rPr>
              <a:t>return</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9"/>
          <p:cNvSpPr txBox="1"/>
          <p:nvPr/>
        </p:nvSpPr>
        <p:spPr>
          <a:xfrm>
            <a:off x="183225" y="270900"/>
            <a:ext cx="86850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Brute Force: </a:t>
            </a:r>
            <a:endParaRPr b="1" sz="2400"/>
          </a:p>
          <a:p>
            <a:pPr indent="0" lvl="0" marL="0" rtl="0" algn="l">
              <a:spcBef>
                <a:spcPts val="0"/>
              </a:spcBef>
              <a:spcAft>
                <a:spcPts val="0"/>
              </a:spcAft>
              <a:buNone/>
            </a:pPr>
            <a:r>
              <a:rPr lang="en" sz="2400"/>
              <a:t>A straightforward approach, usually directly based on the problem statement and definitions of the concepts involved.</a:t>
            </a:r>
            <a:endParaRPr sz="2400"/>
          </a:p>
          <a:p>
            <a:pPr indent="0" lvl="0" marL="0" rtl="0" algn="l">
              <a:spcBef>
                <a:spcPts val="0"/>
              </a:spcBef>
              <a:spcAft>
                <a:spcPts val="0"/>
              </a:spcAft>
              <a:buNone/>
            </a:pPr>
            <a:r>
              <a:t/>
            </a:r>
            <a:endParaRPr sz="2400"/>
          </a:p>
          <a:p>
            <a:pPr indent="0" lvl="0" marL="0" rtl="0" algn="l">
              <a:spcBef>
                <a:spcPts val="0"/>
              </a:spcBef>
              <a:spcAft>
                <a:spcPts val="0"/>
              </a:spcAft>
              <a:buClr>
                <a:schemeClr val="dk1"/>
              </a:buClr>
              <a:buSzPts val="1100"/>
              <a:buFont typeface="Arial"/>
              <a:buNone/>
            </a:pPr>
            <a:r>
              <a:rPr lang="en" sz="2400"/>
              <a:t>Examples:</a:t>
            </a:r>
            <a:endParaRPr sz="2400"/>
          </a:p>
          <a:p>
            <a:pPr indent="-381000" lvl="0" marL="457200" rtl="0" algn="l">
              <a:spcBef>
                <a:spcPts val="0"/>
              </a:spcBef>
              <a:spcAft>
                <a:spcPts val="0"/>
              </a:spcAft>
              <a:buSzPts val="2400"/>
              <a:buAutoNum type="arabicPeriod"/>
            </a:pPr>
            <a:r>
              <a:rPr lang="en" sz="2400"/>
              <a:t>Sequentially searching for a key of a given value in a list</a:t>
            </a:r>
            <a:endParaRPr sz="2400"/>
          </a:p>
          <a:p>
            <a:pPr indent="-381000" lvl="0" marL="457200" rtl="0" algn="l">
              <a:spcBef>
                <a:spcPts val="0"/>
              </a:spcBef>
              <a:spcAft>
                <a:spcPts val="0"/>
              </a:spcAft>
              <a:buSzPts val="2400"/>
              <a:buAutoNum type="arabicPeriod"/>
            </a:pPr>
            <a:r>
              <a:rPr lang="en" sz="2400"/>
              <a:t>Computing n! </a:t>
            </a:r>
            <a:r>
              <a:rPr lang="en" sz="2400"/>
              <a:t>b</a:t>
            </a:r>
            <a:r>
              <a:rPr lang="en" sz="2400"/>
              <a:t>y finding the product of 1 thru n.	</a:t>
            </a:r>
            <a:endParaRPr sz="2400"/>
          </a:p>
          <a:p>
            <a:pPr indent="-381000" lvl="0" marL="457200" rtl="0" algn="l">
              <a:spcBef>
                <a:spcPts val="0"/>
              </a:spcBef>
              <a:spcAft>
                <a:spcPts val="0"/>
              </a:spcAft>
              <a:buSzPts val="2400"/>
              <a:buAutoNum type="arabicPeriod"/>
            </a:pPr>
            <a:r>
              <a:rPr lang="en" sz="2400"/>
              <a:t>Computing a</a:t>
            </a:r>
            <a:r>
              <a:rPr baseline="30000" lang="en" sz="2400"/>
              <a:t>n</a:t>
            </a:r>
            <a:r>
              <a:rPr lang="en" sz="2400"/>
              <a:t> (a &gt; 0, n ≥ 0) by multiplying ‘a’ n times.</a:t>
            </a:r>
            <a:endParaRPr sz="2400"/>
          </a:p>
          <a:p>
            <a:pPr indent="-381000" lvl="0" marL="457200" rtl="0" algn="l">
              <a:spcBef>
                <a:spcPts val="0"/>
              </a:spcBef>
              <a:spcAft>
                <a:spcPts val="0"/>
              </a:spcAft>
              <a:buSzPts val="2400"/>
              <a:buAutoNum type="arabicPeriod"/>
            </a:pPr>
            <a:r>
              <a:rPr lang="en" sz="2400"/>
              <a:t>Hacking a password by matching all possible passwords.</a:t>
            </a:r>
            <a:endParaRPr sz="2400"/>
          </a:p>
          <a:p>
            <a:pPr indent="0" lvl="0" marL="0" rtl="0" algn="l">
              <a:spcBef>
                <a:spcPts val="0"/>
              </a:spcBef>
              <a:spcAft>
                <a:spcPts val="0"/>
              </a:spcAft>
              <a:buNone/>
            </a:pPr>
            <a:r>
              <a:t/>
            </a:r>
            <a:endParaRPr sz="2400"/>
          </a:p>
          <a:p>
            <a:pPr indent="-381000" lvl="0" marL="457200" rtl="0" algn="l">
              <a:spcBef>
                <a:spcPts val="0"/>
              </a:spcBef>
              <a:spcAft>
                <a:spcPts val="0"/>
              </a:spcAft>
              <a:buClr>
                <a:schemeClr val="dk1"/>
              </a:buClr>
              <a:buSzPts val="2400"/>
              <a:buChar char="●"/>
            </a:pPr>
            <a:r>
              <a:rPr lang="en" sz="2400">
                <a:solidFill>
                  <a:schemeClr val="dk1"/>
                </a:solidFill>
              </a:rPr>
              <a:t>“Force” by the computer in terms of effort, but simple in strategy to implement.</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Trial and Error method of trying out in some order.</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Exhaustive effort rather than employing intellectual strategies.</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Often one of the easiest way to solve it.</a:t>
            </a:r>
            <a:endParaRPr sz="24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7"/>
          <p:cNvSpPr txBox="1"/>
          <p:nvPr/>
        </p:nvSpPr>
        <p:spPr>
          <a:xfrm>
            <a:off x="270900" y="270900"/>
            <a:ext cx="8597400" cy="273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urier New"/>
                <a:ea typeface="Courier New"/>
                <a:cs typeface="Courier New"/>
                <a:sym typeface="Courier New"/>
              </a:rPr>
              <a:t>Algorithm BubbleSort( </a:t>
            </a:r>
            <a:r>
              <a:rPr b="1" lang="en" sz="2400">
                <a:solidFill>
                  <a:schemeClr val="dk1"/>
                </a:solidFill>
                <a:latin typeface="Courier New"/>
                <a:ea typeface="Courier New"/>
                <a:cs typeface="Courier New"/>
                <a:sym typeface="Courier New"/>
              </a:rPr>
              <a:t>A</a:t>
            </a:r>
            <a:r>
              <a:rPr b="1" lang="en" sz="2400">
                <a:solidFill>
                  <a:schemeClr val="dk1"/>
                </a:solidFill>
                <a:latin typeface="Courier New"/>
                <a:ea typeface="Courier New"/>
                <a:cs typeface="Courier New"/>
                <a:sym typeface="Courier New"/>
              </a:rPr>
              <a:t>[0..n-1] </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lang="en" sz="2400"/>
              <a:t>Input Size: </a:t>
            </a:r>
            <a:r>
              <a:rPr b="1" lang="en" sz="2400">
                <a:latin typeface="Courier New"/>
                <a:ea typeface="Courier New"/>
                <a:cs typeface="Courier New"/>
                <a:sym typeface="Courier New"/>
              </a:rPr>
              <a:t>n</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rPr lang="en" sz="2400"/>
              <a:t>Basic Operation: (</a:t>
            </a:r>
            <a:r>
              <a:rPr b="1" lang="en" sz="2400">
                <a:solidFill>
                  <a:schemeClr val="dk1"/>
                </a:solidFill>
                <a:latin typeface="Courier New"/>
                <a:ea typeface="Courier New"/>
                <a:cs typeface="Courier New"/>
                <a:sym typeface="Courier New"/>
              </a:rPr>
              <a:t>A</a:t>
            </a:r>
            <a:r>
              <a:rPr b="1" lang="en" sz="2400">
                <a:solidFill>
                  <a:schemeClr val="dk1"/>
                </a:solidFill>
                <a:latin typeface="Courier New"/>
                <a:ea typeface="Courier New"/>
                <a:cs typeface="Courier New"/>
                <a:sym typeface="Courier New"/>
              </a:rPr>
              <a:t>[j] &gt; a[j+1])</a:t>
            </a:r>
            <a:endParaRPr sz="2400"/>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rPr>
              <a:t>C</a:t>
            </a:r>
            <a:r>
              <a:rPr b="1" baseline="-25000" lang="en" sz="2400">
                <a:solidFill>
                  <a:schemeClr val="dk1"/>
                </a:solidFill>
              </a:rPr>
              <a:t>worst</a:t>
            </a:r>
            <a:r>
              <a:rPr b="1" lang="en" sz="2400">
                <a:solidFill>
                  <a:schemeClr val="dk1"/>
                </a:solidFill>
              </a:rPr>
              <a:t>(n)</a:t>
            </a:r>
            <a:r>
              <a:rPr lang="en" sz="2400">
                <a:solidFill>
                  <a:schemeClr val="dk1"/>
                </a:solidFill>
              </a:rPr>
              <a:t> 	= </a:t>
            </a:r>
            <a:r>
              <a:rPr b="1" lang="en" sz="2400">
                <a:solidFill>
                  <a:schemeClr val="dk1"/>
                </a:solidFill>
              </a:rPr>
              <a:t>n * (n - 1) / 2 </a:t>
            </a:r>
            <a:r>
              <a:rPr lang="en" sz="2400">
                <a:solidFill>
                  <a:schemeClr val="dk1"/>
                </a:solidFill>
              </a:rPr>
              <a:t>∈ </a:t>
            </a:r>
            <a:r>
              <a:rPr b="1" lang="en" sz="2400">
                <a:solidFill>
                  <a:schemeClr val="dk1"/>
                </a:solidFill>
              </a:rPr>
              <a:t>Θ(n</a:t>
            </a:r>
            <a:r>
              <a:rPr b="1" baseline="30000" lang="en" sz="2400">
                <a:solidFill>
                  <a:schemeClr val="dk1"/>
                </a:solidFill>
              </a:rPr>
              <a:t>2</a:t>
            </a:r>
            <a:r>
              <a:rPr b="1" lang="en" sz="2400">
                <a:solidFill>
                  <a:schemeClr val="dk1"/>
                </a:solidFill>
              </a:rPr>
              <a:t>)</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rPr>
              <a:t>C</a:t>
            </a:r>
            <a:r>
              <a:rPr b="1" baseline="-25000" lang="en" sz="2400">
                <a:solidFill>
                  <a:schemeClr val="dk1"/>
                </a:solidFill>
              </a:rPr>
              <a:t>best</a:t>
            </a:r>
            <a:r>
              <a:rPr b="1" lang="en" sz="2400">
                <a:solidFill>
                  <a:schemeClr val="dk1"/>
                </a:solidFill>
              </a:rPr>
              <a:t>(n)</a:t>
            </a:r>
            <a:r>
              <a:rPr lang="en" sz="2400">
                <a:solidFill>
                  <a:schemeClr val="dk1"/>
                </a:solidFill>
              </a:rPr>
              <a:t> 	= </a:t>
            </a:r>
            <a:r>
              <a:rPr b="1" lang="en" sz="2400">
                <a:solidFill>
                  <a:schemeClr val="dk1"/>
                </a:solidFill>
              </a:rPr>
              <a:t>n * (n - 1) / 2 </a:t>
            </a:r>
            <a:r>
              <a:rPr lang="en" sz="2400">
                <a:solidFill>
                  <a:schemeClr val="dk1"/>
                </a:solidFill>
              </a:rPr>
              <a:t>∈ </a:t>
            </a:r>
            <a:r>
              <a:rPr b="1" lang="en" sz="2400">
                <a:solidFill>
                  <a:schemeClr val="dk1"/>
                </a:solidFill>
              </a:rPr>
              <a:t>Θ(n</a:t>
            </a:r>
            <a:r>
              <a:rPr b="1" baseline="30000" lang="en" sz="2400">
                <a:solidFill>
                  <a:schemeClr val="dk1"/>
                </a:solidFill>
              </a:rPr>
              <a:t>2</a:t>
            </a:r>
            <a:r>
              <a:rPr b="1" lang="en" sz="2400">
                <a:solidFill>
                  <a:schemeClr val="dk1"/>
                </a:solidFill>
              </a:rPr>
              <a:t>)</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endParaRPr>
          </a:p>
        </p:txBody>
      </p:sp>
      <p:pic>
        <p:nvPicPr>
          <p:cNvPr id="133" name="Google Shape;133;p27"/>
          <p:cNvPicPr preferRelativeResize="0"/>
          <p:nvPr/>
        </p:nvPicPr>
        <p:blipFill>
          <a:blip r:embed="rId3">
            <a:alphaModFix/>
          </a:blip>
          <a:stretch>
            <a:fillRect/>
          </a:stretch>
        </p:blipFill>
        <p:spPr>
          <a:xfrm>
            <a:off x="350175" y="3238500"/>
            <a:ext cx="6738726" cy="2798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8"/>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Verdana"/>
                <a:ea typeface="Verdana"/>
                <a:cs typeface="Verdana"/>
                <a:sym typeface="Verdana"/>
              </a:rPr>
              <a:t>Bubble Sort (improved version):</a:t>
            </a:r>
            <a:r>
              <a:rPr lang="en" sz="2400">
                <a:latin typeface="Verdana"/>
                <a:ea typeface="Verdana"/>
                <a:cs typeface="Verdana"/>
                <a:sym typeface="Verdana"/>
              </a:rPr>
              <a:t> </a:t>
            </a:r>
            <a:endParaRPr sz="2400">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Algorithm BubbleSortImproved( A[0..n-1] )</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//Sorts by an improved Bubble Sort algorithm.</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//Input: An array </a:t>
            </a:r>
            <a:r>
              <a:rPr b="1" lang="en" sz="2400">
                <a:solidFill>
                  <a:schemeClr val="dk1"/>
                </a:solidFill>
              </a:rPr>
              <a:t>A</a:t>
            </a:r>
            <a:r>
              <a:rPr lang="en" sz="2400">
                <a:solidFill>
                  <a:schemeClr val="dk1"/>
                </a:solidFill>
              </a:rPr>
              <a:t> of orderable elements by ≤.</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//Output: Sorted array A.</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for i ← 0 to n-2 </a:t>
            </a:r>
            <a:r>
              <a:rPr lang="en" sz="2400">
                <a:solidFill>
                  <a:schemeClr val="dk1"/>
                </a:solidFill>
              </a:rPr>
              <a:t>//n-1 passes</a:t>
            </a:r>
            <a:endParaRPr sz="24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anySwaps ← FALSE</a:t>
            </a:r>
            <a:endParaRPr b="1" sz="2400">
              <a:solidFill>
                <a:schemeClr val="dk1"/>
              </a:solidFill>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for j ← 0 to n-2-i</a:t>
            </a:r>
            <a:r>
              <a:rPr lang="en" sz="2400">
                <a:solidFill>
                  <a:schemeClr val="dk1"/>
                </a:solidFill>
                <a:latin typeface="Courier New"/>
                <a:ea typeface="Courier New"/>
                <a:cs typeface="Courier New"/>
                <a:sym typeface="Courier New"/>
              </a:rPr>
              <a:t> </a:t>
            </a:r>
            <a:r>
              <a:rPr lang="en" sz="2400">
                <a:solidFill>
                  <a:schemeClr val="dk1"/>
                </a:solidFill>
              </a:rPr>
              <a:t>//last i elements are sorted</a:t>
            </a:r>
            <a:endParaRPr sz="24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if(A[j] &gt; A[j+1])</a:t>
            </a:r>
            <a:endParaRPr b="1" sz="2400">
              <a:solidFill>
                <a:schemeClr val="dk1"/>
              </a:solidFill>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Swap A[j] with A[j+1]</a:t>
            </a:r>
            <a:endParaRPr b="1" sz="2400">
              <a:solidFill>
                <a:schemeClr val="dk1"/>
              </a:solidFill>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anySwaps ← TRUE</a:t>
            </a:r>
            <a:endParaRPr b="1" sz="2400">
              <a:solidFill>
                <a:schemeClr val="dk1"/>
              </a:solidFill>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if(anySwaps = FALSE)</a:t>
            </a:r>
            <a:endParaRPr b="1" sz="2400">
              <a:solidFill>
                <a:schemeClr val="dk1"/>
              </a:solidFill>
              <a:latin typeface="Courier New"/>
              <a:ea typeface="Courier New"/>
              <a:cs typeface="Courier New"/>
              <a:sym typeface="Courier New"/>
            </a:endParaRPr>
          </a:p>
          <a:p>
            <a:pPr indent="457200" lvl="0" marL="45720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return</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return</a:t>
            </a:r>
            <a:endParaRPr b="1" sz="2400">
              <a:solidFill>
                <a:schemeClr val="dk1"/>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9"/>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Algorithm BubbleSortImproved( A[0..n-1] )</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lang="en" sz="2400"/>
              <a:t>Input Size: </a:t>
            </a:r>
            <a:r>
              <a:rPr b="1" lang="en" sz="2400">
                <a:latin typeface="Courier New"/>
                <a:ea typeface="Courier New"/>
                <a:cs typeface="Courier New"/>
                <a:sym typeface="Courier New"/>
              </a:rPr>
              <a:t>n</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rPr lang="en" sz="2400"/>
              <a:t>Basic Operation : (</a:t>
            </a:r>
            <a:r>
              <a:rPr b="1" lang="en" sz="2400">
                <a:solidFill>
                  <a:schemeClr val="dk1"/>
                </a:solidFill>
                <a:latin typeface="Courier New"/>
                <a:ea typeface="Courier New"/>
                <a:cs typeface="Courier New"/>
                <a:sym typeface="Courier New"/>
              </a:rPr>
              <a:t>a[i] &gt; a[i+1])</a:t>
            </a:r>
            <a:endParaRPr sz="2400"/>
          </a:p>
          <a:p>
            <a:pPr indent="0" lvl="0" marL="0" rtl="0" algn="l">
              <a:lnSpc>
                <a:spcPct val="115000"/>
              </a:lnSpc>
              <a:spcBef>
                <a:spcPts val="0"/>
              </a:spcBef>
              <a:spcAft>
                <a:spcPts val="0"/>
              </a:spcAft>
              <a:buNone/>
            </a:pPr>
            <a:r>
              <a:rPr b="1" lang="en" sz="2400">
                <a:solidFill>
                  <a:schemeClr val="dk1"/>
                </a:solidFill>
              </a:rPr>
              <a:t>C</a:t>
            </a:r>
            <a:r>
              <a:rPr b="1" baseline="-25000" lang="en" sz="2400">
                <a:solidFill>
                  <a:schemeClr val="dk1"/>
                </a:solidFill>
              </a:rPr>
              <a:t>worst</a:t>
            </a:r>
            <a:r>
              <a:rPr b="1" lang="en" sz="2400">
                <a:solidFill>
                  <a:schemeClr val="dk1"/>
                </a:solidFill>
              </a:rPr>
              <a:t>(n)</a:t>
            </a:r>
            <a:r>
              <a:rPr lang="en" sz="2400">
                <a:solidFill>
                  <a:schemeClr val="dk1"/>
                </a:solidFill>
              </a:rPr>
              <a:t> 	= </a:t>
            </a:r>
            <a:r>
              <a:rPr b="1" lang="en" sz="2400">
                <a:solidFill>
                  <a:schemeClr val="dk1"/>
                </a:solidFill>
              </a:rPr>
              <a:t>n * (n - 1) / 2 </a:t>
            </a:r>
            <a:r>
              <a:rPr lang="en" sz="2400">
                <a:solidFill>
                  <a:schemeClr val="dk1"/>
                </a:solidFill>
              </a:rPr>
              <a:t>∈ </a:t>
            </a:r>
            <a:r>
              <a:rPr b="1" lang="en" sz="2400">
                <a:solidFill>
                  <a:schemeClr val="dk1"/>
                </a:solidFill>
              </a:rPr>
              <a:t>Θ(n</a:t>
            </a:r>
            <a:r>
              <a:rPr b="1" baseline="30000" lang="en" sz="2400">
                <a:solidFill>
                  <a:schemeClr val="dk1"/>
                </a:solidFill>
              </a:rPr>
              <a:t>2</a:t>
            </a:r>
            <a:r>
              <a:rPr b="1" lang="en" sz="2400">
                <a:solidFill>
                  <a:schemeClr val="dk1"/>
                </a:solidFill>
              </a:rPr>
              <a:t>)</a:t>
            </a:r>
            <a:endParaRPr sz="2400">
              <a:solidFill>
                <a:schemeClr val="dk1"/>
              </a:solidFill>
            </a:endParaRPr>
          </a:p>
          <a:p>
            <a:pPr indent="0" lvl="0" marL="0" rtl="0" algn="l">
              <a:lnSpc>
                <a:spcPct val="115000"/>
              </a:lnSpc>
              <a:spcBef>
                <a:spcPts val="0"/>
              </a:spcBef>
              <a:spcAft>
                <a:spcPts val="0"/>
              </a:spcAft>
              <a:buNone/>
            </a:pPr>
            <a:r>
              <a:rPr b="1" lang="en" sz="2400">
                <a:solidFill>
                  <a:schemeClr val="dk1"/>
                </a:solidFill>
              </a:rPr>
              <a:t>C</a:t>
            </a:r>
            <a:r>
              <a:rPr b="1" baseline="-25000" lang="en" sz="2400">
                <a:solidFill>
                  <a:schemeClr val="dk1"/>
                </a:solidFill>
              </a:rPr>
              <a:t>best</a:t>
            </a:r>
            <a:r>
              <a:rPr b="1" lang="en" sz="2400">
                <a:solidFill>
                  <a:schemeClr val="dk1"/>
                </a:solidFill>
              </a:rPr>
              <a:t>(n)</a:t>
            </a:r>
            <a:r>
              <a:rPr lang="en" sz="2400">
                <a:solidFill>
                  <a:schemeClr val="dk1"/>
                </a:solidFill>
              </a:rPr>
              <a:t> 	= </a:t>
            </a:r>
            <a:r>
              <a:rPr b="1" lang="en" sz="2400">
                <a:solidFill>
                  <a:schemeClr val="dk1"/>
                </a:solidFill>
              </a:rPr>
              <a:t>(n - 1) </a:t>
            </a:r>
            <a:r>
              <a:rPr lang="en" sz="2400">
                <a:solidFill>
                  <a:schemeClr val="dk1"/>
                </a:solidFill>
              </a:rPr>
              <a:t>∈ </a:t>
            </a:r>
            <a:r>
              <a:rPr b="1" lang="en" sz="2400">
                <a:solidFill>
                  <a:schemeClr val="dk1"/>
                </a:solidFill>
              </a:rPr>
              <a:t>Θ(n)</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rPr>
              <a:t>C</a:t>
            </a:r>
            <a:r>
              <a:rPr b="1" baseline="-25000" lang="en" sz="2400">
                <a:solidFill>
                  <a:schemeClr val="dk1"/>
                </a:solidFill>
              </a:rPr>
              <a:t>avg</a:t>
            </a:r>
            <a:r>
              <a:rPr b="1" lang="en" sz="2400">
                <a:solidFill>
                  <a:schemeClr val="dk1"/>
                </a:solidFill>
              </a:rPr>
              <a:t>(n)</a:t>
            </a:r>
            <a:r>
              <a:rPr lang="en" sz="2400">
                <a:solidFill>
                  <a:schemeClr val="dk1"/>
                </a:solidFill>
              </a:rPr>
              <a:t> 	∈ O(n</a:t>
            </a:r>
            <a:r>
              <a:rPr baseline="30000" lang="en" sz="2400">
                <a:solidFill>
                  <a:schemeClr val="dk1"/>
                </a:solidFill>
              </a:rPr>
              <a:t>2</a:t>
            </a:r>
            <a:r>
              <a:rPr lang="en" sz="2400">
                <a:solidFill>
                  <a:schemeClr val="dk1"/>
                </a:solidFill>
              </a:rPr>
              <a:t>) ∈ </a:t>
            </a:r>
            <a:r>
              <a:rPr b="1" lang="en" sz="2400">
                <a:solidFill>
                  <a:schemeClr val="dk1"/>
                </a:solidFill>
              </a:rPr>
              <a:t>Θ(?)</a:t>
            </a:r>
            <a:endParaRPr sz="2400">
              <a:solidFill>
                <a:schemeClr val="dk1"/>
              </a:solidFill>
            </a:endParaRPr>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Basic Operation : </a:t>
            </a:r>
            <a:r>
              <a:rPr b="1" lang="en" sz="2400">
                <a:solidFill>
                  <a:schemeClr val="dk1"/>
                </a:solidFill>
                <a:latin typeface="Courier New"/>
                <a:ea typeface="Courier New"/>
                <a:cs typeface="Courier New"/>
                <a:sym typeface="Courier New"/>
              </a:rPr>
              <a:t>Swap</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rPr>
              <a:t>C</a:t>
            </a:r>
            <a:r>
              <a:rPr b="1" baseline="-25000" lang="en" sz="2400">
                <a:solidFill>
                  <a:schemeClr val="dk1"/>
                </a:solidFill>
              </a:rPr>
              <a:t>worst</a:t>
            </a:r>
            <a:r>
              <a:rPr b="1" lang="en" sz="2400">
                <a:solidFill>
                  <a:schemeClr val="dk1"/>
                </a:solidFill>
              </a:rPr>
              <a:t>(n)</a:t>
            </a:r>
            <a:r>
              <a:rPr lang="en" sz="2400">
                <a:solidFill>
                  <a:schemeClr val="dk1"/>
                </a:solidFill>
              </a:rPr>
              <a:t> 	= </a:t>
            </a:r>
            <a:r>
              <a:rPr b="1" lang="en" sz="2400">
                <a:solidFill>
                  <a:schemeClr val="dk1"/>
                </a:solidFill>
              </a:rPr>
              <a:t>n * (n - 1) / 2 </a:t>
            </a:r>
            <a:r>
              <a:rPr lang="en" sz="2400">
                <a:solidFill>
                  <a:schemeClr val="dk1"/>
                </a:solidFill>
              </a:rPr>
              <a:t>∈ </a:t>
            </a:r>
            <a:r>
              <a:rPr b="1" lang="en" sz="2400">
                <a:solidFill>
                  <a:schemeClr val="dk1"/>
                </a:solidFill>
              </a:rPr>
              <a:t>Θ(n</a:t>
            </a:r>
            <a:r>
              <a:rPr b="1" baseline="30000" lang="en" sz="2400">
                <a:solidFill>
                  <a:schemeClr val="dk1"/>
                </a:solidFill>
              </a:rPr>
              <a:t>2</a:t>
            </a:r>
            <a:r>
              <a:rPr b="1" lang="en" sz="2400">
                <a:solidFill>
                  <a:schemeClr val="dk1"/>
                </a:solidFill>
              </a:rPr>
              <a:t>)</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rPr>
              <a:t>C</a:t>
            </a:r>
            <a:r>
              <a:rPr b="1" baseline="-25000" lang="en" sz="2400">
                <a:solidFill>
                  <a:schemeClr val="dk1"/>
                </a:solidFill>
              </a:rPr>
              <a:t>best</a:t>
            </a:r>
            <a:r>
              <a:rPr b="1" lang="en" sz="2400">
                <a:solidFill>
                  <a:schemeClr val="dk1"/>
                </a:solidFill>
              </a:rPr>
              <a:t>(n)</a:t>
            </a:r>
            <a:r>
              <a:rPr lang="en" sz="2400">
                <a:solidFill>
                  <a:schemeClr val="dk1"/>
                </a:solidFill>
              </a:rPr>
              <a:t> 	= </a:t>
            </a:r>
            <a:r>
              <a:rPr b="1" lang="en" sz="2400">
                <a:solidFill>
                  <a:schemeClr val="dk1"/>
                </a:solidFill>
              </a:rPr>
              <a:t>0 </a:t>
            </a:r>
            <a:r>
              <a:rPr lang="en" sz="2400">
                <a:solidFill>
                  <a:schemeClr val="dk1"/>
                </a:solidFill>
              </a:rPr>
              <a:t>∈ </a:t>
            </a:r>
            <a:r>
              <a:rPr b="1" lang="en" sz="2400">
                <a:solidFill>
                  <a:schemeClr val="dk1"/>
                </a:solidFill>
              </a:rPr>
              <a:t>Θ(1)</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0"/>
          <p:cNvSpPr txBox="1"/>
          <p:nvPr/>
        </p:nvSpPr>
        <p:spPr>
          <a:xfrm>
            <a:off x="270900" y="270900"/>
            <a:ext cx="8597400" cy="59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t>Yet another way of </a:t>
            </a:r>
            <a:r>
              <a:rPr b="1" lang="en" sz="2400"/>
              <a:t>sorting</a:t>
            </a:r>
            <a:r>
              <a:rPr lang="en" sz="2400"/>
              <a:t> by </a:t>
            </a:r>
            <a:r>
              <a:rPr lang="en" sz="2400">
                <a:solidFill>
                  <a:schemeClr val="dk1"/>
                </a:solidFill>
              </a:rPr>
              <a:t>brute-force.</a:t>
            </a:r>
            <a:endParaRPr sz="2400"/>
          </a:p>
          <a:p>
            <a:pPr indent="0" lvl="0" marL="0" rtl="0" algn="l">
              <a:lnSpc>
                <a:spcPct val="115000"/>
              </a:lnSpc>
              <a:spcBef>
                <a:spcPts val="0"/>
              </a:spcBef>
              <a:spcAft>
                <a:spcPts val="0"/>
              </a:spcAft>
              <a:buNone/>
            </a:pPr>
            <a:r>
              <a:t/>
            </a:r>
            <a:endParaRPr sz="2400"/>
          </a:p>
        </p:txBody>
      </p:sp>
      <p:pic>
        <p:nvPicPr>
          <p:cNvPr id="149" name="Google Shape;149;p30"/>
          <p:cNvPicPr preferRelativeResize="0"/>
          <p:nvPr/>
        </p:nvPicPr>
        <p:blipFill>
          <a:blip r:embed="rId3">
            <a:alphaModFix/>
          </a:blip>
          <a:stretch>
            <a:fillRect/>
          </a:stretch>
        </p:blipFill>
        <p:spPr>
          <a:xfrm>
            <a:off x="270900" y="862200"/>
            <a:ext cx="8873099" cy="593928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1"/>
          <p:cNvSpPr txBox="1"/>
          <p:nvPr/>
        </p:nvSpPr>
        <p:spPr>
          <a:xfrm>
            <a:off x="153525" y="115150"/>
            <a:ext cx="8990400" cy="6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rPr>
              <a:t>Selection Sort</a:t>
            </a:r>
            <a:r>
              <a:rPr b="1" lang="en" sz="2400"/>
              <a:t>:</a:t>
            </a:r>
            <a:r>
              <a:rPr lang="en" sz="2400"/>
              <a:t> </a:t>
            </a:r>
            <a:endParaRPr sz="2400"/>
          </a:p>
          <a:p>
            <a:pPr indent="0" lvl="0" marL="0" rtl="0" algn="l">
              <a:spcBef>
                <a:spcPts val="0"/>
              </a:spcBef>
              <a:spcAft>
                <a:spcPts val="0"/>
              </a:spcAft>
              <a:buNone/>
            </a:pPr>
            <a:r>
              <a:rPr lang="en" sz="2400">
                <a:solidFill>
                  <a:schemeClr val="dk1"/>
                </a:solidFill>
              </a:rPr>
              <a:t>Find the smallest of the unsorted array and place it at the beginning of the unsorted array. Reduce the unsorted array by excluding the first one, which is already in its final position. Repeat sorting the unsorted array as long as there is only one element left in the unsorted array.</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b="1" lang="en" sz="2200">
                <a:solidFill>
                  <a:schemeClr val="dk1"/>
                </a:solidFill>
                <a:latin typeface="Courier New"/>
                <a:ea typeface="Courier New"/>
                <a:cs typeface="Courier New"/>
                <a:sym typeface="Courier New"/>
              </a:rPr>
              <a:t>Algorithm</a:t>
            </a:r>
            <a:r>
              <a:rPr b="1" lang="en" sz="2400">
                <a:solidFill>
                  <a:schemeClr val="dk1"/>
                </a:solidFill>
                <a:latin typeface="Courier New"/>
                <a:ea typeface="Courier New"/>
                <a:cs typeface="Courier New"/>
                <a:sym typeface="Courier New"/>
              </a:rPr>
              <a:t> SelectionSort_Recursive</a:t>
            </a:r>
            <a:r>
              <a:rPr b="1" lang="en" sz="2200">
                <a:solidFill>
                  <a:schemeClr val="dk1"/>
                </a:solidFill>
                <a:latin typeface="Courier New"/>
                <a:ea typeface="Courier New"/>
                <a:cs typeface="Courier New"/>
                <a:sym typeface="Courier New"/>
              </a:rPr>
              <a:t>(A[0..n-1])</a:t>
            </a:r>
            <a:endParaRPr b="1" sz="2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//Sorts a given array by Selection Sort.</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//Input: An array A[0..n-1] of orderable elements.</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//Output: Array A[0..n-1] sorted in ascending order.</a:t>
            </a:r>
            <a:endParaRPr sz="1800">
              <a:solidFill>
                <a:schemeClr val="dk1"/>
              </a:solidFill>
              <a:latin typeface="Courier New"/>
              <a:ea typeface="Courier New"/>
              <a:cs typeface="Courier New"/>
              <a:sym typeface="Courier New"/>
            </a:endParaRPr>
          </a:p>
          <a:p>
            <a:pPr indent="457200" lvl="0" marL="0" rtl="0" algn="l">
              <a:spcBef>
                <a:spcPts val="0"/>
              </a:spcBef>
              <a:spcAft>
                <a:spcPts val="0"/>
              </a:spcAft>
              <a:buNone/>
            </a:pPr>
            <a:r>
              <a:rPr b="1" lang="en" sz="2400">
                <a:solidFill>
                  <a:schemeClr val="dk1"/>
                </a:solidFill>
                <a:latin typeface="Courier New"/>
                <a:ea typeface="Courier New"/>
                <a:cs typeface="Courier New"/>
                <a:sym typeface="Courier New"/>
              </a:rPr>
              <a:t>if(n ≤ 1) return</a:t>
            </a:r>
            <a:endParaRPr b="1" sz="2400">
              <a:solidFill>
                <a:schemeClr val="dk1"/>
              </a:solidFill>
              <a:latin typeface="Courier New"/>
              <a:ea typeface="Courier New"/>
              <a:cs typeface="Courier New"/>
              <a:sym typeface="Courier New"/>
            </a:endParaRPr>
          </a:p>
          <a:p>
            <a:pPr indent="457200" lvl="0" marL="0" rtl="0" algn="l">
              <a:spcBef>
                <a:spcPts val="0"/>
              </a:spcBef>
              <a:spcAft>
                <a:spcPts val="0"/>
              </a:spcAft>
              <a:buNone/>
            </a:pPr>
            <a:r>
              <a:rPr b="1" lang="en" sz="2400">
                <a:solidFill>
                  <a:schemeClr val="dk1"/>
                </a:solidFill>
                <a:latin typeface="Courier New"/>
                <a:ea typeface="Courier New"/>
                <a:cs typeface="Courier New"/>
                <a:sym typeface="Courier New"/>
              </a:rPr>
              <a:t>min ← minIndex(A[0..n-1])</a:t>
            </a:r>
            <a:endParaRPr b="1" sz="2400">
              <a:solidFill>
                <a:schemeClr val="dk1"/>
              </a:solidFill>
              <a:latin typeface="Courier New"/>
              <a:ea typeface="Courier New"/>
              <a:cs typeface="Courier New"/>
              <a:sym typeface="Courier New"/>
            </a:endParaRPr>
          </a:p>
          <a:p>
            <a:pPr indent="457200" lvl="0" marL="0" rtl="0" algn="l">
              <a:spcBef>
                <a:spcPts val="0"/>
              </a:spcBef>
              <a:spcAft>
                <a:spcPts val="0"/>
              </a:spcAft>
              <a:buNone/>
            </a:pPr>
            <a:r>
              <a:rPr b="1" lang="en" sz="2400">
                <a:solidFill>
                  <a:schemeClr val="dk1"/>
                </a:solidFill>
                <a:latin typeface="Courier New"/>
                <a:ea typeface="Courier New"/>
                <a:cs typeface="Courier New"/>
                <a:sym typeface="Courier New"/>
              </a:rPr>
              <a:t>Swap A[0] with A[min]</a:t>
            </a:r>
            <a:endParaRPr b="1" sz="2400">
              <a:solidFill>
                <a:schemeClr val="dk1"/>
              </a:solidFill>
              <a:latin typeface="Courier New"/>
              <a:ea typeface="Courier New"/>
              <a:cs typeface="Courier New"/>
              <a:sym typeface="Courier New"/>
            </a:endParaRPr>
          </a:p>
          <a:p>
            <a:pPr indent="457200" lvl="0" marL="0" rtl="0" algn="l">
              <a:spcBef>
                <a:spcPts val="0"/>
              </a:spcBef>
              <a:spcAft>
                <a:spcPts val="0"/>
              </a:spcAft>
              <a:buNone/>
            </a:pPr>
            <a:r>
              <a:rPr b="1" lang="en" sz="2400">
                <a:solidFill>
                  <a:schemeClr val="dk1"/>
                </a:solidFill>
                <a:latin typeface="Courier New"/>
                <a:ea typeface="Courier New"/>
                <a:cs typeface="Courier New"/>
                <a:sym typeface="Courier New"/>
              </a:rPr>
              <a:t>SelectionSort_Recursive(A[1..n-1])</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2"/>
          <p:cNvSpPr txBox="1"/>
          <p:nvPr/>
        </p:nvSpPr>
        <p:spPr>
          <a:xfrm>
            <a:off x="153525" y="115150"/>
            <a:ext cx="8990400" cy="6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rPr>
              <a:t>Selection Sort</a:t>
            </a:r>
            <a:r>
              <a:rPr b="1" lang="en" sz="2400"/>
              <a:t>:</a:t>
            </a:r>
            <a:r>
              <a:rPr lang="en" sz="2400"/>
              <a:t> </a:t>
            </a:r>
            <a:endParaRPr sz="2400"/>
          </a:p>
          <a:p>
            <a:pPr indent="0" lvl="0" marL="0" rtl="0" algn="l">
              <a:spcBef>
                <a:spcPts val="0"/>
              </a:spcBef>
              <a:spcAft>
                <a:spcPts val="0"/>
              </a:spcAft>
              <a:buNone/>
            </a:pPr>
            <a:r>
              <a:rPr lang="en" sz="2400">
                <a:solidFill>
                  <a:schemeClr val="dk1"/>
                </a:solidFill>
              </a:rPr>
              <a:t>Find the smallest of the unsorted array and place it at the beginning of the unsorted array. Reduce the unsorted array by excluding the first one, which is already in its final position.</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b="1" lang="en" sz="2200">
                <a:solidFill>
                  <a:schemeClr val="dk1"/>
                </a:solidFill>
                <a:latin typeface="Courier New"/>
                <a:ea typeface="Courier New"/>
                <a:cs typeface="Courier New"/>
                <a:sym typeface="Courier New"/>
              </a:rPr>
              <a:t>Algorithm</a:t>
            </a:r>
            <a:r>
              <a:rPr b="1" lang="en" sz="2400">
                <a:solidFill>
                  <a:schemeClr val="dk1"/>
                </a:solidFill>
                <a:latin typeface="Courier New"/>
                <a:ea typeface="Courier New"/>
                <a:cs typeface="Courier New"/>
                <a:sym typeface="Courier New"/>
              </a:rPr>
              <a:t> SelectionSort</a:t>
            </a:r>
            <a:r>
              <a:rPr b="1" lang="en" sz="2200">
                <a:solidFill>
                  <a:schemeClr val="dk1"/>
                </a:solidFill>
                <a:latin typeface="Courier New"/>
                <a:ea typeface="Courier New"/>
                <a:cs typeface="Courier New"/>
                <a:sym typeface="Courier New"/>
              </a:rPr>
              <a:t>(A[0..n-1])</a:t>
            </a:r>
            <a:endParaRPr b="1" sz="2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//Sorts a given array by Selection Sort.</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//Input: An array A[0..n-1] of orderable elements.</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//Output: Array A[0..n-1] sorted in ascending order.</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for i ← 0 to n-2</a:t>
            </a:r>
            <a:endParaRPr b="1" sz="2400">
              <a:solidFill>
                <a:schemeClr val="dk1"/>
              </a:solidFill>
              <a:latin typeface="Courier New"/>
              <a:ea typeface="Courier New"/>
              <a:cs typeface="Courier New"/>
              <a:sym typeface="Courier New"/>
            </a:endParaRPr>
          </a:p>
          <a:p>
            <a:pPr indent="457200" lvl="0" marL="0" rtl="0" algn="l">
              <a:spcBef>
                <a:spcPts val="0"/>
              </a:spcBef>
              <a:spcAft>
                <a:spcPts val="0"/>
              </a:spcAft>
              <a:buNone/>
            </a:pPr>
            <a:r>
              <a:rPr b="1" lang="en" sz="2400">
                <a:solidFill>
                  <a:schemeClr val="dk1"/>
                </a:solidFill>
                <a:latin typeface="Courier New"/>
                <a:ea typeface="Courier New"/>
                <a:cs typeface="Courier New"/>
                <a:sym typeface="Courier New"/>
              </a:rPr>
              <a:t>min ← minIndex(A[i..n-1])</a:t>
            </a:r>
            <a:endParaRPr b="1" sz="2400">
              <a:solidFill>
                <a:schemeClr val="dk1"/>
              </a:solidFill>
              <a:latin typeface="Courier New"/>
              <a:ea typeface="Courier New"/>
              <a:cs typeface="Courier New"/>
              <a:sym typeface="Courier New"/>
            </a:endParaRPr>
          </a:p>
          <a:p>
            <a:pPr indent="457200" lvl="0" marL="0" rtl="0" algn="l">
              <a:spcBef>
                <a:spcPts val="0"/>
              </a:spcBef>
              <a:spcAft>
                <a:spcPts val="0"/>
              </a:spcAft>
              <a:buNone/>
            </a:pPr>
            <a:r>
              <a:rPr b="1" lang="en" sz="2400">
                <a:solidFill>
                  <a:schemeClr val="dk1"/>
                </a:solidFill>
                <a:latin typeface="Courier New"/>
                <a:ea typeface="Courier New"/>
                <a:cs typeface="Courier New"/>
                <a:sym typeface="Courier New"/>
              </a:rPr>
              <a:t>Swap A[i] with A[min]</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2400"/>
          </a:p>
        </p:txBody>
      </p:sp>
      <p:pic>
        <p:nvPicPr>
          <p:cNvPr id="160" name="Google Shape;160;p32"/>
          <p:cNvPicPr preferRelativeResize="0"/>
          <p:nvPr/>
        </p:nvPicPr>
        <p:blipFill>
          <a:blip r:embed="rId3">
            <a:alphaModFix/>
          </a:blip>
          <a:stretch>
            <a:fillRect/>
          </a:stretch>
        </p:blipFill>
        <p:spPr>
          <a:xfrm>
            <a:off x="363825" y="4856400"/>
            <a:ext cx="7131038" cy="1534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3"/>
          <p:cNvSpPr txBox="1"/>
          <p:nvPr/>
        </p:nvSpPr>
        <p:spPr>
          <a:xfrm>
            <a:off x="270900" y="270900"/>
            <a:ext cx="8597400" cy="38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Courier New"/>
                <a:ea typeface="Courier New"/>
                <a:cs typeface="Courier New"/>
                <a:sym typeface="Courier New"/>
              </a:rPr>
              <a:t>Algorithm</a:t>
            </a:r>
            <a:r>
              <a:rPr b="1" lang="en" sz="2400">
                <a:solidFill>
                  <a:schemeClr val="dk1"/>
                </a:solidFill>
                <a:latin typeface="Courier New"/>
                <a:ea typeface="Courier New"/>
                <a:cs typeface="Courier New"/>
                <a:sym typeface="Courier New"/>
              </a:rPr>
              <a:t> SelectionSort</a:t>
            </a:r>
            <a:r>
              <a:rPr b="1" lang="en" sz="2200">
                <a:solidFill>
                  <a:schemeClr val="dk1"/>
                </a:solidFill>
                <a:latin typeface="Courier New"/>
                <a:ea typeface="Courier New"/>
                <a:cs typeface="Courier New"/>
                <a:sym typeface="Courier New"/>
              </a:rPr>
              <a:t>(A[0..n-1])</a:t>
            </a:r>
            <a:endParaRPr b="1" sz="2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//Sorts a given array by Selection Sort.</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//Input: An array A[0..n-1] of orderable elements.</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//Output: Array A[0..n-1] sorted in ascending order.</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for i ← 0 to n-2</a:t>
            </a:r>
            <a:endParaRPr b="1" sz="2400">
              <a:solidFill>
                <a:schemeClr val="dk1"/>
              </a:solidFill>
              <a:latin typeface="Courier New"/>
              <a:ea typeface="Courier New"/>
              <a:cs typeface="Courier New"/>
              <a:sym typeface="Courier New"/>
            </a:endParaRPr>
          </a:p>
          <a:p>
            <a:pPr indent="457200" lvl="0" marL="0" rtl="0" algn="l">
              <a:spcBef>
                <a:spcPts val="0"/>
              </a:spcBef>
              <a:spcAft>
                <a:spcPts val="0"/>
              </a:spcAft>
              <a:buNone/>
            </a:pPr>
            <a:r>
              <a:rPr b="1" lang="en" sz="2400">
                <a:solidFill>
                  <a:schemeClr val="dk1"/>
                </a:solidFill>
                <a:latin typeface="Courier New"/>
                <a:ea typeface="Courier New"/>
                <a:cs typeface="Courier New"/>
                <a:sym typeface="Courier New"/>
              </a:rPr>
              <a:t>min ← i</a:t>
            </a:r>
            <a:endParaRPr b="1" sz="2400">
              <a:solidFill>
                <a:schemeClr val="dk1"/>
              </a:solidFill>
              <a:latin typeface="Courier New"/>
              <a:ea typeface="Courier New"/>
              <a:cs typeface="Courier New"/>
              <a:sym typeface="Courier New"/>
            </a:endParaRPr>
          </a:p>
          <a:p>
            <a:pPr indent="457200" lvl="0" marL="0" rtl="0" algn="l">
              <a:spcBef>
                <a:spcPts val="0"/>
              </a:spcBef>
              <a:spcAft>
                <a:spcPts val="0"/>
              </a:spcAft>
              <a:buNone/>
            </a:pPr>
            <a:r>
              <a:rPr b="1" lang="en" sz="2400">
                <a:solidFill>
                  <a:schemeClr val="dk1"/>
                </a:solidFill>
                <a:latin typeface="Courier New"/>
                <a:ea typeface="Courier New"/>
                <a:cs typeface="Courier New"/>
                <a:sym typeface="Courier New"/>
              </a:rPr>
              <a:t>for j ← i+1 to n-1</a:t>
            </a:r>
            <a:endParaRPr b="1" sz="2400">
              <a:solidFill>
                <a:schemeClr val="dk1"/>
              </a:solidFill>
              <a:latin typeface="Courier New"/>
              <a:ea typeface="Courier New"/>
              <a:cs typeface="Courier New"/>
              <a:sym typeface="Courier New"/>
            </a:endParaRPr>
          </a:p>
          <a:p>
            <a:pPr indent="457200" lvl="0" marL="0" rtl="0" algn="l">
              <a:spcBef>
                <a:spcPts val="0"/>
              </a:spcBef>
              <a:spcAft>
                <a:spcPts val="0"/>
              </a:spcAft>
              <a:buNone/>
            </a:pPr>
            <a:r>
              <a:rPr b="1" lang="en" sz="2400">
                <a:solidFill>
                  <a:schemeClr val="dk1"/>
                </a:solidFill>
                <a:latin typeface="Courier New"/>
                <a:ea typeface="Courier New"/>
                <a:cs typeface="Courier New"/>
                <a:sym typeface="Courier New"/>
              </a:rPr>
              <a:t>	if(A[j] &lt; A[min]) min ← j</a:t>
            </a:r>
            <a:endParaRPr b="1" sz="2400">
              <a:solidFill>
                <a:schemeClr val="dk1"/>
              </a:solidFill>
              <a:latin typeface="Courier New"/>
              <a:ea typeface="Courier New"/>
              <a:cs typeface="Courier New"/>
              <a:sym typeface="Courier New"/>
            </a:endParaRPr>
          </a:p>
          <a:p>
            <a:pPr indent="457200" lvl="0" marL="0" rtl="0" algn="l">
              <a:spcBef>
                <a:spcPts val="0"/>
              </a:spcBef>
              <a:spcAft>
                <a:spcPts val="0"/>
              </a:spcAft>
              <a:buNone/>
            </a:pPr>
            <a:r>
              <a:rPr b="1" lang="en" sz="2400">
                <a:solidFill>
                  <a:schemeClr val="dk1"/>
                </a:solidFill>
                <a:latin typeface="Courier New"/>
                <a:ea typeface="Courier New"/>
                <a:cs typeface="Courier New"/>
                <a:sym typeface="Courier New"/>
              </a:rPr>
              <a:t>Swap A[i] with A[min]</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return A</a:t>
            </a:r>
            <a:endParaRPr b="1" sz="2400"/>
          </a:p>
        </p:txBody>
      </p:sp>
      <p:pic>
        <p:nvPicPr>
          <p:cNvPr id="166" name="Google Shape;166;p33"/>
          <p:cNvPicPr preferRelativeResize="0"/>
          <p:nvPr/>
        </p:nvPicPr>
        <p:blipFill>
          <a:blip r:embed="rId3">
            <a:alphaModFix/>
          </a:blip>
          <a:stretch>
            <a:fillRect/>
          </a:stretch>
        </p:blipFill>
        <p:spPr>
          <a:xfrm>
            <a:off x="363825" y="4094400"/>
            <a:ext cx="7131038" cy="1534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4"/>
          <p:cNvSpPr txBox="1"/>
          <p:nvPr/>
        </p:nvSpPr>
        <p:spPr>
          <a:xfrm>
            <a:off x="270900" y="270900"/>
            <a:ext cx="4699800" cy="13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Selection Sort:</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Example: 8  4  6  9  2  3  1</a:t>
            </a:r>
            <a:endParaRPr sz="2400"/>
          </a:p>
        </p:txBody>
      </p:sp>
      <p:pic>
        <p:nvPicPr>
          <p:cNvPr id="172" name="Google Shape;172;p34"/>
          <p:cNvPicPr preferRelativeResize="0"/>
          <p:nvPr/>
        </p:nvPicPr>
        <p:blipFill>
          <a:blip r:embed="rId3">
            <a:alphaModFix/>
          </a:blip>
          <a:stretch>
            <a:fillRect/>
          </a:stretch>
        </p:blipFill>
        <p:spPr>
          <a:xfrm>
            <a:off x="4970601" y="270901"/>
            <a:ext cx="4032575" cy="58921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5"/>
          <p:cNvSpPr txBox="1"/>
          <p:nvPr/>
        </p:nvSpPr>
        <p:spPr>
          <a:xfrm>
            <a:off x="270900" y="256500"/>
            <a:ext cx="8215800" cy="256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Analysis of Selection Sort:</a:t>
            </a:r>
            <a:endParaRPr sz="2400"/>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lang="en" sz="2400"/>
              <a:t>Input Size: n (size of the list)</a:t>
            </a:r>
            <a:endParaRPr sz="2400"/>
          </a:p>
          <a:p>
            <a:pPr indent="0" lvl="0" marL="0" rtl="0" algn="l">
              <a:lnSpc>
                <a:spcPct val="115000"/>
              </a:lnSpc>
              <a:spcBef>
                <a:spcPts val="0"/>
              </a:spcBef>
              <a:spcAft>
                <a:spcPts val="0"/>
              </a:spcAft>
              <a:buNone/>
            </a:pPr>
            <a:r>
              <a:rPr lang="en" sz="2400"/>
              <a:t>Basic Operation: Comparison (</a:t>
            </a:r>
            <a:r>
              <a:rPr b="1" lang="en" sz="2400">
                <a:solidFill>
                  <a:schemeClr val="dk1"/>
                </a:solidFill>
                <a:latin typeface="Courier New"/>
                <a:ea typeface="Courier New"/>
                <a:cs typeface="Courier New"/>
                <a:sym typeface="Courier New"/>
              </a:rPr>
              <a:t>A[j] &lt; A[min]</a:t>
            </a:r>
            <a:r>
              <a:rPr lang="en" sz="2400"/>
              <a:t>)</a:t>
            </a:r>
            <a:endParaRPr sz="2400"/>
          </a:p>
          <a:p>
            <a:pPr indent="0" lvl="0" marL="0" rtl="0" algn="l">
              <a:lnSpc>
                <a:spcPct val="115000"/>
              </a:lnSpc>
              <a:spcBef>
                <a:spcPts val="0"/>
              </a:spcBef>
              <a:spcAft>
                <a:spcPts val="0"/>
              </a:spcAft>
              <a:buNone/>
            </a:pPr>
            <a:r>
              <a:rPr lang="en" sz="2400">
                <a:solidFill>
                  <a:schemeClr val="dk1"/>
                </a:solidFill>
              </a:rPr>
              <a:t>C</a:t>
            </a:r>
            <a:r>
              <a:rPr baseline="-25000" lang="en" sz="2400">
                <a:solidFill>
                  <a:schemeClr val="dk1"/>
                </a:solidFill>
              </a:rPr>
              <a:t>best</a:t>
            </a:r>
            <a:r>
              <a:rPr lang="en" sz="2400">
                <a:solidFill>
                  <a:schemeClr val="dk1"/>
                </a:solidFill>
              </a:rPr>
              <a:t>(n) = C</a:t>
            </a:r>
            <a:r>
              <a:rPr baseline="-25000" lang="en" sz="2400">
                <a:solidFill>
                  <a:schemeClr val="dk1"/>
                </a:solidFill>
              </a:rPr>
              <a:t>worst</a:t>
            </a:r>
            <a:r>
              <a:rPr lang="en" sz="2400">
                <a:solidFill>
                  <a:schemeClr val="dk1"/>
                </a:solidFill>
              </a:rPr>
              <a:t>(n) = C</a:t>
            </a:r>
            <a:r>
              <a:rPr baseline="-25000" lang="en" sz="2400">
                <a:solidFill>
                  <a:schemeClr val="dk1"/>
                </a:solidFill>
              </a:rPr>
              <a:t>avg</a:t>
            </a:r>
            <a:r>
              <a:rPr lang="en" sz="2400">
                <a:solidFill>
                  <a:schemeClr val="dk1"/>
                </a:solidFill>
              </a:rPr>
              <a:t>(n)</a:t>
            </a:r>
            <a:endParaRPr sz="2400"/>
          </a:p>
        </p:txBody>
      </p:sp>
      <p:pic>
        <p:nvPicPr>
          <p:cNvPr id="178" name="Google Shape;178;p35"/>
          <p:cNvPicPr preferRelativeResize="0"/>
          <p:nvPr/>
        </p:nvPicPr>
        <p:blipFill>
          <a:blip r:embed="rId3">
            <a:alphaModFix/>
          </a:blip>
          <a:stretch>
            <a:fillRect/>
          </a:stretch>
        </p:blipFill>
        <p:spPr>
          <a:xfrm>
            <a:off x="270900" y="2826000"/>
            <a:ext cx="8146326" cy="1327050"/>
          </a:xfrm>
          <a:prstGeom prst="rect">
            <a:avLst/>
          </a:prstGeom>
          <a:noFill/>
          <a:ln>
            <a:noFill/>
          </a:ln>
        </p:spPr>
      </p:pic>
      <p:pic>
        <p:nvPicPr>
          <p:cNvPr id="179" name="Google Shape;179;p35"/>
          <p:cNvPicPr preferRelativeResize="0"/>
          <p:nvPr/>
        </p:nvPicPr>
        <p:blipFill>
          <a:blip r:embed="rId4">
            <a:alphaModFix/>
          </a:blip>
          <a:stretch>
            <a:fillRect/>
          </a:stretch>
        </p:blipFill>
        <p:spPr>
          <a:xfrm>
            <a:off x="905600" y="4327100"/>
            <a:ext cx="4828550" cy="10641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6"/>
          <p:cNvSpPr txBox="1"/>
          <p:nvPr/>
        </p:nvSpPr>
        <p:spPr>
          <a:xfrm>
            <a:off x="270900" y="270900"/>
            <a:ext cx="8597400" cy="61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Verdana"/>
                <a:ea typeface="Verdana"/>
                <a:cs typeface="Verdana"/>
                <a:sym typeface="Verdana"/>
              </a:rPr>
              <a:t>Polynomial Evaluation:</a:t>
            </a:r>
            <a:r>
              <a:rPr lang="en" sz="2400">
                <a:latin typeface="Verdana"/>
                <a:ea typeface="Verdana"/>
                <a:cs typeface="Verdana"/>
                <a:sym typeface="Verdana"/>
              </a:rPr>
              <a:t> </a:t>
            </a:r>
            <a:endParaRPr sz="2400">
              <a:latin typeface="Verdana"/>
              <a:ea typeface="Verdana"/>
              <a:cs typeface="Verdana"/>
              <a:sym typeface="Verdana"/>
            </a:endParaRPr>
          </a:p>
          <a:p>
            <a:pPr indent="0" lvl="0" marL="0" rtl="0" algn="l">
              <a:lnSpc>
                <a:spcPct val="90000"/>
              </a:lnSpc>
              <a:spcBef>
                <a:spcPts val="600"/>
              </a:spcBef>
              <a:spcAft>
                <a:spcPts val="0"/>
              </a:spcAft>
              <a:buNone/>
            </a:pPr>
            <a:r>
              <a:rPr b="1" lang="en" sz="2400">
                <a:solidFill>
                  <a:schemeClr val="dk1"/>
                </a:solidFill>
                <a:latin typeface="Courier New"/>
                <a:ea typeface="Courier New"/>
                <a:cs typeface="Courier New"/>
                <a:sym typeface="Courier New"/>
              </a:rPr>
              <a:t>p(x)= a</a:t>
            </a:r>
            <a:r>
              <a:rPr b="1" baseline="-25000" lang="en" sz="2400">
                <a:solidFill>
                  <a:schemeClr val="dk1"/>
                </a:solidFill>
                <a:latin typeface="Courier New"/>
                <a:ea typeface="Courier New"/>
                <a:cs typeface="Courier New"/>
                <a:sym typeface="Courier New"/>
              </a:rPr>
              <a:t>n</a:t>
            </a:r>
            <a:r>
              <a:rPr b="1" lang="en" sz="2400">
                <a:solidFill>
                  <a:schemeClr val="dk1"/>
                </a:solidFill>
                <a:latin typeface="Courier New"/>
                <a:ea typeface="Courier New"/>
                <a:cs typeface="Courier New"/>
                <a:sym typeface="Courier New"/>
              </a:rPr>
              <a:t>x</a:t>
            </a:r>
            <a:r>
              <a:rPr b="1" baseline="30000" lang="en" sz="2400">
                <a:solidFill>
                  <a:schemeClr val="dk1"/>
                </a:solidFill>
                <a:latin typeface="Courier New"/>
                <a:ea typeface="Courier New"/>
                <a:cs typeface="Courier New"/>
                <a:sym typeface="Courier New"/>
              </a:rPr>
              <a:t>n </a:t>
            </a:r>
            <a:r>
              <a:rPr b="1" lang="en" sz="2400">
                <a:solidFill>
                  <a:schemeClr val="dk1"/>
                </a:solidFill>
                <a:latin typeface="Courier New"/>
                <a:ea typeface="Courier New"/>
                <a:cs typeface="Courier New"/>
                <a:sym typeface="Courier New"/>
              </a:rPr>
              <a:t>+ a</a:t>
            </a:r>
            <a:r>
              <a:rPr b="1" baseline="-25000" lang="en" sz="2400">
                <a:solidFill>
                  <a:schemeClr val="dk1"/>
                </a:solidFill>
                <a:latin typeface="Courier New"/>
                <a:ea typeface="Courier New"/>
                <a:cs typeface="Courier New"/>
                <a:sym typeface="Courier New"/>
              </a:rPr>
              <a:t>n-1</a:t>
            </a:r>
            <a:r>
              <a:rPr b="1" lang="en" sz="2400">
                <a:solidFill>
                  <a:schemeClr val="dk1"/>
                </a:solidFill>
                <a:latin typeface="Courier New"/>
                <a:ea typeface="Courier New"/>
                <a:cs typeface="Courier New"/>
                <a:sym typeface="Courier New"/>
              </a:rPr>
              <a:t>x</a:t>
            </a:r>
            <a:r>
              <a:rPr b="1" baseline="30000" lang="en" sz="2400">
                <a:solidFill>
                  <a:schemeClr val="dk1"/>
                </a:solidFill>
                <a:latin typeface="Courier New"/>
                <a:ea typeface="Courier New"/>
                <a:cs typeface="Courier New"/>
                <a:sym typeface="Courier New"/>
              </a:rPr>
              <a:t>n-1 </a:t>
            </a:r>
            <a:r>
              <a:rPr b="1" lang="en" sz="2400">
                <a:solidFill>
                  <a:schemeClr val="dk1"/>
                </a:solidFill>
                <a:latin typeface="Courier New"/>
                <a:ea typeface="Courier New"/>
                <a:cs typeface="Courier New"/>
                <a:sym typeface="Courier New"/>
              </a:rPr>
              <a:t>+… + a</a:t>
            </a:r>
            <a:r>
              <a:rPr b="1" baseline="-25000" lang="en" sz="2400">
                <a:solidFill>
                  <a:schemeClr val="dk1"/>
                </a:solidFill>
                <a:latin typeface="Courier New"/>
                <a:ea typeface="Courier New"/>
                <a:cs typeface="Courier New"/>
                <a:sym typeface="Courier New"/>
              </a:rPr>
              <a:t>1</a:t>
            </a:r>
            <a:r>
              <a:rPr b="1" lang="en" sz="2400">
                <a:solidFill>
                  <a:schemeClr val="dk1"/>
                </a:solidFill>
                <a:latin typeface="Courier New"/>
                <a:ea typeface="Courier New"/>
                <a:cs typeface="Courier New"/>
                <a:sym typeface="Courier New"/>
              </a:rPr>
              <a:t>x</a:t>
            </a:r>
            <a:r>
              <a:rPr b="1" baseline="30000" lang="en" sz="2400">
                <a:solidFill>
                  <a:schemeClr val="dk1"/>
                </a:solidFill>
                <a:latin typeface="Courier New"/>
                <a:ea typeface="Courier New"/>
                <a:cs typeface="Courier New"/>
                <a:sym typeface="Courier New"/>
              </a:rPr>
              <a:t>1 </a:t>
            </a:r>
            <a:r>
              <a:rPr b="1" lang="en" sz="2400">
                <a:solidFill>
                  <a:schemeClr val="dk1"/>
                </a:solidFill>
                <a:latin typeface="Courier New"/>
                <a:ea typeface="Courier New"/>
                <a:cs typeface="Courier New"/>
                <a:sym typeface="Courier New"/>
              </a:rPr>
              <a:t>+ a</a:t>
            </a:r>
            <a:r>
              <a:rPr b="1" baseline="-25000" lang="en" sz="2400">
                <a:solidFill>
                  <a:schemeClr val="dk1"/>
                </a:solidFill>
                <a:latin typeface="Courier New"/>
                <a:ea typeface="Courier New"/>
                <a:cs typeface="Courier New"/>
                <a:sym typeface="Courier New"/>
              </a:rPr>
              <a:t>0     </a:t>
            </a:r>
            <a:r>
              <a:rPr b="1" lang="en" sz="2400">
                <a:solidFill>
                  <a:schemeClr val="dk1"/>
                </a:solidFill>
                <a:latin typeface="Courier New"/>
                <a:ea typeface="Courier New"/>
                <a:cs typeface="Courier New"/>
                <a:sym typeface="Courier New"/>
              </a:rPr>
              <a:t>at x=x</a:t>
            </a:r>
            <a:r>
              <a:rPr b="1" baseline="-25000" lang="en" sz="2400">
                <a:solidFill>
                  <a:schemeClr val="dk1"/>
                </a:solidFill>
                <a:latin typeface="Courier New"/>
                <a:ea typeface="Courier New"/>
                <a:cs typeface="Courier New"/>
                <a:sym typeface="Courier New"/>
              </a:rPr>
              <a:t>0</a:t>
            </a:r>
            <a:endParaRPr b="1" baseline="-25000" sz="2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a:p>
            <a:pPr indent="0" lvl="0" marL="0" rtl="0" algn="l">
              <a:lnSpc>
                <a:spcPct val="100000"/>
              </a:lnSpc>
              <a:spcBef>
                <a:spcPts val="0"/>
              </a:spcBef>
              <a:spcAft>
                <a:spcPts val="0"/>
              </a:spcAft>
              <a:buNone/>
            </a:pPr>
            <a:r>
              <a:rPr b="1" lang="en" sz="2400">
                <a:latin typeface="Courier New"/>
                <a:ea typeface="Courier New"/>
                <a:cs typeface="Courier New"/>
                <a:sym typeface="Courier New"/>
              </a:rPr>
              <a:t>Algorithm Polynomial(n, x</a:t>
            </a:r>
            <a:r>
              <a:rPr b="1" baseline="-25000" lang="en" sz="2400">
                <a:latin typeface="Courier New"/>
                <a:ea typeface="Courier New"/>
                <a:cs typeface="Courier New"/>
                <a:sym typeface="Courier New"/>
              </a:rPr>
              <a:t>0</a:t>
            </a:r>
            <a:r>
              <a:rPr b="1" lang="en" sz="2400">
                <a:latin typeface="Courier New"/>
                <a:ea typeface="Courier New"/>
                <a:cs typeface="Courier New"/>
                <a:sym typeface="Courier New"/>
              </a:rPr>
              <a:t>, a</a:t>
            </a:r>
            <a:r>
              <a:rPr b="1" lang="en" sz="2400">
                <a:solidFill>
                  <a:schemeClr val="dk1"/>
                </a:solidFill>
                <a:latin typeface="Courier New"/>
                <a:ea typeface="Courier New"/>
                <a:cs typeface="Courier New"/>
                <a:sym typeface="Courier New"/>
              </a:rPr>
              <a:t>[0..n]</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p>
            <a:pPr indent="0" lvl="0" marL="0" rtl="0" algn="l">
              <a:lnSpc>
                <a:spcPct val="100000"/>
              </a:lnSpc>
              <a:spcBef>
                <a:spcPts val="0"/>
              </a:spcBef>
              <a:spcAft>
                <a:spcPts val="0"/>
              </a:spcAft>
              <a:buNone/>
            </a:pPr>
            <a:r>
              <a:rPr lang="en" sz="2000">
                <a:latin typeface="Courier New"/>
                <a:ea typeface="Courier New"/>
                <a:cs typeface="Courier New"/>
                <a:sym typeface="Courier New"/>
              </a:rPr>
              <a:t>//Output: Value of the polynomial at x = x</a:t>
            </a:r>
            <a:r>
              <a:rPr baseline="-25000" lang="en" sz="2000">
                <a:latin typeface="Courier New"/>
                <a:ea typeface="Courier New"/>
                <a:cs typeface="Courier New"/>
                <a:sym typeface="Courier New"/>
              </a:rPr>
              <a:t>0</a:t>
            </a:r>
            <a:r>
              <a:rPr lang="en" sz="2000">
                <a:latin typeface="Courier New"/>
                <a:ea typeface="Courier New"/>
                <a:cs typeface="Courier New"/>
                <a:sym typeface="Courier New"/>
              </a:rPr>
              <a:t>.</a:t>
            </a:r>
            <a:endParaRPr sz="20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a:t>
            </a:r>
            <a:endParaRPr b="1" sz="240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10"/>
          <p:cNvSpPr txBox="1"/>
          <p:nvPr/>
        </p:nvSpPr>
        <p:spPr>
          <a:xfrm>
            <a:off x="270900" y="116025"/>
            <a:ext cx="8752800" cy="62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Algorithm SequentialSearch(A[0..n-1], K)</a:t>
            </a:r>
            <a:endParaRPr b="1" sz="2400">
              <a:solidFill>
                <a:schemeClr val="dk1"/>
              </a:solidFill>
              <a:latin typeface="Courier New"/>
              <a:ea typeface="Courier New"/>
              <a:cs typeface="Courier New"/>
              <a:sym typeface="Courier New"/>
            </a:endParaRPr>
          </a:p>
          <a:p>
            <a:pPr indent="457200" lvl="0" marL="0" rtl="0" algn="l">
              <a:spcBef>
                <a:spcPts val="0"/>
              </a:spcBef>
              <a:spcAft>
                <a:spcPts val="0"/>
              </a:spcAft>
              <a:buNone/>
            </a:pPr>
            <a:r>
              <a:rPr lang="en" sz="1800">
                <a:solidFill>
                  <a:schemeClr val="dk1"/>
                </a:solidFill>
                <a:latin typeface="Courier New"/>
                <a:ea typeface="Courier New"/>
                <a:cs typeface="Courier New"/>
                <a:sym typeface="Courier New"/>
              </a:rPr>
              <a:t>//Outputs the index of the </a:t>
            </a:r>
            <a:r>
              <a:rPr b="1" lang="en" sz="1800">
                <a:solidFill>
                  <a:schemeClr val="dk1"/>
                </a:solidFill>
                <a:latin typeface="Courier New"/>
                <a:ea typeface="Courier New"/>
                <a:cs typeface="Courier New"/>
                <a:sym typeface="Courier New"/>
              </a:rPr>
              <a:t>first</a:t>
            </a:r>
            <a:r>
              <a:rPr lang="en" sz="1800">
                <a:solidFill>
                  <a:schemeClr val="dk1"/>
                </a:solidFill>
                <a:latin typeface="Courier New"/>
                <a:ea typeface="Courier New"/>
                <a:cs typeface="Courier New"/>
                <a:sym typeface="Courier New"/>
              </a:rPr>
              <a:t> element of A that</a:t>
            </a:r>
            <a:endParaRPr sz="1800">
              <a:solidFill>
                <a:schemeClr val="dk1"/>
              </a:solidFill>
              <a:latin typeface="Courier New"/>
              <a:ea typeface="Courier New"/>
              <a:cs typeface="Courier New"/>
              <a:sym typeface="Courier New"/>
            </a:endParaRPr>
          </a:p>
          <a:p>
            <a:pPr indent="457200" lvl="0" marL="0" rtl="0" algn="l">
              <a:spcBef>
                <a:spcPts val="0"/>
              </a:spcBef>
              <a:spcAft>
                <a:spcPts val="0"/>
              </a:spcAft>
              <a:buNone/>
            </a:pPr>
            <a:r>
              <a:rPr lang="en" sz="1800">
                <a:solidFill>
                  <a:schemeClr val="dk1"/>
                </a:solidFill>
                <a:latin typeface="Courier New"/>
                <a:ea typeface="Courier New"/>
                <a:cs typeface="Courier New"/>
                <a:sym typeface="Courier New"/>
              </a:rPr>
              <a:t>// matches K or -1 if there are no matching elements.</a:t>
            </a:r>
            <a:endParaRPr sz="1800">
              <a:solidFill>
                <a:schemeClr val="dk1"/>
              </a:solidFill>
              <a:latin typeface="Courier New"/>
              <a:ea typeface="Courier New"/>
              <a:cs typeface="Courier New"/>
              <a:sym typeface="Courier New"/>
            </a:endParaRPr>
          </a:p>
          <a:p>
            <a:pPr indent="457200" lvl="0" marL="0" rtl="0" algn="l">
              <a:spcBef>
                <a:spcPts val="0"/>
              </a:spcBef>
              <a:spcAft>
                <a:spcPts val="0"/>
              </a:spcAft>
              <a:buNone/>
            </a:pPr>
            <a:r>
              <a:rPr b="1" lang="en" sz="2400">
                <a:solidFill>
                  <a:schemeClr val="dk1"/>
                </a:solidFill>
                <a:latin typeface="Courier New"/>
                <a:ea typeface="Courier New"/>
                <a:cs typeface="Courier New"/>
                <a:sym typeface="Courier New"/>
              </a:rPr>
              <a:t>i ← 0</a:t>
            </a:r>
            <a:endParaRPr b="1" sz="2400">
              <a:solidFill>
                <a:schemeClr val="dk1"/>
              </a:solidFill>
              <a:latin typeface="Courier New"/>
              <a:ea typeface="Courier New"/>
              <a:cs typeface="Courier New"/>
              <a:sym typeface="Courier New"/>
            </a:endParaRPr>
          </a:p>
          <a:p>
            <a:pPr indent="457200" lvl="0" marL="0" rtl="0" algn="l">
              <a:spcBef>
                <a:spcPts val="0"/>
              </a:spcBef>
              <a:spcAft>
                <a:spcPts val="0"/>
              </a:spcAft>
              <a:buNone/>
            </a:pPr>
            <a:r>
              <a:rPr b="1" lang="en" sz="2400">
                <a:solidFill>
                  <a:schemeClr val="dk1"/>
                </a:solidFill>
                <a:latin typeface="Courier New"/>
                <a:ea typeface="Courier New"/>
                <a:cs typeface="Courier New"/>
                <a:sym typeface="Courier New"/>
              </a:rPr>
              <a:t>while (i &lt; n) and (A[i] ≠ K) do</a:t>
            </a:r>
            <a:endParaRPr b="1" sz="2400">
              <a:solidFill>
                <a:schemeClr val="dk1"/>
              </a:solidFill>
              <a:latin typeface="Courier New"/>
              <a:ea typeface="Courier New"/>
              <a:cs typeface="Courier New"/>
              <a:sym typeface="Courier New"/>
            </a:endParaRPr>
          </a:p>
          <a:p>
            <a:pPr indent="457200" lvl="0" marL="457200" rtl="0" algn="l">
              <a:spcBef>
                <a:spcPts val="0"/>
              </a:spcBef>
              <a:spcAft>
                <a:spcPts val="0"/>
              </a:spcAft>
              <a:buNone/>
            </a:pPr>
            <a:r>
              <a:rPr b="1" lang="en" sz="2400">
                <a:solidFill>
                  <a:schemeClr val="dk1"/>
                </a:solidFill>
                <a:latin typeface="Courier New"/>
                <a:ea typeface="Courier New"/>
                <a:cs typeface="Courier New"/>
                <a:sym typeface="Courier New"/>
              </a:rPr>
              <a:t>i ← i + 1</a:t>
            </a:r>
            <a:endParaRPr b="1" sz="2400">
              <a:solidFill>
                <a:schemeClr val="dk1"/>
              </a:solidFill>
              <a:latin typeface="Courier New"/>
              <a:ea typeface="Courier New"/>
              <a:cs typeface="Courier New"/>
              <a:sym typeface="Courier New"/>
            </a:endParaRPr>
          </a:p>
          <a:p>
            <a:pPr indent="457200" lvl="0" marL="0" rtl="0" algn="l">
              <a:spcBef>
                <a:spcPts val="0"/>
              </a:spcBef>
              <a:spcAft>
                <a:spcPts val="0"/>
              </a:spcAft>
              <a:buNone/>
            </a:pPr>
            <a:r>
              <a:rPr b="1" lang="en" sz="2400">
                <a:solidFill>
                  <a:schemeClr val="dk1"/>
                </a:solidFill>
                <a:latin typeface="Courier New"/>
                <a:ea typeface="Courier New"/>
                <a:cs typeface="Courier New"/>
                <a:sym typeface="Courier New"/>
              </a:rPr>
              <a:t>if (i &lt; n) return i</a:t>
            </a:r>
            <a:endParaRPr b="1" sz="2400">
              <a:solidFill>
                <a:schemeClr val="dk1"/>
              </a:solidFill>
              <a:latin typeface="Courier New"/>
              <a:ea typeface="Courier New"/>
              <a:cs typeface="Courier New"/>
              <a:sym typeface="Courier New"/>
            </a:endParaRPr>
          </a:p>
          <a:p>
            <a:pPr indent="457200" lvl="0" marL="0" rtl="0" algn="l">
              <a:spcBef>
                <a:spcPts val="0"/>
              </a:spcBef>
              <a:spcAft>
                <a:spcPts val="0"/>
              </a:spcAft>
              <a:buNone/>
            </a:pPr>
            <a:r>
              <a:rPr b="1" lang="en" sz="2400">
                <a:solidFill>
                  <a:schemeClr val="dk1"/>
                </a:solidFill>
                <a:latin typeface="Courier New"/>
                <a:ea typeface="Courier New"/>
                <a:cs typeface="Courier New"/>
                <a:sym typeface="Courier New"/>
              </a:rPr>
              <a:t>return -1</a:t>
            </a:r>
            <a:endParaRPr b="1" sz="2400">
              <a:solidFill>
                <a:schemeClr val="dk1"/>
              </a:solidFill>
              <a:latin typeface="Courier New"/>
              <a:ea typeface="Courier New"/>
              <a:cs typeface="Courier New"/>
              <a:sym typeface="Courier New"/>
            </a:endParaRPr>
          </a:p>
          <a:p>
            <a:pPr indent="0" lvl="0" marL="0" rtl="0" algn="l">
              <a:lnSpc>
                <a:spcPct val="115000"/>
              </a:lnSpc>
              <a:spcBef>
                <a:spcPts val="600"/>
              </a:spcBef>
              <a:spcAft>
                <a:spcPts val="0"/>
              </a:spcAft>
              <a:buNone/>
            </a:pPr>
            <a:r>
              <a:t/>
            </a:r>
            <a:endParaRPr sz="2400">
              <a:solidFill>
                <a:schemeClr val="dk1"/>
              </a:solidFill>
            </a:endParaRPr>
          </a:p>
          <a:p>
            <a:pPr indent="0" lvl="0" marL="0" rtl="0" algn="l">
              <a:lnSpc>
                <a:spcPct val="115000"/>
              </a:lnSpc>
              <a:spcBef>
                <a:spcPts val="600"/>
              </a:spcBef>
              <a:spcAft>
                <a:spcPts val="0"/>
              </a:spcAft>
              <a:buNone/>
            </a:pPr>
            <a:r>
              <a:rPr lang="en" sz="2400">
                <a:solidFill>
                  <a:schemeClr val="dk1"/>
                </a:solidFill>
              </a:rPr>
              <a:t>Input size: n. </a:t>
            </a:r>
            <a:endParaRPr sz="2400">
              <a:solidFill>
                <a:schemeClr val="dk1"/>
              </a:solidFill>
            </a:endParaRPr>
          </a:p>
          <a:p>
            <a:pPr indent="0" lvl="0" marL="0" rtl="0" algn="l">
              <a:lnSpc>
                <a:spcPct val="115000"/>
              </a:lnSpc>
              <a:spcBef>
                <a:spcPts val="600"/>
              </a:spcBef>
              <a:spcAft>
                <a:spcPts val="0"/>
              </a:spcAft>
              <a:buNone/>
            </a:pPr>
            <a:r>
              <a:rPr lang="en" sz="2400">
                <a:solidFill>
                  <a:schemeClr val="dk1"/>
                </a:solidFill>
              </a:rPr>
              <a:t>Basic Operation: </a:t>
            </a:r>
            <a:r>
              <a:rPr b="1" lang="en" sz="2400">
                <a:solidFill>
                  <a:schemeClr val="dk1"/>
                </a:solidFill>
                <a:latin typeface="Courier New"/>
                <a:ea typeface="Courier New"/>
                <a:cs typeface="Courier New"/>
                <a:sym typeface="Courier New"/>
              </a:rPr>
              <a:t>(i &lt; n) and (A[i] ≠ K)</a:t>
            </a:r>
            <a:endParaRPr sz="2400">
              <a:solidFill>
                <a:schemeClr val="dk1"/>
              </a:solidFill>
            </a:endParaRPr>
          </a:p>
          <a:p>
            <a:pPr indent="0" lvl="0" marL="0" rtl="0" algn="l">
              <a:lnSpc>
                <a:spcPct val="115000"/>
              </a:lnSpc>
              <a:spcBef>
                <a:spcPts val="600"/>
              </a:spcBef>
              <a:spcAft>
                <a:spcPts val="0"/>
              </a:spcAft>
              <a:buNone/>
            </a:pPr>
            <a:r>
              <a:rPr b="1" lang="en" sz="2400">
                <a:solidFill>
                  <a:schemeClr val="dk1"/>
                </a:solidFill>
              </a:rPr>
              <a:t>C</a:t>
            </a:r>
            <a:r>
              <a:rPr b="1" baseline="-25000" lang="en" sz="2400">
                <a:solidFill>
                  <a:schemeClr val="dk1"/>
                </a:solidFill>
              </a:rPr>
              <a:t>worst</a:t>
            </a:r>
            <a:r>
              <a:rPr b="1" lang="en" sz="2400">
                <a:solidFill>
                  <a:schemeClr val="dk1"/>
                </a:solidFill>
              </a:rPr>
              <a:t>(n) = n+1</a:t>
            </a:r>
            <a:endParaRPr b="1" sz="2400">
              <a:solidFill>
                <a:schemeClr val="dk1"/>
              </a:solidFill>
            </a:endParaRPr>
          </a:p>
          <a:p>
            <a:pPr indent="0" lvl="0" marL="0" rtl="0" algn="l">
              <a:lnSpc>
                <a:spcPct val="115000"/>
              </a:lnSpc>
              <a:spcBef>
                <a:spcPts val="600"/>
              </a:spcBef>
              <a:spcAft>
                <a:spcPts val="0"/>
              </a:spcAft>
              <a:buNone/>
            </a:pPr>
            <a:r>
              <a:rPr b="1" lang="en" sz="2400">
                <a:solidFill>
                  <a:schemeClr val="dk1"/>
                </a:solidFill>
              </a:rPr>
              <a:t>C</a:t>
            </a:r>
            <a:r>
              <a:rPr b="1" baseline="-25000" lang="en" sz="2400">
                <a:solidFill>
                  <a:schemeClr val="dk1"/>
                </a:solidFill>
              </a:rPr>
              <a:t>best</a:t>
            </a:r>
            <a:r>
              <a:rPr b="1" lang="en" sz="2400">
                <a:solidFill>
                  <a:schemeClr val="dk1"/>
                </a:solidFill>
              </a:rPr>
              <a:t>(n) = 1</a:t>
            </a:r>
            <a:endParaRPr b="1" sz="2400">
              <a:solidFill>
                <a:schemeClr val="dk1"/>
              </a:solidFill>
            </a:endParaRPr>
          </a:p>
          <a:p>
            <a:pPr indent="0" lvl="0" marL="0" rtl="0" algn="l">
              <a:lnSpc>
                <a:spcPct val="115000"/>
              </a:lnSpc>
              <a:spcBef>
                <a:spcPts val="600"/>
              </a:spcBef>
              <a:spcAft>
                <a:spcPts val="0"/>
              </a:spcAft>
              <a:buNone/>
            </a:pPr>
            <a:r>
              <a:rPr lang="en" sz="2400">
                <a:solidFill>
                  <a:schemeClr val="dk1"/>
                </a:solidFill>
              </a:rPr>
              <a:t>Let </a:t>
            </a:r>
            <a:r>
              <a:rPr b="1" lang="en" sz="2400">
                <a:solidFill>
                  <a:schemeClr val="dk1"/>
                </a:solidFill>
              </a:rPr>
              <a:t>‘p’</a:t>
            </a:r>
            <a:r>
              <a:rPr lang="en" sz="2400">
                <a:solidFill>
                  <a:schemeClr val="dk1"/>
                </a:solidFill>
              </a:rPr>
              <a:t> be the probability of the search key present in the array.</a:t>
            </a:r>
            <a:endParaRPr sz="2400">
              <a:solidFill>
                <a:schemeClr val="dk1"/>
              </a:solidFill>
            </a:endParaRPr>
          </a:p>
          <a:p>
            <a:pPr indent="0" lvl="0" marL="0" rtl="0" algn="l">
              <a:lnSpc>
                <a:spcPct val="115000"/>
              </a:lnSpc>
              <a:spcBef>
                <a:spcPts val="600"/>
              </a:spcBef>
              <a:spcAft>
                <a:spcPts val="0"/>
              </a:spcAft>
              <a:buClr>
                <a:schemeClr val="dk1"/>
              </a:buClr>
              <a:buSzPts val="1100"/>
              <a:buFont typeface="Arial"/>
              <a:buNone/>
            </a:pPr>
            <a:r>
              <a:rPr b="1" lang="en" sz="2400">
                <a:solidFill>
                  <a:schemeClr val="dk1"/>
                </a:solidFill>
              </a:rPr>
              <a:t>C</a:t>
            </a:r>
            <a:r>
              <a:rPr b="1" baseline="-25000" lang="en" sz="2400">
                <a:solidFill>
                  <a:schemeClr val="dk1"/>
                </a:solidFill>
              </a:rPr>
              <a:t>avg</a:t>
            </a:r>
            <a:r>
              <a:rPr b="1" lang="en" sz="2400">
                <a:solidFill>
                  <a:schemeClr val="dk1"/>
                </a:solidFill>
              </a:rPr>
              <a:t>(n) = p</a:t>
            </a:r>
            <a:r>
              <a:rPr lang="en" sz="2400">
                <a:solidFill>
                  <a:schemeClr val="dk1"/>
                </a:solidFill>
              </a:rPr>
              <a:t>(n + 1) / 2</a:t>
            </a:r>
            <a:r>
              <a:rPr b="1" lang="en" sz="2400">
                <a:solidFill>
                  <a:schemeClr val="dk1"/>
                </a:solidFill>
              </a:rPr>
              <a:t> + (1 - p)</a:t>
            </a:r>
            <a:r>
              <a:rPr lang="en" sz="2400">
                <a:solidFill>
                  <a:schemeClr val="dk1"/>
                </a:solidFill>
              </a:rPr>
              <a:t>(n + 1)</a:t>
            </a:r>
            <a:endParaRPr sz="2400">
              <a:solidFill>
                <a:schemeClr val="dk1"/>
              </a:solidFill>
            </a:endParaRPr>
          </a:p>
          <a:p>
            <a:pPr indent="0" lvl="0" marL="0" rtl="0" algn="l">
              <a:lnSpc>
                <a:spcPct val="115000"/>
              </a:lnSpc>
              <a:spcBef>
                <a:spcPts val="600"/>
              </a:spcBef>
              <a:spcAft>
                <a:spcPts val="0"/>
              </a:spcAft>
              <a:buNone/>
            </a:pPr>
            <a:r>
              <a:rPr b="1" lang="en" sz="2400">
                <a:solidFill>
                  <a:schemeClr val="dk1"/>
                </a:solidFill>
              </a:rPr>
              <a:t> </a:t>
            </a:r>
            <a:endParaRPr b="1" sz="24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7"/>
          <p:cNvSpPr txBox="1"/>
          <p:nvPr/>
        </p:nvSpPr>
        <p:spPr>
          <a:xfrm>
            <a:off x="270900" y="270900"/>
            <a:ext cx="8597400" cy="61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Verdana"/>
                <a:ea typeface="Verdana"/>
                <a:cs typeface="Verdana"/>
                <a:sym typeface="Verdana"/>
              </a:rPr>
              <a:t>Polynomial Evaluation:</a:t>
            </a:r>
            <a:r>
              <a:rPr lang="en" sz="2400">
                <a:latin typeface="Verdana"/>
                <a:ea typeface="Verdana"/>
                <a:cs typeface="Verdana"/>
                <a:sym typeface="Verdana"/>
              </a:rPr>
              <a:t> </a:t>
            </a:r>
            <a:endParaRPr sz="2400">
              <a:latin typeface="Verdana"/>
              <a:ea typeface="Verdana"/>
              <a:cs typeface="Verdana"/>
              <a:sym typeface="Verdana"/>
            </a:endParaRPr>
          </a:p>
          <a:p>
            <a:pPr indent="0" lvl="0" marL="0" rtl="0" algn="l">
              <a:lnSpc>
                <a:spcPct val="90000"/>
              </a:lnSpc>
              <a:spcBef>
                <a:spcPts val="600"/>
              </a:spcBef>
              <a:spcAft>
                <a:spcPts val="0"/>
              </a:spcAft>
              <a:buNone/>
            </a:pPr>
            <a:r>
              <a:rPr b="1" lang="en" sz="2400">
                <a:solidFill>
                  <a:schemeClr val="dk1"/>
                </a:solidFill>
                <a:latin typeface="Courier New"/>
                <a:ea typeface="Courier New"/>
                <a:cs typeface="Courier New"/>
                <a:sym typeface="Courier New"/>
              </a:rPr>
              <a:t>p(x)= a</a:t>
            </a:r>
            <a:r>
              <a:rPr b="1" baseline="-25000" lang="en" sz="2400">
                <a:solidFill>
                  <a:schemeClr val="dk1"/>
                </a:solidFill>
                <a:latin typeface="Courier New"/>
                <a:ea typeface="Courier New"/>
                <a:cs typeface="Courier New"/>
                <a:sym typeface="Courier New"/>
              </a:rPr>
              <a:t>n</a:t>
            </a:r>
            <a:r>
              <a:rPr b="1" lang="en" sz="2400">
                <a:solidFill>
                  <a:schemeClr val="dk1"/>
                </a:solidFill>
                <a:latin typeface="Courier New"/>
                <a:ea typeface="Courier New"/>
                <a:cs typeface="Courier New"/>
                <a:sym typeface="Courier New"/>
              </a:rPr>
              <a:t>x</a:t>
            </a:r>
            <a:r>
              <a:rPr b="1" baseline="30000" lang="en" sz="2400">
                <a:solidFill>
                  <a:schemeClr val="dk1"/>
                </a:solidFill>
                <a:latin typeface="Courier New"/>
                <a:ea typeface="Courier New"/>
                <a:cs typeface="Courier New"/>
                <a:sym typeface="Courier New"/>
              </a:rPr>
              <a:t>n </a:t>
            </a:r>
            <a:r>
              <a:rPr b="1" lang="en" sz="2400">
                <a:solidFill>
                  <a:schemeClr val="dk1"/>
                </a:solidFill>
                <a:latin typeface="Courier New"/>
                <a:ea typeface="Courier New"/>
                <a:cs typeface="Courier New"/>
                <a:sym typeface="Courier New"/>
              </a:rPr>
              <a:t>+ a</a:t>
            </a:r>
            <a:r>
              <a:rPr b="1" baseline="-25000" lang="en" sz="2400">
                <a:solidFill>
                  <a:schemeClr val="dk1"/>
                </a:solidFill>
                <a:latin typeface="Courier New"/>
                <a:ea typeface="Courier New"/>
                <a:cs typeface="Courier New"/>
                <a:sym typeface="Courier New"/>
              </a:rPr>
              <a:t>n-1</a:t>
            </a:r>
            <a:r>
              <a:rPr b="1" lang="en" sz="2400">
                <a:solidFill>
                  <a:schemeClr val="dk1"/>
                </a:solidFill>
                <a:latin typeface="Courier New"/>
                <a:ea typeface="Courier New"/>
                <a:cs typeface="Courier New"/>
                <a:sym typeface="Courier New"/>
              </a:rPr>
              <a:t>x</a:t>
            </a:r>
            <a:r>
              <a:rPr b="1" baseline="30000" lang="en" sz="2400">
                <a:solidFill>
                  <a:schemeClr val="dk1"/>
                </a:solidFill>
                <a:latin typeface="Courier New"/>
                <a:ea typeface="Courier New"/>
                <a:cs typeface="Courier New"/>
                <a:sym typeface="Courier New"/>
              </a:rPr>
              <a:t>n-1 </a:t>
            </a:r>
            <a:r>
              <a:rPr b="1" lang="en" sz="2400">
                <a:solidFill>
                  <a:schemeClr val="dk1"/>
                </a:solidFill>
                <a:latin typeface="Courier New"/>
                <a:ea typeface="Courier New"/>
                <a:cs typeface="Courier New"/>
                <a:sym typeface="Courier New"/>
              </a:rPr>
              <a:t>+… + a</a:t>
            </a:r>
            <a:r>
              <a:rPr b="1" baseline="-25000" lang="en" sz="2400">
                <a:solidFill>
                  <a:schemeClr val="dk1"/>
                </a:solidFill>
                <a:latin typeface="Courier New"/>
                <a:ea typeface="Courier New"/>
                <a:cs typeface="Courier New"/>
                <a:sym typeface="Courier New"/>
              </a:rPr>
              <a:t>1</a:t>
            </a:r>
            <a:r>
              <a:rPr b="1" lang="en" sz="2400">
                <a:solidFill>
                  <a:schemeClr val="dk1"/>
                </a:solidFill>
                <a:latin typeface="Courier New"/>
                <a:ea typeface="Courier New"/>
                <a:cs typeface="Courier New"/>
                <a:sym typeface="Courier New"/>
              </a:rPr>
              <a:t>x</a:t>
            </a:r>
            <a:r>
              <a:rPr b="1" baseline="30000" lang="en" sz="2400">
                <a:solidFill>
                  <a:schemeClr val="dk1"/>
                </a:solidFill>
                <a:latin typeface="Courier New"/>
                <a:ea typeface="Courier New"/>
                <a:cs typeface="Courier New"/>
                <a:sym typeface="Courier New"/>
              </a:rPr>
              <a:t>1 </a:t>
            </a:r>
            <a:r>
              <a:rPr b="1" lang="en" sz="2400">
                <a:solidFill>
                  <a:schemeClr val="dk1"/>
                </a:solidFill>
                <a:latin typeface="Courier New"/>
                <a:ea typeface="Courier New"/>
                <a:cs typeface="Courier New"/>
                <a:sym typeface="Courier New"/>
              </a:rPr>
              <a:t>+ a</a:t>
            </a:r>
            <a:r>
              <a:rPr b="1" baseline="-25000" lang="en" sz="2400">
                <a:solidFill>
                  <a:schemeClr val="dk1"/>
                </a:solidFill>
                <a:latin typeface="Courier New"/>
                <a:ea typeface="Courier New"/>
                <a:cs typeface="Courier New"/>
                <a:sym typeface="Courier New"/>
              </a:rPr>
              <a:t>0     </a:t>
            </a:r>
            <a:r>
              <a:rPr b="1" lang="en" sz="2400">
                <a:solidFill>
                  <a:schemeClr val="dk1"/>
                </a:solidFill>
                <a:latin typeface="Courier New"/>
                <a:ea typeface="Courier New"/>
                <a:cs typeface="Courier New"/>
                <a:sym typeface="Courier New"/>
              </a:rPr>
              <a:t>at x=x</a:t>
            </a:r>
            <a:r>
              <a:rPr b="1" baseline="-25000" lang="en" sz="2400">
                <a:solidFill>
                  <a:schemeClr val="dk1"/>
                </a:solidFill>
                <a:latin typeface="Courier New"/>
                <a:ea typeface="Courier New"/>
                <a:cs typeface="Courier New"/>
                <a:sym typeface="Courier New"/>
              </a:rPr>
              <a:t>0</a:t>
            </a:r>
            <a:endParaRPr b="1" baseline="-25000" sz="2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a:p>
            <a:pPr indent="0" lvl="0" marL="0" rtl="0" algn="l">
              <a:lnSpc>
                <a:spcPct val="100000"/>
              </a:lnSpc>
              <a:spcBef>
                <a:spcPts val="0"/>
              </a:spcBef>
              <a:spcAft>
                <a:spcPts val="0"/>
              </a:spcAft>
              <a:buNone/>
            </a:pPr>
            <a:r>
              <a:rPr b="1" lang="en" sz="2400">
                <a:latin typeface="Courier New"/>
                <a:ea typeface="Courier New"/>
                <a:cs typeface="Courier New"/>
                <a:sym typeface="Courier New"/>
              </a:rPr>
              <a:t>Algorithm Polynomial(n, x</a:t>
            </a:r>
            <a:r>
              <a:rPr b="1" baseline="-25000" lang="en" sz="2400">
                <a:latin typeface="Courier New"/>
                <a:ea typeface="Courier New"/>
                <a:cs typeface="Courier New"/>
                <a:sym typeface="Courier New"/>
              </a:rPr>
              <a:t>0</a:t>
            </a:r>
            <a:r>
              <a:rPr b="1" lang="en" sz="2400">
                <a:latin typeface="Courier New"/>
                <a:ea typeface="Courier New"/>
                <a:cs typeface="Courier New"/>
                <a:sym typeface="Courier New"/>
              </a:rPr>
              <a:t>, a</a:t>
            </a:r>
            <a:r>
              <a:rPr b="1" lang="en" sz="2400">
                <a:solidFill>
                  <a:schemeClr val="dk1"/>
                </a:solidFill>
                <a:latin typeface="Courier New"/>
                <a:ea typeface="Courier New"/>
                <a:cs typeface="Courier New"/>
                <a:sym typeface="Courier New"/>
              </a:rPr>
              <a:t>[0..n]</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p>
            <a:pPr indent="0" lvl="0" marL="0" rtl="0" algn="l">
              <a:lnSpc>
                <a:spcPct val="100000"/>
              </a:lnSpc>
              <a:spcBef>
                <a:spcPts val="0"/>
              </a:spcBef>
              <a:spcAft>
                <a:spcPts val="0"/>
              </a:spcAft>
              <a:buNone/>
            </a:pPr>
            <a:r>
              <a:rPr lang="en" sz="2000">
                <a:latin typeface="Courier New"/>
                <a:ea typeface="Courier New"/>
                <a:cs typeface="Courier New"/>
                <a:sym typeface="Courier New"/>
              </a:rPr>
              <a:t>//Output: Value of the polynomial at x = x</a:t>
            </a:r>
            <a:r>
              <a:rPr baseline="-25000" lang="en" sz="2000">
                <a:latin typeface="Courier New"/>
                <a:ea typeface="Courier New"/>
                <a:cs typeface="Courier New"/>
                <a:sym typeface="Courier New"/>
              </a:rPr>
              <a:t>0</a:t>
            </a:r>
            <a:r>
              <a:rPr lang="en" sz="2000">
                <a:latin typeface="Courier New"/>
                <a:ea typeface="Courier New"/>
                <a:cs typeface="Courier New"/>
                <a:sym typeface="Courier New"/>
              </a:rPr>
              <a:t>.</a:t>
            </a:r>
            <a:endParaRPr sz="20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p ← 0.0</a:t>
            </a:r>
            <a:endParaRPr b="1" sz="2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for i </a:t>
            </a:r>
            <a:r>
              <a:rPr b="1" lang="en" sz="2400">
                <a:solidFill>
                  <a:schemeClr val="dk1"/>
                </a:solidFill>
                <a:latin typeface="Courier New"/>
                <a:ea typeface="Courier New"/>
                <a:cs typeface="Courier New"/>
                <a:sym typeface="Courier New"/>
              </a:rPr>
              <a:t>←</a:t>
            </a:r>
            <a:r>
              <a:rPr b="1" lang="en" sz="2400">
                <a:latin typeface="Courier New"/>
                <a:ea typeface="Courier New"/>
                <a:cs typeface="Courier New"/>
                <a:sym typeface="Courier New"/>
              </a:rPr>
              <a:t> n downto 0 do</a:t>
            </a:r>
            <a:endParaRPr b="1" sz="2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  	power </a:t>
            </a:r>
            <a:r>
              <a:rPr b="1" lang="en" sz="2400">
                <a:solidFill>
                  <a:schemeClr val="dk1"/>
                </a:solidFill>
                <a:latin typeface="Courier New"/>
                <a:ea typeface="Courier New"/>
                <a:cs typeface="Courier New"/>
                <a:sym typeface="Courier New"/>
              </a:rPr>
              <a:t>←</a:t>
            </a:r>
            <a:r>
              <a:rPr b="1" lang="en" sz="2400">
                <a:latin typeface="Courier New"/>
                <a:ea typeface="Courier New"/>
                <a:cs typeface="Courier New"/>
                <a:sym typeface="Courier New"/>
              </a:rPr>
              <a:t> 1</a:t>
            </a:r>
            <a:endParaRPr b="1" sz="2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  	for  j </a:t>
            </a:r>
            <a:r>
              <a:rPr b="1" lang="en" sz="2400">
                <a:solidFill>
                  <a:schemeClr val="dk1"/>
                </a:solidFill>
                <a:latin typeface="Courier New"/>
                <a:ea typeface="Courier New"/>
                <a:cs typeface="Courier New"/>
                <a:sym typeface="Courier New"/>
              </a:rPr>
              <a:t>←</a:t>
            </a:r>
            <a:r>
              <a:rPr b="1" lang="en" sz="2400">
                <a:latin typeface="Courier New"/>
                <a:ea typeface="Courier New"/>
                <a:cs typeface="Courier New"/>
                <a:sym typeface="Courier New"/>
              </a:rPr>
              <a:t> 1 to i do  //compute x</a:t>
            </a:r>
            <a:r>
              <a:rPr b="1" baseline="30000" lang="en" sz="2400">
                <a:latin typeface="Courier New"/>
                <a:ea typeface="Courier New"/>
                <a:cs typeface="Courier New"/>
                <a:sym typeface="Courier New"/>
              </a:rPr>
              <a:t>i</a:t>
            </a:r>
            <a:r>
              <a:rPr b="1" lang="en" sz="2400">
                <a:latin typeface="Courier New"/>
                <a:ea typeface="Courier New"/>
                <a:cs typeface="Courier New"/>
                <a:sym typeface="Courier New"/>
              </a:rPr>
              <a:t>  </a:t>
            </a:r>
            <a:endParaRPr b="1" sz="2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         	power </a:t>
            </a:r>
            <a:r>
              <a:rPr b="1" lang="en" sz="2400">
                <a:solidFill>
                  <a:schemeClr val="dk1"/>
                </a:solidFill>
                <a:latin typeface="Courier New"/>
                <a:ea typeface="Courier New"/>
                <a:cs typeface="Courier New"/>
                <a:sym typeface="Courier New"/>
              </a:rPr>
              <a:t>←</a:t>
            </a:r>
            <a:r>
              <a:rPr b="1" lang="en" sz="2400">
                <a:latin typeface="Courier New"/>
                <a:ea typeface="Courier New"/>
                <a:cs typeface="Courier New"/>
                <a:sym typeface="Courier New"/>
              </a:rPr>
              <a:t> power * x</a:t>
            </a:r>
            <a:r>
              <a:rPr b="1" baseline="-25000" lang="en" sz="2400">
                <a:latin typeface="Courier New"/>
                <a:ea typeface="Courier New"/>
                <a:cs typeface="Courier New"/>
                <a:sym typeface="Courier New"/>
              </a:rPr>
              <a:t>0</a:t>
            </a:r>
            <a:endParaRPr b="1" baseline="-25000" sz="2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  	p </a:t>
            </a:r>
            <a:r>
              <a:rPr b="1" lang="en" sz="2400">
                <a:solidFill>
                  <a:schemeClr val="dk1"/>
                </a:solidFill>
                <a:latin typeface="Courier New"/>
                <a:ea typeface="Courier New"/>
                <a:cs typeface="Courier New"/>
                <a:sym typeface="Courier New"/>
              </a:rPr>
              <a:t>←</a:t>
            </a:r>
            <a:r>
              <a:rPr b="1" lang="en" sz="2400">
                <a:latin typeface="Courier New"/>
                <a:ea typeface="Courier New"/>
                <a:cs typeface="Courier New"/>
                <a:sym typeface="Courier New"/>
              </a:rPr>
              <a:t> p + a</a:t>
            </a:r>
            <a:r>
              <a:rPr b="1" baseline="-25000" lang="en" sz="2400">
                <a:latin typeface="Courier New"/>
                <a:ea typeface="Courier New"/>
                <a:cs typeface="Courier New"/>
                <a:sym typeface="Courier New"/>
              </a:rPr>
              <a:t>i</a:t>
            </a:r>
            <a:r>
              <a:rPr b="1" lang="en" sz="2400">
                <a:latin typeface="Courier New"/>
                <a:ea typeface="Courier New"/>
                <a:cs typeface="Courier New"/>
                <a:sym typeface="Courier New"/>
              </a:rPr>
              <a:t> * power</a:t>
            </a:r>
            <a:endParaRPr b="1" sz="2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2400">
                <a:latin typeface="Courier New"/>
                <a:ea typeface="Courier New"/>
                <a:cs typeface="Courier New"/>
                <a:sym typeface="Courier New"/>
              </a:rPr>
              <a:t>return p</a:t>
            </a:r>
            <a:endParaRPr b="1" sz="2400">
              <a:latin typeface="Courier New"/>
              <a:ea typeface="Courier New"/>
              <a:cs typeface="Courier New"/>
              <a:sym typeface="Courier New"/>
            </a:endParaRPr>
          </a:p>
          <a:p>
            <a:pPr indent="0" lvl="0" marL="0" rtl="0" algn="l">
              <a:spcBef>
                <a:spcPts val="0"/>
              </a:spcBef>
              <a:spcAft>
                <a:spcPts val="0"/>
              </a:spcAft>
              <a:buNone/>
            </a:pPr>
            <a:r>
              <a:t/>
            </a:r>
            <a:endParaRPr b="1" sz="18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Input Size:</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Basic Operation :</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C(n) = </a:t>
            </a:r>
            <a:endParaRPr b="1" sz="2400">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8"/>
          <p:cNvSpPr txBox="1"/>
          <p:nvPr/>
        </p:nvSpPr>
        <p:spPr>
          <a:xfrm>
            <a:off x="270900" y="270900"/>
            <a:ext cx="8597400" cy="61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Verdana"/>
                <a:ea typeface="Verdana"/>
                <a:cs typeface="Verdana"/>
                <a:sym typeface="Verdana"/>
              </a:rPr>
              <a:t>Polynomial Evaluation:</a:t>
            </a:r>
            <a:r>
              <a:rPr lang="en" sz="2400">
                <a:latin typeface="Verdana"/>
                <a:ea typeface="Verdana"/>
                <a:cs typeface="Verdana"/>
                <a:sym typeface="Verdana"/>
              </a:rPr>
              <a:t> </a:t>
            </a:r>
            <a:endParaRPr sz="2400">
              <a:latin typeface="Verdana"/>
              <a:ea typeface="Verdana"/>
              <a:cs typeface="Verdana"/>
              <a:sym typeface="Verdana"/>
            </a:endParaRPr>
          </a:p>
          <a:p>
            <a:pPr indent="0" lvl="0" marL="0" rtl="0" algn="l">
              <a:lnSpc>
                <a:spcPct val="90000"/>
              </a:lnSpc>
              <a:spcBef>
                <a:spcPts val="600"/>
              </a:spcBef>
              <a:spcAft>
                <a:spcPts val="0"/>
              </a:spcAft>
              <a:buNone/>
            </a:pPr>
            <a:r>
              <a:rPr b="1" lang="en" sz="2400">
                <a:solidFill>
                  <a:schemeClr val="dk1"/>
                </a:solidFill>
                <a:latin typeface="Courier New"/>
                <a:ea typeface="Courier New"/>
                <a:cs typeface="Courier New"/>
                <a:sym typeface="Courier New"/>
              </a:rPr>
              <a:t>p(x)= a</a:t>
            </a:r>
            <a:r>
              <a:rPr b="1" baseline="-25000" lang="en" sz="2400">
                <a:solidFill>
                  <a:schemeClr val="dk1"/>
                </a:solidFill>
                <a:latin typeface="Courier New"/>
                <a:ea typeface="Courier New"/>
                <a:cs typeface="Courier New"/>
                <a:sym typeface="Courier New"/>
              </a:rPr>
              <a:t>n</a:t>
            </a:r>
            <a:r>
              <a:rPr b="1" lang="en" sz="2400">
                <a:solidFill>
                  <a:schemeClr val="dk1"/>
                </a:solidFill>
                <a:latin typeface="Courier New"/>
                <a:ea typeface="Courier New"/>
                <a:cs typeface="Courier New"/>
                <a:sym typeface="Courier New"/>
              </a:rPr>
              <a:t>x</a:t>
            </a:r>
            <a:r>
              <a:rPr b="1" baseline="30000" lang="en" sz="2400">
                <a:solidFill>
                  <a:schemeClr val="dk1"/>
                </a:solidFill>
                <a:latin typeface="Courier New"/>
                <a:ea typeface="Courier New"/>
                <a:cs typeface="Courier New"/>
                <a:sym typeface="Courier New"/>
              </a:rPr>
              <a:t>n </a:t>
            </a:r>
            <a:r>
              <a:rPr b="1" lang="en" sz="2400">
                <a:solidFill>
                  <a:schemeClr val="dk1"/>
                </a:solidFill>
                <a:latin typeface="Courier New"/>
                <a:ea typeface="Courier New"/>
                <a:cs typeface="Courier New"/>
                <a:sym typeface="Courier New"/>
              </a:rPr>
              <a:t>+ a</a:t>
            </a:r>
            <a:r>
              <a:rPr b="1" baseline="-25000" lang="en" sz="2400">
                <a:solidFill>
                  <a:schemeClr val="dk1"/>
                </a:solidFill>
                <a:latin typeface="Courier New"/>
                <a:ea typeface="Courier New"/>
                <a:cs typeface="Courier New"/>
                <a:sym typeface="Courier New"/>
              </a:rPr>
              <a:t>n-1</a:t>
            </a:r>
            <a:r>
              <a:rPr b="1" lang="en" sz="2400">
                <a:solidFill>
                  <a:schemeClr val="dk1"/>
                </a:solidFill>
                <a:latin typeface="Courier New"/>
                <a:ea typeface="Courier New"/>
                <a:cs typeface="Courier New"/>
                <a:sym typeface="Courier New"/>
              </a:rPr>
              <a:t>x</a:t>
            </a:r>
            <a:r>
              <a:rPr b="1" baseline="30000" lang="en" sz="2400">
                <a:solidFill>
                  <a:schemeClr val="dk1"/>
                </a:solidFill>
                <a:latin typeface="Courier New"/>
                <a:ea typeface="Courier New"/>
                <a:cs typeface="Courier New"/>
                <a:sym typeface="Courier New"/>
              </a:rPr>
              <a:t>n-1 </a:t>
            </a:r>
            <a:r>
              <a:rPr b="1" lang="en" sz="2400">
                <a:solidFill>
                  <a:schemeClr val="dk1"/>
                </a:solidFill>
                <a:latin typeface="Courier New"/>
                <a:ea typeface="Courier New"/>
                <a:cs typeface="Courier New"/>
                <a:sym typeface="Courier New"/>
              </a:rPr>
              <a:t>+… + a</a:t>
            </a:r>
            <a:r>
              <a:rPr b="1" baseline="-25000" lang="en" sz="2400">
                <a:solidFill>
                  <a:schemeClr val="dk1"/>
                </a:solidFill>
                <a:latin typeface="Courier New"/>
                <a:ea typeface="Courier New"/>
                <a:cs typeface="Courier New"/>
                <a:sym typeface="Courier New"/>
              </a:rPr>
              <a:t>1</a:t>
            </a:r>
            <a:r>
              <a:rPr b="1" lang="en" sz="2400">
                <a:solidFill>
                  <a:schemeClr val="dk1"/>
                </a:solidFill>
                <a:latin typeface="Courier New"/>
                <a:ea typeface="Courier New"/>
                <a:cs typeface="Courier New"/>
                <a:sym typeface="Courier New"/>
              </a:rPr>
              <a:t>x</a:t>
            </a:r>
            <a:r>
              <a:rPr b="1" baseline="30000" lang="en" sz="2400">
                <a:solidFill>
                  <a:schemeClr val="dk1"/>
                </a:solidFill>
                <a:latin typeface="Courier New"/>
                <a:ea typeface="Courier New"/>
                <a:cs typeface="Courier New"/>
                <a:sym typeface="Courier New"/>
              </a:rPr>
              <a:t>1 </a:t>
            </a:r>
            <a:r>
              <a:rPr b="1" lang="en" sz="2400">
                <a:solidFill>
                  <a:schemeClr val="dk1"/>
                </a:solidFill>
                <a:latin typeface="Courier New"/>
                <a:ea typeface="Courier New"/>
                <a:cs typeface="Courier New"/>
                <a:sym typeface="Courier New"/>
              </a:rPr>
              <a:t>+ a</a:t>
            </a:r>
            <a:r>
              <a:rPr b="1" baseline="-25000" lang="en" sz="2400">
                <a:solidFill>
                  <a:schemeClr val="dk1"/>
                </a:solidFill>
                <a:latin typeface="Courier New"/>
                <a:ea typeface="Courier New"/>
                <a:cs typeface="Courier New"/>
                <a:sym typeface="Courier New"/>
              </a:rPr>
              <a:t>0     </a:t>
            </a:r>
            <a:r>
              <a:rPr b="1" lang="en" sz="2400">
                <a:solidFill>
                  <a:schemeClr val="dk1"/>
                </a:solidFill>
                <a:latin typeface="Courier New"/>
                <a:ea typeface="Courier New"/>
                <a:cs typeface="Courier New"/>
                <a:sym typeface="Courier New"/>
              </a:rPr>
              <a:t>at x=x</a:t>
            </a:r>
            <a:r>
              <a:rPr b="1" baseline="-25000" lang="en" sz="2400">
                <a:solidFill>
                  <a:schemeClr val="dk1"/>
                </a:solidFill>
                <a:latin typeface="Courier New"/>
                <a:ea typeface="Courier New"/>
                <a:cs typeface="Courier New"/>
                <a:sym typeface="Courier New"/>
              </a:rPr>
              <a:t>0</a:t>
            </a:r>
            <a:endParaRPr b="1" baseline="-25000" sz="2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a:p>
            <a:pPr indent="0" lvl="0" marL="0" rtl="0" algn="l">
              <a:lnSpc>
                <a:spcPct val="100000"/>
              </a:lnSpc>
              <a:spcBef>
                <a:spcPts val="0"/>
              </a:spcBef>
              <a:spcAft>
                <a:spcPts val="0"/>
              </a:spcAft>
              <a:buNone/>
            </a:pPr>
            <a:r>
              <a:rPr b="1" lang="en" sz="2400">
                <a:latin typeface="Courier New"/>
                <a:ea typeface="Courier New"/>
                <a:cs typeface="Courier New"/>
                <a:sym typeface="Courier New"/>
              </a:rPr>
              <a:t>Algorithm Polynomial(n, x</a:t>
            </a:r>
            <a:r>
              <a:rPr b="1" baseline="-25000" lang="en" sz="2400">
                <a:latin typeface="Courier New"/>
                <a:ea typeface="Courier New"/>
                <a:cs typeface="Courier New"/>
                <a:sym typeface="Courier New"/>
              </a:rPr>
              <a:t>0</a:t>
            </a:r>
            <a:r>
              <a:rPr b="1" lang="en" sz="2400">
                <a:latin typeface="Courier New"/>
                <a:ea typeface="Courier New"/>
                <a:cs typeface="Courier New"/>
                <a:sym typeface="Courier New"/>
              </a:rPr>
              <a:t>, a</a:t>
            </a:r>
            <a:r>
              <a:rPr b="1" lang="en" sz="2400">
                <a:solidFill>
                  <a:schemeClr val="dk1"/>
                </a:solidFill>
                <a:latin typeface="Courier New"/>
                <a:ea typeface="Courier New"/>
                <a:cs typeface="Courier New"/>
                <a:sym typeface="Courier New"/>
              </a:rPr>
              <a:t>[0..n]</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p>
            <a:pPr indent="0" lvl="0" marL="0" rtl="0" algn="l">
              <a:lnSpc>
                <a:spcPct val="100000"/>
              </a:lnSpc>
              <a:spcBef>
                <a:spcPts val="0"/>
              </a:spcBef>
              <a:spcAft>
                <a:spcPts val="0"/>
              </a:spcAft>
              <a:buNone/>
            </a:pPr>
            <a:r>
              <a:rPr lang="en" sz="2000">
                <a:latin typeface="Courier New"/>
                <a:ea typeface="Courier New"/>
                <a:cs typeface="Courier New"/>
                <a:sym typeface="Courier New"/>
              </a:rPr>
              <a:t>//Output: Value of the polynomial at x = x</a:t>
            </a:r>
            <a:r>
              <a:rPr baseline="-25000" lang="en" sz="2000">
                <a:latin typeface="Courier New"/>
                <a:ea typeface="Courier New"/>
                <a:cs typeface="Courier New"/>
                <a:sym typeface="Courier New"/>
              </a:rPr>
              <a:t>0</a:t>
            </a:r>
            <a:r>
              <a:rPr lang="en" sz="2000">
                <a:latin typeface="Courier New"/>
                <a:ea typeface="Courier New"/>
                <a:cs typeface="Courier New"/>
                <a:sym typeface="Courier New"/>
              </a:rPr>
              <a:t>.</a:t>
            </a:r>
            <a:endParaRPr sz="20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p ← 0.0</a:t>
            </a:r>
            <a:endParaRPr b="1" sz="2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for i </a:t>
            </a:r>
            <a:r>
              <a:rPr b="1" lang="en" sz="2400">
                <a:solidFill>
                  <a:schemeClr val="dk1"/>
                </a:solidFill>
                <a:latin typeface="Courier New"/>
                <a:ea typeface="Courier New"/>
                <a:cs typeface="Courier New"/>
                <a:sym typeface="Courier New"/>
              </a:rPr>
              <a:t>←</a:t>
            </a:r>
            <a:r>
              <a:rPr b="1" lang="en" sz="2400">
                <a:latin typeface="Courier New"/>
                <a:ea typeface="Courier New"/>
                <a:cs typeface="Courier New"/>
                <a:sym typeface="Courier New"/>
              </a:rPr>
              <a:t> n downto 0 do</a:t>
            </a:r>
            <a:endParaRPr b="1" sz="2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  	power </a:t>
            </a:r>
            <a:r>
              <a:rPr b="1" lang="en" sz="2400">
                <a:solidFill>
                  <a:schemeClr val="dk1"/>
                </a:solidFill>
                <a:latin typeface="Courier New"/>
                <a:ea typeface="Courier New"/>
                <a:cs typeface="Courier New"/>
                <a:sym typeface="Courier New"/>
              </a:rPr>
              <a:t>←</a:t>
            </a:r>
            <a:r>
              <a:rPr b="1" lang="en" sz="2400">
                <a:latin typeface="Courier New"/>
                <a:ea typeface="Courier New"/>
                <a:cs typeface="Courier New"/>
                <a:sym typeface="Courier New"/>
              </a:rPr>
              <a:t> 1</a:t>
            </a:r>
            <a:endParaRPr b="1" sz="2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  	for  j </a:t>
            </a:r>
            <a:r>
              <a:rPr b="1" lang="en" sz="2400">
                <a:solidFill>
                  <a:schemeClr val="dk1"/>
                </a:solidFill>
                <a:latin typeface="Courier New"/>
                <a:ea typeface="Courier New"/>
                <a:cs typeface="Courier New"/>
                <a:sym typeface="Courier New"/>
              </a:rPr>
              <a:t>←</a:t>
            </a:r>
            <a:r>
              <a:rPr b="1" lang="en" sz="2400">
                <a:latin typeface="Courier New"/>
                <a:ea typeface="Courier New"/>
                <a:cs typeface="Courier New"/>
                <a:sym typeface="Courier New"/>
              </a:rPr>
              <a:t> 1 to i do  //compute x</a:t>
            </a:r>
            <a:r>
              <a:rPr b="1" baseline="30000" lang="en" sz="2400">
                <a:latin typeface="Courier New"/>
                <a:ea typeface="Courier New"/>
                <a:cs typeface="Courier New"/>
                <a:sym typeface="Courier New"/>
              </a:rPr>
              <a:t>i</a:t>
            </a:r>
            <a:r>
              <a:rPr b="1" lang="en" sz="2400">
                <a:latin typeface="Courier New"/>
                <a:ea typeface="Courier New"/>
                <a:cs typeface="Courier New"/>
                <a:sym typeface="Courier New"/>
              </a:rPr>
              <a:t>  </a:t>
            </a:r>
            <a:endParaRPr b="1" sz="2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         	power </a:t>
            </a:r>
            <a:r>
              <a:rPr b="1" lang="en" sz="2400">
                <a:solidFill>
                  <a:schemeClr val="dk1"/>
                </a:solidFill>
                <a:latin typeface="Courier New"/>
                <a:ea typeface="Courier New"/>
                <a:cs typeface="Courier New"/>
                <a:sym typeface="Courier New"/>
              </a:rPr>
              <a:t>←</a:t>
            </a:r>
            <a:r>
              <a:rPr b="1" lang="en" sz="2400">
                <a:latin typeface="Courier New"/>
                <a:ea typeface="Courier New"/>
                <a:cs typeface="Courier New"/>
                <a:sym typeface="Courier New"/>
              </a:rPr>
              <a:t> power * x</a:t>
            </a:r>
            <a:r>
              <a:rPr b="1" baseline="-25000" lang="en" sz="2400">
                <a:latin typeface="Courier New"/>
                <a:ea typeface="Courier New"/>
                <a:cs typeface="Courier New"/>
                <a:sym typeface="Courier New"/>
              </a:rPr>
              <a:t>0</a:t>
            </a:r>
            <a:endParaRPr b="1" baseline="-25000" sz="2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  	p </a:t>
            </a:r>
            <a:r>
              <a:rPr b="1" lang="en" sz="2400">
                <a:solidFill>
                  <a:schemeClr val="dk1"/>
                </a:solidFill>
                <a:latin typeface="Courier New"/>
                <a:ea typeface="Courier New"/>
                <a:cs typeface="Courier New"/>
                <a:sym typeface="Courier New"/>
              </a:rPr>
              <a:t>←</a:t>
            </a:r>
            <a:r>
              <a:rPr b="1" lang="en" sz="2400">
                <a:latin typeface="Courier New"/>
                <a:ea typeface="Courier New"/>
                <a:cs typeface="Courier New"/>
                <a:sym typeface="Courier New"/>
              </a:rPr>
              <a:t> p + a</a:t>
            </a:r>
            <a:r>
              <a:rPr b="1" baseline="-25000" lang="en" sz="2400">
                <a:latin typeface="Courier New"/>
                <a:ea typeface="Courier New"/>
                <a:cs typeface="Courier New"/>
                <a:sym typeface="Courier New"/>
              </a:rPr>
              <a:t>i</a:t>
            </a:r>
            <a:r>
              <a:rPr b="1" lang="en" sz="2400">
                <a:latin typeface="Courier New"/>
                <a:ea typeface="Courier New"/>
                <a:cs typeface="Courier New"/>
                <a:sym typeface="Courier New"/>
              </a:rPr>
              <a:t> * power</a:t>
            </a:r>
            <a:endParaRPr b="1" sz="2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2400">
                <a:latin typeface="Courier New"/>
                <a:ea typeface="Courier New"/>
                <a:cs typeface="Courier New"/>
                <a:sym typeface="Courier New"/>
              </a:rPr>
              <a:t>return p</a:t>
            </a:r>
            <a:endParaRPr b="1" sz="2400">
              <a:latin typeface="Courier New"/>
              <a:ea typeface="Courier New"/>
              <a:cs typeface="Courier New"/>
              <a:sym typeface="Courier New"/>
            </a:endParaRPr>
          </a:p>
          <a:p>
            <a:pPr indent="0" lvl="0" marL="0" rtl="0" algn="l">
              <a:spcBef>
                <a:spcPts val="0"/>
              </a:spcBef>
              <a:spcAft>
                <a:spcPts val="0"/>
              </a:spcAft>
              <a:buNone/>
            </a:pPr>
            <a:r>
              <a:t/>
            </a:r>
            <a:endParaRPr b="1" sz="18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Input Size: </a:t>
            </a:r>
            <a:r>
              <a:rPr b="1" lang="en" sz="2400">
                <a:solidFill>
                  <a:schemeClr val="dk1"/>
                </a:solidFill>
                <a:latin typeface="Courier New"/>
                <a:ea typeface="Courier New"/>
                <a:cs typeface="Courier New"/>
                <a:sym typeface="Courier New"/>
              </a:rPr>
              <a:t>n</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Basic Operation : </a:t>
            </a:r>
            <a:r>
              <a:rPr b="1" lang="en" sz="2400">
                <a:solidFill>
                  <a:schemeClr val="dk1"/>
                </a:solidFill>
                <a:latin typeface="Courier New"/>
                <a:ea typeface="Courier New"/>
                <a:cs typeface="Courier New"/>
                <a:sym typeface="Courier New"/>
              </a:rPr>
              <a:t>power ← power * x</a:t>
            </a:r>
            <a:r>
              <a:rPr b="1" baseline="-25000" lang="en" sz="2400">
                <a:solidFill>
                  <a:schemeClr val="dk1"/>
                </a:solidFill>
                <a:latin typeface="Courier New"/>
                <a:ea typeface="Courier New"/>
                <a:cs typeface="Courier New"/>
                <a:sym typeface="Courier New"/>
              </a:rPr>
              <a:t>0</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C(n) = </a:t>
            </a:r>
            <a:r>
              <a:rPr b="1" lang="en" sz="2400">
                <a:solidFill>
                  <a:schemeClr val="dk1"/>
                </a:solidFill>
              </a:rPr>
              <a:t>n * (n + 1) / 2 ∈ Θ(n</a:t>
            </a:r>
            <a:r>
              <a:rPr b="1" baseline="30000" lang="en" sz="2400">
                <a:solidFill>
                  <a:schemeClr val="dk1"/>
                </a:solidFill>
              </a:rPr>
              <a:t>2</a:t>
            </a:r>
            <a:r>
              <a:rPr b="1" lang="en" sz="2400">
                <a:solidFill>
                  <a:schemeClr val="dk1"/>
                </a:solidFill>
              </a:rPr>
              <a:t>)</a:t>
            </a:r>
            <a:endParaRPr b="1" sz="2400">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9"/>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200">
                <a:latin typeface="Courier New"/>
                <a:ea typeface="Courier New"/>
                <a:cs typeface="Courier New"/>
                <a:sym typeface="Courier New"/>
              </a:rPr>
              <a:t>p ← 0.0</a:t>
            </a:r>
            <a:endParaRPr b="1" sz="2200">
              <a:latin typeface="Courier New"/>
              <a:ea typeface="Courier New"/>
              <a:cs typeface="Courier New"/>
              <a:sym typeface="Courier New"/>
            </a:endParaRPr>
          </a:p>
          <a:p>
            <a:pPr indent="0" lvl="0" marL="0" rtl="0" algn="l">
              <a:lnSpc>
                <a:spcPct val="115000"/>
              </a:lnSpc>
              <a:spcBef>
                <a:spcPts val="0"/>
              </a:spcBef>
              <a:spcAft>
                <a:spcPts val="0"/>
              </a:spcAft>
              <a:buNone/>
            </a:pPr>
            <a:r>
              <a:rPr b="1" lang="en" sz="2200">
                <a:latin typeface="Courier New"/>
                <a:ea typeface="Courier New"/>
                <a:cs typeface="Courier New"/>
                <a:sym typeface="Courier New"/>
              </a:rPr>
              <a:t>for i </a:t>
            </a:r>
            <a:r>
              <a:rPr b="1" lang="en" sz="2200">
                <a:solidFill>
                  <a:schemeClr val="dk1"/>
                </a:solidFill>
                <a:latin typeface="Courier New"/>
                <a:ea typeface="Courier New"/>
                <a:cs typeface="Courier New"/>
                <a:sym typeface="Courier New"/>
              </a:rPr>
              <a:t>←</a:t>
            </a:r>
            <a:r>
              <a:rPr b="1" lang="en" sz="2200">
                <a:latin typeface="Courier New"/>
                <a:ea typeface="Courier New"/>
                <a:cs typeface="Courier New"/>
                <a:sym typeface="Courier New"/>
              </a:rPr>
              <a:t> n downto 0 do</a:t>
            </a:r>
            <a:endParaRPr b="1" sz="2200">
              <a:latin typeface="Courier New"/>
              <a:ea typeface="Courier New"/>
              <a:cs typeface="Courier New"/>
              <a:sym typeface="Courier New"/>
            </a:endParaRPr>
          </a:p>
          <a:p>
            <a:pPr indent="0" lvl="0" marL="0" rtl="0" algn="l">
              <a:lnSpc>
                <a:spcPct val="115000"/>
              </a:lnSpc>
              <a:spcBef>
                <a:spcPts val="0"/>
              </a:spcBef>
              <a:spcAft>
                <a:spcPts val="0"/>
              </a:spcAft>
              <a:buNone/>
            </a:pPr>
            <a:r>
              <a:rPr b="1" lang="en" sz="2200">
                <a:latin typeface="Courier New"/>
                <a:ea typeface="Courier New"/>
                <a:cs typeface="Courier New"/>
                <a:sym typeface="Courier New"/>
              </a:rPr>
              <a:t>  	power </a:t>
            </a:r>
            <a:r>
              <a:rPr b="1" lang="en" sz="2200">
                <a:solidFill>
                  <a:schemeClr val="dk1"/>
                </a:solidFill>
                <a:latin typeface="Courier New"/>
                <a:ea typeface="Courier New"/>
                <a:cs typeface="Courier New"/>
                <a:sym typeface="Courier New"/>
              </a:rPr>
              <a:t>←</a:t>
            </a:r>
            <a:r>
              <a:rPr b="1" lang="en" sz="2200">
                <a:latin typeface="Courier New"/>
                <a:ea typeface="Courier New"/>
                <a:cs typeface="Courier New"/>
                <a:sym typeface="Courier New"/>
              </a:rPr>
              <a:t> 1</a:t>
            </a:r>
            <a:endParaRPr b="1" sz="2200">
              <a:latin typeface="Courier New"/>
              <a:ea typeface="Courier New"/>
              <a:cs typeface="Courier New"/>
              <a:sym typeface="Courier New"/>
            </a:endParaRPr>
          </a:p>
          <a:p>
            <a:pPr indent="0" lvl="0" marL="0" rtl="0" algn="l">
              <a:lnSpc>
                <a:spcPct val="115000"/>
              </a:lnSpc>
              <a:spcBef>
                <a:spcPts val="0"/>
              </a:spcBef>
              <a:spcAft>
                <a:spcPts val="0"/>
              </a:spcAft>
              <a:buNone/>
            </a:pPr>
            <a:r>
              <a:rPr b="1" lang="en" sz="2200">
                <a:latin typeface="Courier New"/>
                <a:ea typeface="Courier New"/>
                <a:cs typeface="Courier New"/>
                <a:sym typeface="Courier New"/>
              </a:rPr>
              <a:t>  	for  j </a:t>
            </a:r>
            <a:r>
              <a:rPr b="1" lang="en" sz="2200">
                <a:solidFill>
                  <a:schemeClr val="dk1"/>
                </a:solidFill>
                <a:latin typeface="Courier New"/>
                <a:ea typeface="Courier New"/>
                <a:cs typeface="Courier New"/>
                <a:sym typeface="Courier New"/>
              </a:rPr>
              <a:t>←</a:t>
            </a:r>
            <a:r>
              <a:rPr b="1" lang="en" sz="2200">
                <a:latin typeface="Courier New"/>
                <a:ea typeface="Courier New"/>
                <a:cs typeface="Courier New"/>
                <a:sym typeface="Courier New"/>
              </a:rPr>
              <a:t> 1 to i do  //compute x</a:t>
            </a:r>
            <a:r>
              <a:rPr b="1" baseline="30000" lang="en" sz="2200">
                <a:latin typeface="Courier New"/>
                <a:ea typeface="Courier New"/>
                <a:cs typeface="Courier New"/>
                <a:sym typeface="Courier New"/>
              </a:rPr>
              <a:t>i</a:t>
            </a:r>
            <a:r>
              <a:rPr b="1" lang="en" sz="2200">
                <a:latin typeface="Courier New"/>
                <a:ea typeface="Courier New"/>
                <a:cs typeface="Courier New"/>
                <a:sym typeface="Courier New"/>
              </a:rPr>
              <a:t>  </a:t>
            </a:r>
            <a:endParaRPr b="1" sz="2200">
              <a:latin typeface="Courier New"/>
              <a:ea typeface="Courier New"/>
              <a:cs typeface="Courier New"/>
              <a:sym typeface="Courier New"/>
            </a:endParaRPr>
          </a:p>
          <a:p>
            <a:pPr indent="0" lvl="0" marL="0" rtl="0" algn="l">
              <a:lnSpc>
                <a:spcPct val="115000"/>
              </a:lnSpc>
              <a:spcBef>
                <a:spcPts val="0"/>
              </a:spcBef>
              <a:spcAft>
                <a:spcPts val="0"/>
              </a:spcAft>
              <a:buNone/>
            </a:pPr>
            <a:r>
              <a:rPr b="1" lang="en" sz="2200">
                <a:latin typeface="Courier New"/>
                <a:ea typeface="Courier New"/>
                <a:cs typeface="Courier New"/>
                <a:sym typeface="Courier New"/>
              </a:rPr>
              <a:t>         	power </a:t>
            </a:r>
            <a:r>
              <a:rPr b="1" lang="en" sz="2200">
                <a:solidFill>
                  <a:schemeClr val="dk1"/>
                </a:solidFill>
                <a:latin typeface="Courier New"/>
                <a:ea typeface="Courier New"/>
                <a:cs typeface="Courier New"/>
                <a:sym typeface="Courier New"/>
              </a:rPr>
              <a:t>←</a:t>
            </a:r>
            <a:r>
              <a:rPr b="1" lang="en" sz="2200">
                <a:latin typeface="Courier New"/>
                <a:ea typeface="Courier New"/>
                <a:cs typeface="Courier New"/>
                <a:sym typeface="Courier New"/>
              </a:rPr>
              <a:t> power * x</a:t>
            </a:r>
            <a:endParaRPr b="1" sz="2200">
              <a:latin typeface="Courier New"/>
              <a:ea typeface="Courier New"/>
              <a:cs typeface="Courier New"/>
              <a:sym typeface="Courier New"/>
            </a:endParaRPr>
          </a:p>
          <a:p>
            <a:pPr indent="0" lvl="0" marL="0" rtl="0" algn="l">
              <a:lnSpc>
                <a:spcPct val="115000"/>
              </a:lnSpc>
              <a:spcBef>
                <a:spcPts val="0"/>
              </a:spcBef>
              <a:spcAft>
                <a:spcPts val="0"/>
              </a:spcAft>
              <a:buNone/>
            </a:pPr>
            <a:r>
              <a:rPr b="1" lang="en" sz="2200">
                <a:latin typeface="Courier New"/>
                <a:ea typeface="Courier New"/>
                <a:cs typeface="Courier New"/>
                <a:sym typeface="Courier New"/>
              </a:rPr>
              <a:t>  	p </a:t>
            </a:r>
            <a:r>
              <a:rPr b="1" lang="en" sz="2200">
                <a:solidFill>
                  <a:schemeClr val="dk1"/>
                </a:solidFill>
                <a:latin typeface="Courier New"/>
                <a:ea typeface="Courier New"/>
                <a:cs typeface="Courier New"/>
                <a:sym typeface="Courier New"/>
              </a:rPr>
              <a:t>←</a:t>
            </a:r>
            <a:r>
              <a:rPr b="1" lang="en" sz="2200">
                <a:latin typeface="Courier New"/>
                <a:ea typeface="Courier New"/>
                <a:cs typeface="Courier New"/>
                <a:sym typeface="Courier New"/>
              </a:rPr>
              <a:t> p + a[i] * power</a:t>
            </a:r>
            <a:endParaRPr b="1" sz="2200">
              <a:latin typeface="Courier New"/>
              <a:ea typeface="Courier New"/>
              <a:cs typeface="Courier New"/>
              <a:sym typeface="Courier New"/>
            </a:endParaRPr>
          </a:p>
          <a:p>
            <a:pPr indent="0" lvl="0" marL="0" rtl="0" algn="l">
              <a:spcBef>
                <a:spcPts val="0"/>
              </a:spcBef>
              <a:spcAft>
                <a:spcPts val="0"/>
              </a:spcAft>
              <a:buNone/>
            </a:pPr>
            <a:r>
              <a:rPr b="1" lang="en" sz="2200">
                <a:latin typeface="Courier New"/>
                <a:ea typeface="Courier New"/>
                <a:cs typeface="Courier New"/>
                <a:sym typeface="Courier New"/>
              </a:rPr>
              <a:t>return p</a:t>
            </a:r>
            <a:endParaRPr b="1" sz="22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a:t>
            </a:r>
            <a:endParaRPr b="1" sz="24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p ← a[0]</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solidFill>
                  <a:schemeClr val="dk1"/>
                </a:solidFill>
                <a:latin typeface="Courier New"/>
                <a:ea typeface="Courier New"/>
                <a:cs typeface="Courier New"/>
                <a:sym typeface="Courier New"/>
              </a:rPr>
              <a:t>power ← 1</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for i ← 1 to n do</a:t>
            </a:r>
            <a:endParaRPr b="1" sz="2400">
              <a:solidFill>
                <a:schemeClr val="dk1"/>
              </a:solidFill>
              <a:latin typeface="Courier New"/>
              <a:ea typeface="Courier New"/>
              <a:cs typeface="Courier New"/>
              <a:sym typeface="Courier New"/>
            </a:endParaRPr>
          </a:p>
          <a:p>
            <a:pPr indent="457200" lvl="0" marL="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power ← power * x</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p ← p + a[i] * power</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return p</a:t>
            </a:r>
            <a:endParaRPr b="1" sz="2400">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0"/>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Verdana"/>
                <a:ea typeface="Verdana"/>
                <a:cs typeface="Verdana"/>
                <a:sym typeface="Verdana"/>
              </a:rPr>
              <a:t>Polynomial Evaluation:</a:t>
            </a:r>
            <a:r>
              <a:rPr lang="en" sz="2400">
                <a:latin typeface="Verdana"/>
                <a:ea typeface="Verdana"/>
                <a:cs typeface="Verdana"/>
                <a:sym typeface="Verdana"/>
              </a:rPr>
              <a:t> </a:t>
            </a:r>
            <a:endParaRPr sz="2400">
              <a:latin typeface="Verdana"/>
              <a:ea typeface="Verdana"/>
              <a:cs typeface="Verdana"/>
              <a:sym typeface="Verdana"/>
            </a:endParaRPr>
          </a:p>
          <a:p>
            <a:pPr indent="0" lvl="0" marL="0" rtl="0" algn="l">
              <a:lnSpc>
                <a:spcPct val="90000"/>
              </a:lnSpc>
              <a:spcBef>
                <a:spcPts val="60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p(x)= a</a:t>
            </a:r>
            <a:r>
              <a:rPr b="1" baseline="-25000" lang="en" sz="2400">
                <a:solidFill>
                  <a:schemeClr val="dk1"/>
                </a:solidFill>
                <a:latin typeface="Courier New"/>
                <a:ea typeface="Courier New"/>
                <a:cs typeface="Courier New"/>
                <a:sym typeface="Courier New"/>
              </a:rPr>
              <a:t>n</a:t>
            </a:r>
            <a:r>
              <a:rPr b="1" lang="en" sz="2400">
                <a:solidFill>
                  <a:schemeClr val="dk1"/>
                </a:solidFill>
                <a:latin typeface="Courier New"/>
                <a:ea typeface="Courier New"/>
                <a:cs typeface="Courier New"/>
                <a:sym typeface="Courier New"/>
              </a:rPr>
              <a:t>x</a:t>
            </a:r>
            <a:r>
              <a:rPr b="1" baseline="30000" lang="en" sz="2400">
                <a:solidFill>
                  <a:schemeClr val="dk1"/>
                </a:solidFill>
                <a:latin typeface="Courier New"/>
                <a:ea typeface="Courier New"/>
                <a:cs typeface="Courier New"/>
                <a:sym typeface="Courier New"/>
              </a:rPr>
              <a:t>n </a:t>
            </a:r>
            <a:r>
              <a:rPr b="1" lang="en" sz="2400">
                <a:solidFill>
                  <a:schemeClr val="dk1"/>
                </a:solidFill>
                <a:latin typeface="Courier New"/>
                <a:ea typeface="Courier New"/>
                <a:cs typeface="Courier New"/>
                <a:sym typeface="Courier New"/>
              </a:rPr>
              <a:t>+ a</a:t>
            </a:r>
            <a:r>
              <a:rPr b="1" baseline="-25000" lang="en" sz="2400">
                <a:solidFill>
                  <a:schemeClr val="dk1"/>
                </a:solidFill>
                <a:latin typeface="Courier New"/>
                <a:ea typeface="Courier New"/>
                <a:cs typeface="Courier New"/>
                <a:sym typeface="Courier New"/>
              </a:rPr>
              <a:t>n-1</a:t>
            </a:r>
            <a:r>
              <a:rPr b="1" lang="en" sz="2400">
                <a:solidFill>
                  <a:schemeClr val="dk1"/>
                </a:solidFill>
                <a:latin typeface="Courier New"/>
                <a:ea typeface="Courier New"/>
                <a:cs typeface="Courier New"/>
                <a:sym typeface="Courier New"/>
              </a:rPr>
              <a:t>x</a:t>
            </a:r>
            <a:r>
              <a:rPr b="1" baseline="30000" lang="en" sz="2400">
                <a:solidFill>
                  <a:schemeClr val="dk1"/>
                </a:solidFill>
                <a:latin typeface="Courier New"/>
                <a:ea typeface="Courier New"/>
                <a:cs typeface="Courier New"/>
                <a:sym typeface="Courier New"/>
              </a:rPr>
              <a:t>n-1 </a:t>
            </a:r>
            <a:r>
              <a:rPr b="1" lang="en" sz="2400">
                <a:solidFill>
                  <a:schemeClr val="dk1"/>
                </a:solidFill>
                <a:latin typeface="Courier New"/>
                <a:ea typeface="Courier New"/>
                <a:cs typeface="Courier New"/>
                <a:sym typeface="Courier New"/>
              </a:rPr>
              <a:t>+… + a</a:t>
            </a:r>
            <a:r>
              <a:rPr b="1" baseline="-25000" lang="en" sz="2400">
                <a:solidFill>
                  <a:schemeClr val="dk1"/>
                </a:solidFill>
                <a:latin typeface="Courier New"/>
                <a:ea typeface="Courier New"/>
                <a:cs typeface="Courier New"/>
                <a:sym typeface="Courier New"/>
              </a:rPr>
              <a:t>1</a:t>
            </a:r>
            <a:r>
              <a:rPr b="1" lang="en" sz="2400">
                <a:solidFill>
                  <a:schemeClr val="dk1"/>
                </a:solidFill>
                <a:latin typeface="Courier New"/>
                <a:ea typeface="Courier New"/>
                <a:cs typeface="Courier New"/>
                <a:sym typeface="Courier New"/>
              </a:rPr>
              <a:t>x</a:t>
            </a:r>
            <a:r>
              <a:rPr b="1" baseline="30000" lang="en" sz="2400">
                <a:solidFill>
                  <a:schemeClr val="dk1"/>
                </a:solidFill>
                <a:latin typeface="Courier New"/>
                <a:ea typeface="Courier New"/>
                <a:cs typeface="Courier New"/>
                <a:sym typeface="Courier New"/>
              </a:rPr>
              <a:t>1 </a:t>
            </a:r>
            <a:r>
              <a:rPr b="1" lang="en" sz="2400">
                <a:solidFill>
                  <a:schemeClr val="dk1"/>
                </a:solidFill>
                <a:latin typeface="Courier New"/>
                <a:ea typeface="Courier New"/>
                <a:cs typeface="Courier New"/>
                <a:sym typeface="Courier New"/>
              </a:rPr>
              <a:t>+ a</a:t>
            </a:r>
            <a:r>
              <a:rPr b="1" baseline="-25000" lang="en" sz="2400">
                <a:solidFill>
                  <a:schemeClr val="dk1"/>
                </a:solidFill>
                <a:latin typeface="Courier New"/>
                <a:ea typeface="Courier New"/>
                <a:cs typeface="Courier New"/>
                <a:sym typeface="Courier New"/>
              </a:rPr>
              <a:t>0     </a:t>
            </a:r>
            <a:r>
              <a:rPr b="1" lang="en" sz="2400">
                <a:solidFill>
                  <a:schemeClr val="dk1"/>
                </a:solidFill>
                <a:latin typeface="Courier New"/>
                <a:ea typeface="Courier New"/>
                <a:cs typeface="Courier New"/>
                <a:sym typeface="Courier New"/>
              </a:rPr>
              <a:t>at x=x</a:t>
            </a:r>
            <a:r>
              <a:rPr b="1" baseline="-25000" lang="en" sz="2400">
                <a:solidFill>
                  <a:schemeClr val="dk1"/>
                </a:solidFill>
                <a:latin typeface="Courier New"/>
                <a:ea typeface="Courier New"/>
                <a:cs typeface="Courier New"/>
                <a:sym typeface="Courier New"/>
              </a:rPr>
              <a:t>0</a:t>
            </a:r>
            <a:endParaRPr b="1" baseline="-25000" sz="2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Algorithm Polynomial2(n, x</a:t>
            </a:r>
            <a:r>
              <a:rPr b="1" baseline="-25000" lang="en" sz="2400">
                <a:solidFill>
                  <a:schemeClr val="dk1"/>
                </a:solidFill>
                <a:latin typeface="Courier New"/>
                <a:ea typeface="Courier New"/>
                <a:cs typeface="Courier New"/>
                <a:sym typeface="Courier New"/>
              </a:rPr>
              <a:t>0</a:t>
            </a:r>
            <a:r>
              <a:rPr b="1" lang="en" sz="2400">
                <a:solidFill>
                  <a:schemeClr val="dk1"/>
                </a:solidFill>
                <a:latin typeface="Courier New"/>
                <a:ea typeface="Courier New"/>
                <a:cs typeface="Courier New"/>
                <a:sym typeface="Courier New"/>
              </a:rPr>
              <a:t>, a</a:t>
            </a:r>
            <a:r>
              <a:rPr b="1" lang="en" sz="2400">
                <a:solidFill>
                  <a:schemeClr val="dk1"/>
                </a:solidFill>
                <a:latin typeface="Courier New"/>
                <a:ea typeface="Courier New"/>
                <a:cs typeface="Courier New"/>
                <a:sym typeface="Courier New"/>
              </a:rPr>
              <a:t>[0..n]</a:t>
            </a:r>
            <a:r>
              <a:rPr b="1" lang="en" sz="2400">
                <a:solidFill>
                  <a:schemeClr val="dk1"/>
                </a:solidFill>
                <a:latin typeface="Courier New"/>
                <a:ea typeface="Courier New"/>
                <a:cs typeface="Courier New"/>
                <a:sym typeface="Courier New"/>
              </a:rPr>
              <a:t>)</a:t>
            </a:r>
            <a:endParaRPr sz="2400">
              <a:solidFill>
                <a:schemeClr val="dk1"/>
              </a:solidFill>
            </a:endParaRPr>
          </a:p>
          <a:p>
            <a:pPr indent="0" lvl="0" marL="0" rtl="0" algn="l">
              <a:spcBef>
                <a:spcPts val="0"/>
              </a:spcBef>
              <a:spcAft>
                <a:spcPts val="0"/>
              </a:spcAft>
              <a:buNone/>
            </a:pPr>
            <a:r>
              <a:rPr lang="en" sz="2000">
                <a:latin typeface="Courier New"/>
                <a:ea typeface="Courier New"/>
                <a:cs typeface="Courier New"/>
                <a:sym typeface="Courier New"/>
              </a:rPr>
              <a:t>//Output: Value of the polynomial at x = x</a:t>
            </a:r>
            <a:r>
              <a:rPr baseline="-25000" lang="en" sz="2000">
                <a:latin typeface="Courier New"/>
                <a:ea typeface="Courier New"/>
                <a:cs typeface="Courier New"/>
                <a:sym typeface="Courier New"/>
              </a:rPr>
              <a:t>0</a:t>
            </a:r>
            <a:r>
              <a:rPr lang="en" sz="2000">
                <a:latin typeface="Courier New"/>
                <a:ea typeface="Courier New"/>
                <a:cs typeface="Courier New"/>
                <a:sym typeface="Courier New"/>
              </a:rPr>
              <a:t>.</a:t>
            </a:r>
            <a:endParaRPr sz="20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i="1" lang="en" sz="2400">
                <a:latin typeface="Courier New"/>
                <a:ea typeface="Courier New"/>
                <a:cs typeface="Courier New"/>
                <a:sym typeface="Courier New"/>
              </a:rPr>
              <a:t>p</a:t>
            </a:r>
            <a:r>
              <a:rPr b="1" lang="en" sz="2400">
                <a:latin typeface="Courier New"/>
                <a:ea typeface="Courier New"/>
                <a:cs typeface="Courier New"/>
                <a:sym typeface="Courier New"/>
              </a:rPr>
              <a:t> ← a</a:t>
            </a:r>
            <a:r>
              <a:rPr b="1" baseline="-25000" lang="en" sz="2400">
                <a:latin typeface="Courier New"/>
                <a:ea typeface="Courier New"/>
                <a:cs typeface="Courier New"/>
                <a:sym typeface="Courier New"/>
              </a:rPr>
              <a:t>0</a:t>
            </a:r>
            <a:endParaRPr b="1" baseline="-25000" sz="24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power ← 1</a:t>
            </a:r>
            <a:endParaRPr b="1" sz="24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for </a:t>
            </a:r>
            <a:r>
              <a:rPr b="1" i="1" lang="en" sz="2400">
                <a:latin typeface="Courier New"/>
                <a:ea typeface="Courier New"/>
                <a:cs typeface="Courier New"/>
                <a:sym typeface="Courier New"/>
              </a:rPr>
              <a:t>i</a:t>
            </a:r>
            <a:r>
              <a:rPr b="1" lang="en" sz="2400">
                <a:latin typeface="Courier New"/>
                <a:ea typeface="Courier New"/>
                <a:cs typeface="Courier New"/>
                <a:sym typeface="Courier New"/>
              </a:rPr>
              <a:t> </a:t>
            </a:r>
            <a:r>
              <a:rPr b="1" lang="en" sz="2400">
                <a:solidFill>
                  <a:schemeClr val="dk1"/>
                </a:solidFill>
                <a:latin typeface="Courier New"/>
                <a:ea typeface="Courier New"/>
                <a:cs typeface="Courier New"/>
                <a:sym typeface="Courier New"/>
              </a:rPr>
              <a:t>←</a:t>
            </a:r>
            <a:r>
              <a:rPr b="1" lang="en" sz="2400">
                <a:latin typeface="Courier New"/>
                <a:ea typeface="Courier New"/>
                <a:cs typeface="Courier New"/>
                <a:sym typeface="Courier New"/>
              </a:rPr>
              <a:t> </a:t>
            </a:r>
            <a:r>
              <a:rPr b="1" i="1" lang="en" sz="2400">
                <a:latin typeface="Courier New"/>
                <a:ea typeface="Courier New"/>
                <a:cs typeface="Courier New"/>
                <a:sym typeface="Courier New"/>
              </a:rPr>
              <a:t>1</a:t>
            </a:r>
            <a:r>
              <a:rPr b="1" lang="en" sz="2400">
                <a:latin typeface="Courier New"/>
                <a:ea typeface="Courier New"/>
                <a:cs typeface="Courier New"/>
                <a:sym typeface="Courier New"/>
              </a:rPr>
              <a:t> to n do</a:t>
            </a:r>
            <a:endParaRPr b="1" sz="24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a:t>
            </a:r>
            <a:r>
              <a:rPr b="1" i="1" lang="en" sz="2400">
                <a:solidFill>
                  <a:schemeClr val="dk1"/>
                </a:solidFill>
                <a:latin typeface="Courier New"/>
                <a:ea typeface="Courier New"/>
                <a:cs typeface="Courier New"/>
                <a:sym typeface="Courier New"/>
              </a:rPr>
              <a:t>power</a:t>
            </a:r>
            <a:r>
              <a:rPr b="1" lang="en" sz="2400">
                <a:solidFill>
                  <a:schemeClr val="dk1"/>
                </a:solidFill>
                <a:latin typeface="Courier New"/>
                <a:ea typeface="Courier New"/>
                <a:cs typeface="Courier New"/>
                <a:sym typeface="Courier New"/>
              </a:rPr>
              <a:t> ← </a:t>
            </a:r>
            <a:r>
              <a:rPr b="1" i="1" lang="en" sz="2400">
                <a:solidFill>
                  <a:schemeClr val="dk1"/>
                </a:solidFill>
                <a:latin typeface="Courier New"/>
                <a:ea typeface="Courier New"/>
                <a:cs typeface="Courier New"/>
                <a:sym typeface="Courier New"/>
              </a:rPr>
              <a:t>power</a:t>
            </a:r>
            <a:r>
              <a:rPr b="1" lang="en" sz="2400">
                <a:solidFill>
                  <a:schemeClr val="dk1"/>
                </a:solidFill>
                <a:latin typeface="Courier New"/>
                <a:ea typeface="Courier New"/>
                <a:cs typeface="Courier New"/>
                <a:sym typeface="Courier New"/>
              </a:rPr>
              <a:t> * </a:t>
            </a:r>
            <a:r>
              <a:rPr b="1" i="1" lang="en" sz="2400">
                <a:solidFill>
                  <a:schemeClr val="dk1"/>
                </a:solidFill>
                <a:latin typeface="Courier New"/>
                <a:ea typeface="Courier New"/>
                <a:cs typeface="Courier New"/>
                <a:sym typeface="Courier New"/>
              </a:rPr>
              <a:t>x </a:t>
            </a:r>
            <a:r>
              <a:rPr lang="en" sz="2400">
                <a:solidFill>
                  <a:schemeClr val="dk1"/>
                </a:solidFill>
                <a:latin typeface="Courier New"/>
                <a:ea typeface="Courier New"/>
                <a:cs typeface="Courier New"/>
                <a:sym typeface="Courier New"/>
              </a:rPr>
              <a:t>//compute </a:t>
            </a:r>
            <a:r>
              <a:rPr i="1" lang="en" sz="2400">
                <a:solidFill>
                  <a:schemeClr val="dk1"/>
                </a:solidFill>
                <a:latin typeface="Courier New"/>
                <a:ea typeface="Courier New"/>
                <a:cs typeface="Courier New"/>
                <a:sym typeface="Courier New"/>
              </a:rPr>
              <a:t>x</a:t>
            </a:r>
            <a:r>
              <a:rPr baseline="30000" i="1" lang="en" sz="2400">
                <a:solidFill>
                  <a:schemeClr val="dk1"/>
                </a:solidFill>
                <a:latin typeface="Courier New"/>
                <a:ea typeface="Courier New"/>
                <a:cs typeface="Courier New"/>
                <a:sym typeface="Courier New"/>
              </a:rPr>
              <a:t>i</a:t>
            </a:r>
            <a:endParaRPr i="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solidFill>
                  <a:schemeClr val="dk1"/>
                </a:solidFill>
                <a:latin typeface="Courier New"/>
                <a:ea typeface="Courier New"/>
                <a:cs typeface="Courier New"/>
                <a:sym typeface="Courier New"/>
              </a:rPr>
              <a:t>  	</a:t>
            </a:r>
            <a:r>
              <a:rPr b="1" i="1" lang="en" sz="2400">
                <a:solidFill>
                  <a:schemeClr val="dk1"/>
                </a:solidFill>
                <a:latin typeface="Courier New"/>
                <a:ea typeface="Courier New"/>
                <a:cs typeface="Courier New"/>
                <a:sym typeface="Courier New"/>
              </a:rPr>
              <a:t>p</a:t>
            </a:r>
            <a:r>
              <a:rPr b="1" lang="en" sz="2400">
                <a:solidFill>
                  <a:schemeClr val="dk1"/>
                </a:solidFill>
                <a:latin typeface="Courier New"/>
                <a:ea typeface="Courier New"/>
                <a:cs typeface="Courier New"/>
                <a:sym typeface="Courier New"/>
              </a:rPr>
              <a:t> ← </a:t>
            </a:r>
            <a:r>
              <a:rPr b="1" i="1" lang="en" sz="2400">
                <a:solidFill>
                  <a:schemeClr val="dk1"/>
                </a:solidFill>
                <a:latin typeface="Courier New"/>
                <a:ea typeface="Courier New"/>
                <a:cs typeface="Courier New"/>
                <a:sym typeface="Courier New"/>
              </a:rPr>
              <a:t>p</a:t>
            </a:r>
            <a:r>
              <a:rPr b="1" lang="en" sz="2400">
                <a:solidFill>
                  <a:schemeClr val="dk1"/>
                </a:solidFill>
                <a:latin typeface="Courier New"/>
                <a:ea typeface="Courier New"/>
                <a:cs typeface="Courier New"/>
                <a:sym typeface="Courier New"/>
              </a:rPr>
              <a:t> + </a:t>
            </a:r>
            <a:r>
              <a:rPr b="1" i="1" lang="en" sz="2400">
                <a:solidFill>
                  <a:schemeClr val="dk1"/>
                </a:solidFill>
                <a:latin typeface="Courier New"/>
                <a:ea typeface="Courier New"/>
                <a:cs typeface="Courier New"/>
                <a:sym typeface="Courier New"/>
              </a:rPr>
              <a:t>a</a:t>
            </a:r>
            <a:r>
              <a:rPr b="1" baseline="-25000" i="1" lang="en" sz="2400">
                <a:solidFill>
                  <a:schemeClr val="dk1"/>
                </a:solidFill>
                <a:latin typeface="Courier New"/>
                <a:ea typeface="Courier New"/>
                <a:cs typeface="Courier New"/>
                <a:sym typeface="Courier New"/>
              </a:rPr>
              <a:t>i</a:t>
            </a:r>
            <a:r>
              <a:rPr b="1" lang="en" sz="2400">
                <a:solidFill>
                  <a:schemeClr val="dk1"/>
                </a:solidFill>
                <a:latin typeface="Courier New"/>
                <a:ea typeface="Courier New"/>
                <a:cs typeface="Courier New"/>
                <a:sym typeface="Courier New"/>
              </a:rPr>
              <a:t> * </a:t>
            </a:r>
            <a:r>
              <a:rPr b="1" i="1" lang="en" sz="2400">
                <a:solidFill>
                  <a:schemeClr val="dk1"/>
                </a:solidFill>
                <a:latin typeface="Courier New"/>
                <a:ea typeface="Courier New"/>
                <a:cs typeface="Courier New"/>
                <a:sym typeface="Courier New"/>
              </a:rPr>
              <a:t>power</a:t>
            </a:r>
            <a:endParaRPr b="1" i="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return p</a:t>
            </a:r>
            <a:endParaRPr sz="2400">
              <a:latin typeface="Courier New"/>
              <a:ea typeface="Courier New"/>
              <a:cs typeface="Courier New"/>
              <a:sym typeface="Courier New"/>
            </a:endParaRPr>
          </a:p>
          <a:p>
            <a:pPr indent="0" lvl="0" marL="0" rtl="0" algn="l">
              <a:spcBef>
                <a:spcPts val="0"/>
              </a:spcBef>
              <a:spcAft>
                <a:spcPts val="0"/>
              </a:spcAft>
              <a:buNone/>
            </a:pPr>
            <a:r>
              <a:t/>
            </a:r>
            <a:endParaRPr sz="24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Input Size: </a:t>
            </a:r>
            <a:r>
              <a:rPr b="1" lang="en" sz="2400">
                <a:solidFill>
                  <a:schemeClr val="dk1"/>
                </a:solidFill>
                <a:latin typeface="Courier New"/>
                <a:ea typeface="Courier New"/>
                <a:cs typeface="Courier New"/>
                <a:sym typeface="Courier New"/>
              </a:rPr>
              <a:t>n</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Basic Operation : </a:t>
            </a:r>
            <a:r>
              <a:rPr b="1" lang="en" sz="2400">
                <a:solidFill>
                  <a:schemeClr val="dk1"/>
                </a:solidFill>
                <a:latin typeface="Courier New"/>
                <a:ea typeface="Courier New"/>
                <a:cs typeface="Courier New"/>
                <a:sym typeface="Courier New"/>
              </a:rPr>
              <a:t>power ← power * x</a:t>
            </a:r>
            <a:r>
              <a:rPr b="1" baseline="-25000" lang="en" sz="2400">
                <a:solidFill>
                  <a:schemeClr val="dk1"/>
                </a:solidFill>
                <a:latin typeface="Courier New"/>
                <a:ea typeface="Courier New"/>
                <a:cs typeface="Courier New"/>
                <a:sym typeface="Courier New"/>
              </a:rPr>
              <a:t>0</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C(n) = </a:t>
            </a:r>
            <a:r>
              <a:rPr b="1" lang="en" sz="2400">
                <a:solidFill>
                  <a:schemeClr val="dk1"/>
                </a:solidFill>
              </a:rPr>
              <a:t>n ∈ Θ(n)</a:t>
            </a:r>
            <a:endParaRPr sz="2400">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1"/>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Exhaustive Search:</a:t>
            </a:r>
            <a:endParaRPr b="1" sz="2400"/>
          </a:p>
          <a:p>
            <a:pPr indent="0" lvl="0" marL="0" rtl="0" algn="l">
              <a:lnSpc>
                <a:spcPct val="90000"/>
              </a:lnSpc>
              <a:spcBef>
                <a:spcPts val="600"/>
              </a:spcBef>
              <a:spcAft>
                <a:spcPts val="0"/>
              </a:spcAft>
              <a:buClr>
                <a:schemeClr val="dk1"/>
              </a:buClr>
              <a:buSzPts val="1100"/>
              <a:buFont typeface="Arial"/>
              <a:buNone/>
            </a:pPr>
            <a:r>
              <a:rPr lang="en" sz="2400"/>
              <a:t>A brute force solution to a problem involving search for an element with a special property, usually among combinatorial objects such as permutations, combinations, or subsets of a set.</a:t>
            </a:r>
            <a:endParaRPr sz="2400"/>
          </a:p>
          <a:p>
            <a:pPr indent="0" lvl="0" marL="0" rtl="0" algn="l">
              <a:lnSpc>
                <a:spcPct val="90000"/>
              </a:lnSpc>
              <a:spcBef>
                <a:spcPts val="600"/>
              </a:spcBef>
              <a:spcAft>
                <a:spcPts val="0"/>
              </a:spcAft>
              <a:buClr>
                <a:schemeClr val="dk1"/>
              </a:buClr>
              <a:buSzPts val="1100"/>
              <a:buFont typeface="Arial"/>
              <a:buNone/>
            </a:pPr>
            <a:r>
              <a:t/>
            </a:r>
            <a:endParaRPr sz="2400"/>
          </a:p>
          <a:p>
            <a:pPr indent="0" lvl="0" marL="0" rtl="0" algn="l">
              <a:lnSpc>
                <a:spcPct val="90000"/>
              </a:lnSpc>
              <a:spcBef>
                <a:spcPts val="600"/>
              </a:spcBef>
              <a:spcAft>
                <a:spcPts val="0"/>
              </a:spcAft>
              <a:buClr>
                <a:schemeClr val="dk1"/>
              </a:buClr>
              <a:buSzPts val="1100"/>
              <a:buFont typeface="Arial"/>
              <a:buNone/>
            </a:pPr>
            <a:r>
              <a:rPr lang="en" sz="2400"/>
              <a:t>Method:</a:t>
            </a:r>
            <a:endParaRPr sz="2400"/>
          </a:p>
          <a:p>
            <a:pPr indent="-381000" lvl="0" marL="457200" rtl="0" algn="l">
              <a:lnSpc>
                <a:spcPct val="90000"/>
              </a:lnSpc>
              <a:spcBef>
                <a:spcPts val="600"/>
              </a:spcBef>
              <a:spcAft>
                <a:spcPts val="0"/>
              </a:spcAft>
              <a:buSzPts val="2400"/>
              <a:buChar char="●"/>
            </a:pPr>
            <a:r>
              <a:rPr lang="en" sz="2400"/>
              <a:t>Generate a list of all potential solutions to the problem in a systematic manner.</a:t>
            </a:r>
            <a:endParaRPr sz="2400"/>
          </a:p>
          <a:p>
            <a:pPr indent="-381000" lvl="0" marL="457200" rtl="0" algn="l">
              <a:lnSpc>
                <a:spcPct val="90000"/>
              </a:lnSpc>
              <a:spcBef>
                <a:spcPts val="0"/>
              </a:spcBef>
              <a:spcAft>
                <a:spcPts val="0"/>
              </a:spcAft>
              <a:buSzPts val="2400"/>
              <a:buChar char="●"/>
            </a:pPr>
            <a:r>
              <a:rPr lang="en" sz="2400"/>
              <a:t>Evaluate potential solutions one by one, disqualifying infeasible ones and, for an optimization problem, keeping track of the best one found so far.</a:t>
            </a:r>
            <a:endParaRPr sz="2400"/>
          </a:p>
          <a:p>
            <a:pPr indent="-381000" lvl="0" marL="457200" rtl="0" algn="l">
              <a:lnSpc>
                <a:spcPct val="90000"/>
              </a:lnSpc>
              <a:spcBef>
                <a:spcPts val="0"/>
              </a:spcBef>
              <a:spcAft>
                <a:spcPts val="0"/>
              </a:spcAft>
              <a:buSzPts val="2400"/>
              <a:buChar char="●"/>
            </a:pPr>
            <a:r>
              <a:rPr lang="en" sz="2400"/>
              <a:t>When search ends, announce the solution(s) found.</a:t>
            </a:r>
            <a:endParaRPr sz="2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2"/>
          <p:cNvSpPr txBox="1"/>
          <p:nvPr/>
        </p:nvSpPr>
        <p:spPr>
          <a:xfrm>
            <a:off x="270900" y="270900"/>
            <a:ext cx="8793900" cy="602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Sorting by exhaustive search:</a:t>
            </a:r>
            <a:endParaRPr b="1" sz="2400"/>
          </a:p>
          <a:p>
            <a:pPr indent="0" lvl="0" marL="0" rtl="0" algn="l">
              <a:lnSpc>
                <a:spcPct val="115000"/>
              </a:lnSpc>
              <a:spcBef>
                <a:spcPts val="0"/>
              </a:spcBef>
              <a:spcAft>
                <a:spcPts val="0"/>
              </a:spcAft>
              <a:buNone/>
            </a:pPr>
            <a:r>
              <a:rPr lang="en" sz="2400"/>
              <a:t>Find an arrangement of elements of an array, which is sorted.</a:t>
            </a:r>
            <a:endParaRPr sz="2400"/>
          </a:p>
          <a:p>
            <a:pPr indent="0" lvl="0" marL="0" rtl="0" algn="l">
              <a:lnSpc>
                <a:spcPct val="115000"/>
              </a:lnSpc>
              <a:spcBef>
                <a:spcPts val="0"/>
              </a:spcBef>
              <a:spcAft>
                <a:spcPts val="0"/>
              </a:spcAft>
              <a:buNone/>
            </a:pPr>
            <a:r>
              <a:rPr lang="en" sz="2400"/>
              <a:t>Strategy: For every possible arrangements of an array, check if it’s sorted, and return the arrangement which is sorted.</a:t>
            </a:r>
            <a:endParaRPr sz="2400"/>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b="1" lang="en" sz="2400">
                <a:latin typeface="Courier New"/>
                <a:ea typeface="Courier New"/>
                <a:cs typeface="Courier New"/>
                <a:sym typeface="Courier New"/>
              </a:rPr>
              <a:t>boolean SortByBruteForce( a[0..n-1] )</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rPr lang="en" sz="2400"/>
              <a:t>//Sorts array </a:t>
            </a:r>
            <a:r>
              <a:rPr b="1" lang="en" sz="2400"/>
              <a:t>a</a:t>
            </a:r>
            <a:r>
              <a:rPr lang="en" sz="2400"/>
              <a:t> by trying out all possible arrangements of elements of the array.</a:t>
            </a:r>
            <a:endParaRPr sz="2400"/>
          </a:p>
          <a:p>
            <a:pPr indent="0" lvl="0" marL="0" rtl="0" algn="l">
              <a:spcBef>
                <a:spcPts val="0"/>
              </a:spcBef>
              <a:spcAft>
                <a:spcPts val="0"/>
              </a:spcAft>
              <a:buNone/>
            </a:pPr>
            <a:r>
              <a:rPr lang="en" sz="2400">
                <a:solidFill>
                  <a:schemeClr val="dk1"/>
                </a:solidFill>
              </a:rPr>
              <a:t>//Input: An array </a:t>
            </a:r>
            <a:r>
              <a:rPr b="1" lang="en" sz="2400">
                <a:solidFill>
                  <a:schemeClr val="dk1"/>
                </a:solidFill>
              </a:rPr>
              <a:t>a</a:t>
            </a:r>
            <a:r>
              <a:rPr lang="en" sz="2400">
                <a:solidFill>
                  <a:schemeClr val="dk1"/>
                </a:solidFill>
              </a:rPr>
              <a:t> of orderable elements by ≤.</a:t>
            </a:r>
            <a:endParaRPr sz="2400">
              <a:solidFill>
                <a:schemeClr val="dk1"/>
              </a:solidFill>
            </a:endParaRPr>
          </a:p>
          <a:p>
            <a:pPr indent="0" lvl="0" marL="0" rtl="0" algn="l">
              <a:spcBef>
                <a:spcPts val="0"/>
              </a:spcBef>
              <a:spcAft>
                <a:spcPts val="0"/>
              </a:spcAft>
              <a:buNone/>
            </a:pPr>
            <a:r>
              <a:rPr lang="en" sz="2400">
                <a:solidFill>
                  <a:schemeClr val="dk1"/>
                </a:solidFill>
              </a:rPr>
              <a:t>//Output: Sorted array </a:t>
            </a:r>
            <a:r>
              <a:rPr b="1" lang="en" sz="2400">
                <a:solidFill>
                  <a:schemeClr val="dk1"/>
                </a:solidFill>
              </a:rPr>
              <a:t>a</a:t>
            </a:r>
            <a:r>
              <a:rPr lang="en" sz="2400">
                <a:solidFill>
                  <a:schemeClr val="dk1"/>
                </a:solidFill>
              </a:rPr>
              <a:t> by ≤.</a:t>
            </a:r>
            <a:endParaRPr sz="2400">
              <a:solidFill>
                <a:schemeClr val="dk1"/>
              </a:solidFill>
            </a:endParaRPr>
          </a:p>
          <a:p>
            <a:pPr indent="0" lvl="0" marL="0" rtl="0" algn="l">
              <a:lnSpc>
                <a:spcPct val="115000"/>
              </a:lnSpc>
              <a:spcBef>
                <a:spcPts val="0"/>
              </a:spcBef>
              <a:spcAft>
                <a:spcPts val="0"/>
              </a:spcAft>
              <a:buNone/>
            </a:pPr>
            <a:r>
              <a:rPr b="1" lang="en" sz="2400">
                <a:latin typeface="Courier New"/>
                <a:ea typeface="Courier New"/>
                <a:cs typeface="Courier New"/>
                <a:sym typeface="Courier New"/>
              </a:rPr>
              <a:t>for each permutation p[0..n-1] of array a</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latin typeface="Courier New"/>
                <a:ea typeface="Courier New"/>
                <a:cs typeface="Courier New"/>
                <a:sym typeface="Courier New"/>
              </a:rPr>
              <a:t>	if (isSorted( p[0..n-1] ))</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latin typeface="Courier New"/>
                <a:ea typeface="Courier New"/>
                <a:cs typeface="Courier New"/>
                <a:sym typeface="Courier New"/>
              </a:rPr>
              <a:t>		return </a:t>
            </a:r>
            <a:r>
              <a:rPr b="1" lang="en" sz="2400">
                <a:solidFill>
                  <a:schemeClr val="dk1"/>
                </a:solidFill>
                <a:latin typeface="Courier New"/>
                <a:ea typeface="Courier New"/>
                <a:cs typeface="Courier New"/>
                <a:sym typeface="Courier New"/>
              </a:rPr>
              <a:t>p[0..n-1]</a:t>
            </a:r>
            <a:endParaRPr sz="2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3"/>
          <p:cNvSpPr txBox="1"/>
          <p:nvPr/>
        </p:nvSpPr>
        <p:spPr>
          <a:xfrm>
            <a:off x="158575" y="270900"/>
            <a:ext cx="8853300" cy="607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Travelling Salesman Problem:</a:t>
            </a:r>
            <a:endParaRPr b="1" sz="2400"/>
          </a:p>
          <a:p>
            <a:pPr indent="-381000" lvl="0" marL="457200" rtl="0" algn="l">
              <a:lnSpc>
                <a:spcPct val="115000"/>
              </a:lnSpc>
              <a:spcBef>
                <a:spcPts val="600"/>
              </a:spcBef>
              <a:spcAft>
                <a:spcPts val="0"/>
              </a:spcAft>
              <a:buSzPts val="2400"/>
              <a:buAutoNum type="arabicPeriod"/>
            </a:pPr>
            <a:r>
              <a:rPr lang="en" sz="2400"/>
              <a:t>Given </a:t>
            </a:r>
            <a:r>
              <a:rPr i="1" lang="en" sz="2400"/>
              <a:t>n</a:t>
            </a:r>
            <a:r>
              <a:rPr lang="en" sz="2400"/>
              <a:t> cities and distances between each pair of cities, find the shortest tour that passes through all other cities and returns to the origin city.</a:t>
            </a:r>
            <a:endParaRPr sz="2400"/>
          </a:p>
          <a:p>
            <a:pPr indent="-381000" lvl="0" marL="457200" rtl="0" algn="l">
              <a:lnSpc>
                <a:spcPct val="115000"/>
              </a:lnSpc>
              <a:spcBef>
                <a:spcPts val="0"/>
              </a:spcBef>
              <a:spcAft>
                <a:spcPts val="0"/>
              </a:spcAft>
              <a:buSzPts val="2400"/>
              <a:buAutoNum type="arabicPeriod"/>
            </a:pPr>
            <a:r>
              <a:rPr lang="en" sz="2400"/>
              <a:t>In case of a weighted complete graph, it’s about finding the shortest </a:t>
            </a:r>
            <a:r>
              <a:rPr i="1" lang="en" sz="2400"/>
              <a:t>Hamiltonian circuit</a:t>
            </a:r>
            <a:r>
              <a:rPr lang="en" sz="2400"/>
              <a:t>.</a:t>
            </a:r>
            <a:endParaRPr sz="2400"/>
          </a:p>
          <a:p>
            <a:pPr indent="0" lvl="0" marL="0" rtl="0" algn="l">
              <a:lnSpc>
                <a:spcPct val="115000"/>
              </a:lnSpc>
              <a:spcBef>
                <a:spcPts val="600"/>
              </a:spcBef>
              <a:spcAft>
                <a:spcPts val="0"/>
              </a:spcAft>
              <a:buNone/>
            </a:pPr>
            <a:r>
              <a:rPr lang="en" sz="2400"/>
              <a:t>Eg: Driving time between some 10 cities of India (</a:t>
            </a:r>
            <a:r>
              <a:rPr lang="en" sz="2400">
                <a:solidFill>
                  <a:schemeClr val="dk1"/>
                </a:solidFill>
              </a:rPr>
              <a:t>Cost Matrix</a:t>
            </a:r>
            <a:r>
              <a:rPr lang="en" sz="2400"/>
              <a:t>).</a:t>
            </a:r>
            <a:endParaRPr sz="2400"/>
          </a:p>
          <a:p>
            <a:pPr indent="0" lvl="0" marL="0" rtl="0" algn="l">
              <a:lnSpc>
                <a:spcPct val="115000"/>
              </a:lnSpc>
              <a:spcBef>
                <a:spcPts val="0"/>
              </a:spcBef>
              <a:spcAft>
                <a:spcPts val="0"/>
              </a:spcAft>
              <a:buNone/>
            </a:pPr>
            <a:r>
              <a:rPr b="1" lang="en" sz="1600">
                <a:solidFill>
                  <a:schemeClr val="dk1"/>
                </a:solidFill>
                <a:highlight>
                  <a:srgbClr val="FFFFFF"/>
                </a:highlight>
                <a:latin typeface="Courier New"/>
                <a:ea typeface="Courier New"/>
                <a:cs typeface="Courier New"/>
                <a:sym typeface="Courier New"/>
              </a:rPr>
              <a:t>000000 110189 050573 020948 109480 034435 028433 074836 091767 068406</a:t>
            </a:r>
            <a:endParaRPr b="1" sz="16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600">
                <a:solidFill>
                  <a:schemeClr val="dk1"/>
                </a:solidFill>
                <a:highlight>
                  <a:srgbClr val="FFFFFF"/>
                </a:highlight>
                <a:latin typeface="Courier New"/>
                <a:ea typeface="Courier New"/>
                <a:cs typeface="Courier New"/>
                <a:sym typeface="Courier New"/>
              </a:rPr>
              <a:t>109006 000000 079663 118195 079397 143304 083593 045792 037923 068146</a:t>
            </a:r>
            <a:endParaRPr b="1" sz="16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600">
                <a:solidFill>
                  <a:schemeClr val="dk1"/>
                </a:solidFill>
                <a:highlight>
                  <a:srgbClr val="FFFFFF"/>
                </a:highlight>
                <a:latin typeface="Courier New"/>
                <a:ea typeface="Courier New"/>
                <a:cs typeface="Courier New"/>
                <a:sym typeface="Courier New"/>
              </a:rPr>
              <a:t>051516 080265 000000 070149 121881 083636 044745 043763 042416 067450</a:t>
            </a:r>
            <a:endParaRPr b="1" sz="16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600">
                <a:solidFill>
                  <a:schemeClr val="dk1"/>
                </a:solidFill>
                <a:highlight>
                  <a:srgbClr val="FFFFFF"/>
                </a:highlight>
                <a:latin typeface="Courier New"/>
                <a:ea typeface="Courier New"/>
                <a:cs typeface="Courier New"/>
                <a:sym typeface="Courier New"/>
              </a:rPr>
              <a:t>021557 119539 069838 000000 095820 042397 037471 084186 111032 077756</a:t>
            </a:r>
            <a:endParaRPr b="1" sz="16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600">
                <a:solidFill>
                  <a:schemeClr val="dk1"/>
                </a:solidFill>
                <a:highlight>
                  <a:srgbClr val="FFFFFF"/>
                </a:highlight>
                <a:latin typeface="Courier New"/>
                <a:ea typeface="Courier New"/>
                <a:cs typeface="Courier New"/>
                <a:sym typeface="Courier New"/>
              </a:rPr>
              <a:t>110053 081231 121373 095977 000000 134475 085826 087690 100264 054016</a:t>
            </a:r>
            <a:endParaRPr b="1" sz="16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600">
                <a:solidFill>
                  <a:schemeClr val="dk1"/>
                </a:solidFill>
                <a:highlight>
                  <a:srgbClr val="FFFFFF"/>
                </a:highlight>
                <a:latin typeface="Courier New"/>
                <a:ea typeface="Courier New"/>
                <a:cs typeface="Courier New"/>
                <a:sym typeface="Courier New"/>
              </a:rPr>
              <a:t>034488 144238 082769 041728 134042 000000 062482 108885 123963 102455</a:t>
            </a:r>
            <a:endParaRPr b="1" sz="16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600">
                <a:solidFill>
                  <a:schemeClr val="dk1"/>
                </a:solidFill>
                <a:highlight>
                  <a:srgbClr val="FFFFFF"/>
                </a:highlight>
                <a:latin typeface="Courier New"/>
                <a:ea typeface="Courier New"/>
                <a:cs typeface="Courier New"/>
                <a:sym typeface="Courier New"/>
              </a:rPr>
              <a:t>028473 084770 045153 037117 085732 062772 000000 049417 078006 042987</a:t>
            </a:r>
            <a:endParaRPr b="1" sz="16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600">
                <a:solidFill>
                  <a:schemeClr val="dk1"/>
                </a:solidFill>
                <a:highlight>
                  <a:srgbClr val="FFFFFF"/>
                </a:highlight>
                <a:latin typeface="Courier New"/>
                <a:ea typeface="Courier New"/>
                <a:cs typeface="Courier New"/>
                <a:sym typeface="Courier New"/>
              </a:rPr>
              <a:t>075056 046162 044536 084245 086579 109354 049641 000000 031151 038399</a:t>
            </a:r>
            <a:endParaRPr b="1" sz="16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600">
                <a:solidFill>
                  <a:schemeClr val="dk1"/>
                </a:solidFill>
                <a:highlight>
                  <a:srgbClr val="FFFFFF"/>
                </a:highlight>
                <a:latin typeface="Courier New"/>
                <a:ea typeface="Courier New"/>
                <a:cs typeface="Courier New"/>
                <a:sym typeface="Courier New"/>
              </a:rPr>
              <a:t>092933 037994 042414 111566 099497 125053 078960 031010 000000 068113</a:t>
            </a:r>
            <a:endParaRPr b="1" sz="16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600">
                <a:solidFill>
                  <a:schemeClr val="dk1"/>
                </a:solidFill>
                <a:highlight>
                  <a:srgbClr val="FFFFFF"/>
                </a:highlight>
                <a:latin typeface="Courier New"/>
                <a:ea typeface="Courier New"/>
                <a:cs typeface="Courier New"/>
                <a:sym typeface="Courier New"/>
              </a:rPr>
              <a:t>068718 068844 068336 077907 055357 103016 043305 038648 068634 000000</a:t>
            </a:r>
            <a:endParaRPr b="1" sz="16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600"/>
              </a:spcBef>
              <a:spcAft>
                <a:spcPts val="0"/>
              </a:spcAft>
              <a:buNone/>
            </a:pPr>
            <a:r>
              <a:t/>
            </a:r>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4"/>
          <p:cNvSpPr txBox="1"/>
          <p:nvPr/>
        </p:nvSpPr>
        <p:spPr>
          <a:xfrm>
            <a:off x="287400" y="125550"/>
            <a:ext cx="8569200" cy="6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Travelling Salesman Problem:</a:t>
            </a:r>
            <a:endParaRPr sz="2400"/>
          </a:p>
          <a:p>
            <a:pPr indent="0" lvl="0" marL="0" rtl="0" algn="l">
              <a:spcBef>
                <a:spcPts val="0"/>
              </a:spcBef>
              <a:spcAft>
                <a:spcPts val="0"/>
              </a:spcAft>
              <a:buNone/>
            </a:pPr>
            <a:r>
              <a:t/>
            </a:r>
            <a:endParaRPr sz="2400"/>
          </a:p>
          <a:p>
            <a:pPr indent="-381000" lvl="0" marL="457200" rtl="0" algn="l">
              <a:spcBef>
                <a:spcPts val="0"/>
              </a:spcBef>
              <a:spcAft>
                <a:spcPts val="0"/>
              </a:spcAft>
              <a:buSzPts val="2400"/>
              <a:buAutoNum type="arabicPeriod"/>
            </a:pPr>
            <a:r>
              <a:rPr lang="en" sz="2400"/>
              <a:t>Bengaluru</a:t>
            </a:r>
            <a:endParaRPr sz="2400"/>
          </a:p>
          <a:p>
            <a:pPr indent="-381000" lvl="0" marL="457200" rtl="0" algn="l">
              <a:spcBef>
                <a:spcPts val="0"/>
              </a:spcBef>
              <a:spcAft>
                <a:spcPts val="0"/>
              </a:spcAft>
              <a:buSzPts val="2400"/>
              <a:buAutoNum type="arabicPeriod"/>
            </a:pPr>
            <a:r>
              <a:rPr lang="en" sz="2400"/>
              <a:t>New Delhi</a:t>
            </a:r>
            <a:endParaRPr sz="2400"/>
          </a:p>
          <a:p>
            <a:pPr indent="-381000" lvl="0" marL="457200" rtl="0" algn="l">
              <a:spcBef>
                <a:spcPts val="0"/>
              </a:spcBef>
              <a:spcAft>
                <a:spcPts val="0"/>
              </a:spcAft>
              <a:buSzPts val="2400"/>
              <a:buAutoNum type="arabicPeriod"/>
            </a:pPr>
            <a:r>
              <a:rPr lang="en" sz="2400"/>
              <a:t>Mumbai</a:t>
            </a:r>
            <a:endParaRPr sz="2400"/>
          </a:p>
          <a:p>
            <a:pPr indent="-381000" lvl="0" marL="457200" rtl="0" algn="l">
              <a:spcBef>
                <a:spcPts val="0"/>
              </a:spcBef>
              <a:spcAft>
                <a:spcPts val="0"/>
              </a:spcAft>
              <a:buSzPts val="2400"/>
              <a:buAutoNum type="arabicPeriod"/>
            </a:pPr>
            <a:r>
              <a:rPr lang="en" sz="2400"/>
              <a:t>Chennai</a:t>
            </a:r>
            <a:endParaRPr sz="2400"/>
          </a:p>
          <a:p>
            <a:pPr indent="-381000" lvl="0" marL="457200" rtl="0" algn="l">
              <a:spcBef>
                <a:spcPts val="0"/>
              </a:spcBef>
              <a:spcAft>
                <a:spcPts val="0"/>
              </a:spcAft>
              <a:buSzPts val="2400"/>
              <a:buAutoNum type="arabicPeriod"/>
            </a:pPr>
            <a:r>
              <a:rPr lang="en" sz="2400"/>
              <a:t>Kolkata</a:t>
            </a:r>
            <a:endParaRPr sz="2400"/>
          </a:p>
          <a:p>
            <a:pPr indent="-381000" lvl="0" marL="457200" rtl="0" algn="l">
              <a:spcBef>
                <a:spcPts val="0"/>
              </a:spcBef>
              <a:spcAft>
                <a:spcPts val="0"/>
              </a:spcAft>
              <a:buSzPts val="2400"/>
              <a:buAutoNum type="arabicPeriod"/>
            </a:pPr>
            <a:r>
              <a:rPr lang="en" sz="2400"/>
              <a:t>Kochi</a:t>
            </a:r>
            <a:endParaRPr sz="2400"/>
          </a:p>
          <a:p>
            <a:pPr indent="-381000" lvl="0" marL="457200" rtl="0" algn="l">
              <a:spcBef>
                <a:spcPts val="0"/>
              </a:spcBef>
              <a:spcAft>
                <a:spcPts val="0"/>
              </a:spcAft>
              <a:buSzPts val="2400"/>
              <a:buAutoNum type="arabicPeriod"/>
            </a:pPr>
            <a:r>
              <a:rPr lang="en" sz="2400"/>
              <a:t>Hyderabad</a:t>
            </a:r>
            <a:endParaRPr sz="2400"/>
          </a:p>
          <a:p>
            <a:pPr indent="-381000" lvl="0" marL="457200" rtl="0" algn="l">
              <a:spcBef>
                <a:spcPts val="0"/>
              </a:spcBef>
              <a:spcAft>
                <a:spcPts val="0"/>
              </a:spcAft>
              <a:buSzPts val="2400"/>
              <a:buAutoNum type="arabicPeriod"/>
            </a:pPr>
            <a:r>
              <a:rPr lang="en" sz="2400"/>
              <a:t>Bhopal</a:t>
            </a:r>
            <a:endParaRPr sz="2400"/>
          </a:p>
          <a:p>
            <a:pPr indent="-381000" lvl="0" marL="457200" rtl="0" algn="l">
              <a:spcBef>
                <a:spcPts val="0"/>
              </a:spcBef>
              <a:spcAft>
                <a:spcPts val="0"/>
              </a:spcAft>
              <a:buSzPts val="2400"/>
              <a:buAutoNum type="arabicPeriod"/>
            </a:pPr>
            <a:r>
              <a:rPr lang="en" sz="2400"/>
              <a:t>Udaipur</a:t>
            </a:r>
            <a:endParaRPr sz="2400"/>
          </a:p>
          <a:p>
            <a:pPr indent="-381000" lvl="0" marL="457200" rtl="0" algn="l">
              <a:spcBef>
                <a:spcPts val="0"/>
              </a:spcBef>
              <a:spcAft>
                <a:spcPts val="0"/>
              </a:spcAft>
              <a:buSzPts val="2400"/>
              <a:buAutoNum type="arabicPeriod"/>
            </a:pPr>
            <a:r>
              <a:rPr lang="en" sz="2400"/>
              <a:t>Raipur</a:t>
            </a:r>
            <a:endParaRPr sz="2400"/>
          </a:p>
        </p:txBody>
      </p:sp>
      <p:pic>
        <p:nvPicPr>
          <p:cNvPr id="225" name="Google Shape;225;p44"/>
          <p:cNvPicPr preferRelativeResize="0"/>
          <p:nvPr/>
        </p:nvPicPr>
        <p:blipFill>
          <a:blip r:embed="rId3">
            <a:alphaModFix/>
          </a:blip>
          <a:stretch>
            <a:fillRect/>
          </a:stretch>
        </p:blipFill>
        <p:spPr>
          <a:xfrm>
            <a:off x="3507839" y="779552"/>
            <a:ext cx="5348765" cy="56343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5"/>
          <p:cNvSpPr txBox="1"/>
          <p:nvPr/>
        </p:nvSpPr>
        <p:spPr>
          <a:xfrm>
            <a:off x="287400" y="125550"/>
            <a:ext cx="8569200" cy="6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Travelling Salesman Problem:</a:t>
            </a:r>
            <a:endParaRPr sz="2400"/>
          </a:p>
          <a:p>
            <a:pPr indent="0" lvl="0" marL="0" rtl="0" algn="l">
              <a:spcBef>
                <a:spcPts val="0"/>
              </a:spcBef>
              <a:spcAft>
                <a:spcPts val="0"/>
              </a:spcAft>
              <a:buNone/>
            </a:pPr>
            <a:r>
              <a:t/>
            </a:r>
            <a:endParaRPr sz="2400"/>
          </a:p>
          <a:p>
            <a:pPr indent="-381000" lvl="0" marL="457200" rtl="0" algn="l">
              <a:spcBef>
                <a:spcPts val="0"/>
              </a:spcBef>
              <a:spcAft>
                <a:spcPts val="0"/>
              </a:spcAft>
              <a:buSzPts val="2400"/>
              <a:buAutoNum type="arabicPeriod"/>
            </a:pPr>
            <a:r>
              <a:rPr lang="en" sz="2400"/>
              <a:t>Bengaluru</a:t>
            </a:r>
            <a:endParaRPr sz="2400"/>
          </a:p>
          <a:p>
            <a:pPr indent="-381000" lvl="0" marL="457200" rtl="0" algn="l">
              <a:spcBef>
                <a:spcPts val="0"/>
              </a:spcBef>
              <a:spcAft>
                <a:spcPts val="0"/>
              </a:spcAft>
              <a:buClr>
                <a:schemeClr val="dk1"/>
              </a:buClr>
              <a:buSzPts val="2400"/>
              <a:buAutoNum type="arabicPeriod"/>
            </a:pPr>
            <a:r>
              <a:rPr lang="en" sz="2400">
                <a:solidFill>
                  <a:schemeClr val="dk1"/>
                </a:solidFill>
              </a:rPr>
              <a:t>Mumbai</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 sz="2400">
                <a:solidFill>
                  <a:schemeClr val="dk1"/>
                </a:solidFill>
              </a:rPr>
              <a:t>Bhopal</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 sz="2400">
                <a:solidFill>
                  <a:schemeClr val="dk1"/>
                </a:solidFill>
              </a:rPr>
              <a:t>Udaipur</a:t>
            </a:r>
            <a:endParaRPr sz="2400">
              <a:solidFill>
                <a:schemeClr val="dk1"/>
              </a:solidFill>
            </a:endParaRPr>
          </a:p>
          <a:p>
            <a:pPr indent="-381000" lvl="0" marL="457200" rtl="0" algn="l">
              <a:spcBef>
                <a:spcPts val="0"/>
              </a:spcBef>
              <a:spcAft>
                <a:spcPts val="0"/>
              </a:spcAft>
              <a:buSzPts val="2400"/>
              <a:buAutoNum type="arabicPeriod"/>
            </a:pPr>
            <a:r>
              <a:rPr lang="en" sz="2400"/>
              <a:t>New Delhi</a:t>
            </a:r>
            <a:endParaRPr sz="2400"/>
          </a:p>
          <a:p>
            <a:pPr indent="-381000" lvl="0" marL="457200" rtl="0" algn="l">
              <a:spcBef>
                <a:spcPts val="0"/>
              </a:spcBef>
              <a:spcAft>
                <a:spcPts val="0"/>
              </a:spcAft>
              <a:buSzPts val="2400"/>
              <a:buAutoNum type="arabicPeriod"/>
            </a:pPr>
            <a:r>
              <a:rPr lang="en" sz="2400"/>
              <a:t>Kolkata</a:t>
            </a:r>
            <a:endParaRPr sz="2400"/>
          </a:p>
          <a:p>
            <a:pPr indent="-381000" lvl="0" marL="457200" rtl="0" algn="l">
              <a:spcBef>
                <a:spcPts val="0"/>
              </a:spcBef>
              <a:spcAft>
                <a:spcPts val="0"/>
              </a:spcAft>
              <a:buClr>
                <a:schemeClr val="dk1"/>
              </a:buClr>
              <a:buSzPts val="2400"/>
              <a:buAutoNum type="arabicPeriod"/>
            </a:pPr>
            <a:r>
              <a:rPr lang="en" sz="2400">
                <a:solidFill>
                  <a:schemeClr val="dk1"/>
                </a:solidFill>
              </a:rPr>
              <a:t>Raipur</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 sz="2400">
                <a:solidFill>
                  <a:schemeClr val="dk1"/>
                </a:solidFill>
              </a:rPr>
              <a:t>Hyderabad</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 sz="2400">
                <a:solidFill>
                  <a:schemeClr val="dk1"/>
                </a:solidFill>
              </a:rPr>
              <a:t>Chennai</a:t>
            </a:r>
            <a:endParaRPr sz="2400">
              <a:solidFill>
                <a:schemeClr val="dk1"/>
              </a:solidFill>
            </a:endParaRPr>
          </a:p>
          <a:p>
            <a:pPr indent="-381000" lvl="0" marL="457200" rtl="0" algn="l">
              <a:spcBef>
                <a:spcPts val="0"/>
              </a:spcBef>
              <a:spcAft>
                <a:spcPts val="0"/>
              </a:spcAft>
              <a:buSzPts val="2400"/>
              <a:buAutoNum type="arabicPeriod"/>
            </a:pPr>
            <a:r>
              <a:rPr lang="en" sz="2400"/>
              <a:t>Kochi</a:t>
            </a:r>
            <a:endParaRPr sz="2400"/>
          </a:p>
          <a:p>
            <a:pPr indent="-381000" lvl="0" marL="457200" rtl="0" algn="l">
              <a:spcBef>
                <a:spcPts val="0"/>
              </a:spcBef>
              <a:spcAft>
                <a:spcPts val="0"/>
              </a:spcAft>
              <a:buClr>
                <a:schemeClr val="dk1"/>
              </a:buClr>
              <a:buSzPts val="2400"/>
              <a:buAutoNum type="arabicPeriod"/>
            </a:pPr>
            <a:r>
              <a:rPr lang="en" sz="2400">
                <a:solidFill>
                  <a:schemeClr val="dk1"/>
                </a:solidFill>
              </a:rPr>
              <a:t>Bengaluru</a:t>
            </a:r>
            <a:endParaRPr sz="2400"/>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0"/>
              </a:spcBef>
              <a:spcAft>
                <a:spcPts val="0"/>
              </a:spcAft>
              <a:buNone/>
            </a:pPr>
            <a:r>
              <a:rPr lang="en" sz="2400">
                <a:solidFill>
                  <a:schemeClr val="dk1"/>
                </a:solidFill>
                <a:highlight>
                  <a:srgbClr val="FFFFFF"/>
                </a:highlight>
              </a:rPr>
              <a:t>Shortest round</a:t>
            </a:r>
            <a:endParaRPr sz="2400">
              <a:solidFill>
                <a:schemeClr val="dk1"/>
              </a:solidFill>
              <a:highlight>
                <a:srgbClr val="FFFFFF"/>
              </a:highlight>
            </a:endParaRPr>
          </a:p>
          <a:p>
            <a:pPr indent="0" lvl="0" marL="0" rtl="0" algn="l">
              <a:lnSpc>
                <a:spcPct val="115000"/>
              </a:lnSpc>
              <a:spcBef>
                <a:spcPts val="0"/>
              </a:spcBef>
              <a:spcAft>
                <a:spcPts val="0"/>
              </a:spcAft>
              <a:buNone/>
            </a:pPr>
            <a:r>
              <a:rPr lang="en" sz="2400">
                <a:solidFill>
                  <a:schemeClr val="dk1"/>
                </a:solidFill>
                <a:highlight>
                  <a:srgbClr val="FFFFFF"/>
                </a:highlight>
              </a:rPr>
              <a:t>trip takes </a:t>
            </a:r>
            <a:endParaRPr sz="2400">
              <a:solidFill>
                <a:schemeClr val="dk1"/>
              </a:solidFill>
              <a:highlight>
                <a:srgbClr val="FFFFFF"/>
              </a:highlight>
            </a:endParaRPr>
          </a:p>
          <a:p>
            <a:pPr indent="0" lvl="0" marL="0" rtl="0" algn="l">
              <a:lnSpc>
                <a:spcPct val="115000"/>
              </a:lnSpc>
              <a:spcBef>
                <a:spcPts val="0"/>
              </a:spcBef>
              <a:spcAft>
                <a:spcPts val="0"/>
              </a:spcAft>
              <a:buNone/>
            </a:pPr>
            <a:r>
              <a:rPr b="1" lang="en" sz="2400">
                <a:solidFill>
                  <a:schemeClr val="dk1"/>
                </a:solidFill>
                <a:highlight>
                  <a:srgbClr val="FFFFFF"/>
                </a:highlight>
              </a:rPr>
              <a:t>454201</a:t>
            </a:r>
            <a:r>
              <a:rPr lang="en" sz="2400">
                <a:solidFill>
                  <a:schemeClr val="dk1"/>
                </a:solidFill>
                <a:highlight>
                  <a:srgbClr val="FFFFFF"/>
                </a:highlight>
              </a:rPr>
              <a:t> sec.</a:t>
            </a:r>
            <a:endParaRPr sz="2400"/>
          </a:p>
        </p:txBody>
      </p:sp>
      <p:pic>
        <p:nvPicPr>
          <p:cNvPr id="231" name="Google Shape;231;p45"/>
          <p:cNvPicPr preferRelativeResize="0"/>
          <p:nvPr/>
        </p:nvPicPr>
        <p:blipFill>
          <a:blip r:embed="rId3">
            <a:alphaModFix/>
          </a:blip>
          <a:stretch>
            <a:fillRect/>
          </a:stretch>
        </p:blipFill>
        <p:spPr>
          <a:xfrm>
            <a:off x="2528264" y="779550"/>
            <a:ext cx="6420843" cy="56343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6"/>
          <p:cNvSpPr txBox="1"/>
          <p:nvPr/>
        </p:nvSpPr>
        <p:spPr>
          <a:xfrm>
            <a:off x="270900" y="270900"/>
            <a:ext cx="8569200" cy="6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Travelling Salesman Problem:</a:t>
            </a:r>
            <a:endParaRPr b="1" sz="2400"/>
          </a:p>
          <a:p>
            <a:pPr indent="0" lvl="0" marL="0" rtl="0" algn="l">
              <a:spcBef>
                <a:spcPts val="0"/>
              </a:spcBef>
              <a:spcAft>
                <a:spcPts val="0"/>
              </a:spcAft>
              <a:buNone/>
            </a:pPr>
            <a:r>
              <a:t/>
            </a:r>
            <a:endParaRPr sz="2400"/>
          </a:p>
        </p:txBody>
      </p:sp>
      <p:pic>
        <p:nvPicPr>
          <p:cNvPr id="237" name="Google Shape;237;p46"/>
          <p:cNvPicPr preferRelativeResize="0"/>
          <p:nvPr/>
        </p:nvPicPr>
        <p:blipFill>
          <a:blip r:embed="rId3">
            <a:alphaModFix/>
          </a:blip>
          <a:stretch>
            <a:fillRect/>
          </a:stretch>
        </p:blipFill>
        <p:spPr>
          <a:xfrm>
            <a:off x="270900" y="1731025"/>
            <a:ext cx="8248725" cy="4526900"/>
          </a:xfrm>
          <a:prstGeom prst="rect">
            <a:avLst/>
          </a:prstGeom>
          <a:noFill/>
          <a:ln>
            <a:noFill/>
          </a:ln>
        </p:spPr>
      </p:pic>
      <p:pic>
        <p:nvPicPr>
          <p:cNvPr id="238" name="Google Shape;238;p46"/>
          <p:cNvPicPr preferRelativeResize="0"/>
          <p:nvPr/>
        </p:nvPicPr>
        <p:blipFill>
          <a:blip r:embed="rId4">
            <a:alphaModFix/>
          </a:blip>
          <a:stretch>
            <a:fillRect/>
          </a:stretch>
        </p:blipFill>
        <p:spPr>
          <a:xfrm>
            <a:off x="6493600" y="99125"/>
            <a:ext cx="2505075" cy="2419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1"/>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1" lang="en" sz="2400">
                <a:solidFill>
                  <a:schemeClr val="dk1"/>
                </a:solidFill>
                <a:latin typeface="Courier New"/>
                <a:ea typeface="Courier New"/>
                <a:cs typeface="Courier New"/>
                <a:sym typeface="Courier New"/>
              </a:rPr>
              <a:t>Algorithm SequentialSearch(A[0..n-1], K)</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lang="en" sz="2400"/>
              <a:t>Input Size: </a:t>
            </a:r>
            <a:r>
              <a:rPr b="1" lang="en" sz="2400">
                <a:latin typeface="Courier New"/>
                <a:ea typeface="Courier New"/>
                <a:cs typeface="Courier New"/>
                <a:sym typeface="Courier New"/>
              </a:rPr>
              <a:t>n</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rPr lang="en" sz="2400"/>
              <a:t>Basic Operation : </a:t>
            </a:r>
            <a:r>
              <a:rPr b="1" lang="en" sz="2400">
                <a:solidFill>
                  <a:schemeClr val="dk1"/>
                </a:solidFill>
                <a:latin typeface="Courier New"/>
                <a:ea typeface="Courier New"/>
                <a:cs typeface="Courier New"/>
                <a:sym typeface="Courier New"/>
              </a:rPr>
              <a:t>(i &lt; n) and (A[i] ≠ K)</a:t>
            </a:r>
            <a:endParaRPr sz="2400"/>
          </a:p>
          <a:p>
            <a:pPr indent="0" lvl="0" marL="0" rtl="0" algn="l">
              <a:lnSpc>
                <a:spcPct val="115000"/>
              </a:lnSpc>
              <a:spcBef>
                <a:spcPts val="0"/>
              </a:spcBef>
              <a:spcAft>
                <a:spcPts val="0"/>
              </a:spcAft>
              <a:buNone/>
            </a:pPr>
            <a:r>
              <a:rPr b="1" lang="en" sz="2400"/>
              <a:t>C</a:t>
            </a:r>
            <a:r>
              <a:rPr b="1" baseline="-25000" lang="en" sz="2400"/>
              <a:t>worst</a:t>
            </a:r>
            <a:r>
              <a:rPr b="1" lang="en" sz="2400"/>
              <a:t>(n)</a:t>
            </a:r>
            <a:r>
              <a:rPr lang="en" sz="2400"/>
              <a:t> 	= Count of the basic operation at the max</a:t>
            </a:r>
            <a:endParaRPr sz="2400"/>
          </a:p>
          <a:p>
            <a:pPr indent="0" lvl="0" marL="0" rtl="0" algn="l">
              <a:lnSpc>
                <a:spcPct val="115000"/>
              </a:lnSpc>
              <a:spcBef>
                <a:spcPts val="0"/>
              </a:spcBef>
              <a:spcAft>
                <a:spcPts val="0"/>
              </a:spcAft>
              <a:buNone/>
            </a:pPr>
            <a:r>
              <a:rPr lang="en" sz="2400"/>
              <a:t>			=</a:t>
            </a:r>
            <a:r>
              <a:rPr b="1" lang="en" sz="2400"/>
              <a:t> n + 1</a:t>
            </a:r>
            <a:r>
              <a:rPr lang="en" sz="2400">
                <a:solidFill>
                  <a:schemeClr val="dk1"/>
                </a:solidFill>
              </a:rPr>
              <a:t> ∈ 𝚹(n)</a:t>
            </a:r>
            <a:endParaRPr sz="2400"/>
          </a:p>
          <a:p>
            <a:pPr indent="0" lvl="0" marL="0" rtl="0" algn="l">
              <a:lnSpc>
                <a:spcPct val="115000"/>
              </a:lnSpc>
              <a:spcBef>
                <a:spcPts val="0"/>
              </a:spcBef>
              <a:spcAft>
                <a:spcPts val="0"/>
              </a:spcAft>
              <a:buNone/>
            </a:pPr>
            <a:r>
              <a:rPr b="1" lang="en" sz="2400">
                <a:solidFill>
                  <a:schemeClr val="dk1"/>
                </a:solidFill>
              </a:rPr>
              <a:t>C</a:t>
            </a:r>
            <a:r>
              <a:rPr b="1" baseline="-25000" lang="en" sz="2400">
                <a:solidFill>
                  <a:schemeClr val="dk1"/>
                </a:solidFill>
              </a:rPr>
              <a:t>best</a:t>
            </a:r>
            <a:r>
              <a:rPr b="1" lang="en" sz="2400">
                <a:solidFill>
                  <a:schemeClr val="dk1"/>
                </a:solidFill>
              </a:rPr>
              <a:t>(n)</a:t>
            </a:r>
            <a:r>
              <a:rPr lang="en" sz="2400">
                <a:solidFill>
                  <a:schemeClr val="dk1"/>
                </a:solidFill>
              </a:rPr>
              <a:t> 	= </a:t>
            </a:r>
            <a:r>
              <a:rPr b="1" lang="en" sz="2400">
                <a:solidFill>
                  <a:schemeClr val="dk1"/>
                </a:solidFill>
              </a:rPr>
              <a:t>1</a:t>
            </a:r>
            <a:r>
              <a:rPr lang="en" sz="2400">
                <a:solidFill>
                  <a:schemeClr val="dk1"/>
                </a:solidFill>
              </a:rPr>
              <a:t> ∈ 𝚹(1)</a:t>
            </a:r>
            <a:endParaRPr sz="2400">
              <a:solidFill>
                <a:schemeClr val="dk1"/>
              </a:solidFill>
            </a:endParaRPr>
          </a:p>
          <a:p>
            <a:pPr indent="0" lvl="0" marL="0" rtl="0" algn="l">
              <a:lnSpc>
                <a:spcPct val="115000"/>
              </a:lnSpc>
              <a:spcBef>
                <a:spcPts val="0"/>
              </a:spcBef>
              <a:spcAft>
                <a:spcPts val="0"/>
              </a:spcAft>
              <a:buNone/>
            </a:pPr>
            <a:r>
              <a:rPr b="1" lang="en" sz="2400">
                <a:solidFill>
                  <a:schemeClr val="dk1"/>
                </a:solidFill>
              </a:rPr>
              <a:t>C</a:t>
            </a:r>
            <a:r>
              <a:rPr b="1" baseline="-25000" lang="en" sz="2400">
                <a:solidFill>
                  <a:schemeClr val="dk1"/>
                </a:solidFill>
              </a:rPr>
              <a:t>avg</a:t>
            </a:r>
            <a:r>
              <a:rPr b="1" lang="en" sz="2400">
                <a:solidFill>
                  <a:schemeClr val="dk1"/>
                </a:solidFill>
              </a:rPr>
              <a:t>(n)</a:t>
            </a:r>
            <a:r>
              <a:rPr lang="en" sz="2400">
                <a:solidFill>
                  <a:schemeClr val="dk1"/>
                </a:solidFill>
              </a:rPr>
              <a:t> 	= from </a:t>
            </a:r>
            <a:r>
              <a:rPr b="1" lang="en" sz="2400">
                <a:solidFill>
                  <a:schemeClr val="dk1"/>
                </a:solidFill>
              </a:rPr>
              <a:t>(n+1)/2</a:t>
            </a:r>
            <a:r>
              <a:rPr lang="en" sz="2400">
                <a:solidFill>
                  <a:schemeClr val="dk1"/>
                </a:solidFill>
              </a:rPr>
              <a:t> to </a:t>
            </a:r>
            <a:r>
              <a:rPr b="1" lang="en" sz="2400">
                <a:solidFill>
                  <a:schemeClr val="dk1"/>
                </a:solidFill>
              </a:rPr>
              <a:t>(n+1) </a:t>
            </a:r>
            <a:r>
              <a:rPr lang="en" sz="2400">
                <a:solidFill>
                  <a:schemeClr val="dk1"/>
                </a:solidFill>
              </a:rPr>
              <a:t>depending on the probability of search key being present in the input array.</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rPr>
              <a:t>C</a:t>
            </a:r>
            <a:r>
              <a:rPr b="1" baseline="-25000" lang="en" sz="2400">
                <a:solidFill>
                  <a:schemeClr val="dk1"/>
                </a:solidFill>
              </a:rPr>
              <a:t>avg</a:t>
            </a:r>
            <a:r>
              <a:rPr b="1" lang="en" sz="2400">
                <a:solidFill>
                  <a:schemeClr val="dk1"/>
                </a:solidFill>
              </a:rPr>
              <a:t>(n)</a:t>
            </a:r>
            <a:r>
              <a:rPr lang="en" sz="2400">
                <a:solidFill>
                  <a:schemeClr val="dk1"/>
                </a:solidFill>
              </a:rPr>
              <a:t> ∈ 𝚹(n)</a:t>
            </a:r>
            <a:endParaRPr sz="2400">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7"/>
          <p:cNvSpPr txBox="1"/>
          <p:nvPr/>
        </p:nvSpPr>
        <p:spPr>
          <a:xfrm>
            <a:off x="171775" y="118925"/>
            <a:ext cx="8696400" cy="6294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400">
                <a:latin typeface="Courier New"/>
                <a:ea typeface="Courier New"/>
                <a:cs typeface="Courier New"/>
                <a:sym typeface="Courier New"/>
              </a:rPr>
              <a:t>Algorithm </a:t>
            </a:r>
            <a:r>
              <a:rPr b="1" lang="en" sz="2400">
                <a:latin typeface="Courier New"/>
                <a:ea typeface="Courier New"/>
                <a:cs typeface="Courier New"/>
                <a:sym typeface="Courier New"/>
              </a:rPr>
              <a:t>Travelling Salesperson Problem</a:t>
            </a:r>
            <a:endParaRPr b="1" sz="2400">
              <a:latin typeface="Courier New"/>
              <a:ea typeface="Courier New"/>
              <a:cs typeface="Courier New"/>
              <a:sym typeface="Courier New"/>
            </a:endParaRPr>
          </a:p>
          <a:p>
            <a:pPr indent="0" lvl="0" marL="457200" rtl="0" algn="l">
              <a:lnSpc>
                <a:spcPct val="115000"/>
              </a:lnSpc>
              <a:spcBef>
                <a:spcPts val="500"/>
              </a:spcBef>
              <a:spcAft>
                <a:spcPts val="0"/>
              </a:spcAft>
              <a:buClr>
                <a:schemeClr val="dk1"/>
              </a:buClr>
              <a:buSzPts val="1100"/>
              <a:buFont typeface="Arial"/>
              <a:buNone/>
            </a:pPr>
            <a:r>
              <a:rPr b="1" lang="en" sz="2400">
                <a:latin typeface="Courier New"/>
                <a:ea typeface="Courier New"/>
                <a:cs typeface="Courier New"/>
                <a:sym typeface="Courier New"/>
              </a:rPr>
              <a:t>mincost ← Infinity</a:t>
            </a:r>
            <a:endParaRPr b="1" sz="2400">
              <a:latin typeface="Courier New"/>
              <a:ea typeface="Courier New"/>
              <a:cs typeface="Courier New"/>
              <a:sym typeface="Courier New"/>
            </a:endParaRPr>
          </a:p>
          <a:p>
            <a:pPr indent="0" lvl="0" marL="457200" rtl="0" algn="l">
              <a:lnSpc>
                <a:spcPct val="115000"/>
              </a:lnSpc>
              <a:spcBef>
                <a:spcPts val="500"/>
              </a:spcBef>
              <a:spcAft>
                <a:spcPts val="0"/>
              </a:spcAft>
              <a:buClr>
                <a:schemeClr val="dk1"/>
              </a:buClr>
              <a:buSzPts val="1100"/>
              <a:buFont typeface="Arial"/>
              <a:buNone/>
            </a:pPr>
            <a:r>
              <a:rPr b="1" lang="en" sz="2400">
                <a:latin typeface="Courier New"/>
                <a:ea typeface="Courier New"/>
                <a:cs typeface="Courier New"/>
                <a:sym typeface="Courier New"/>
              </a:rPr>
              <a:t>for each permutation of (n - 1) cities</a:t>
            </a:r>
            <a:endParaRPr b="1" sz="2400">
              <a:latin typeface="Courier New"/>
              <a:ea typeface="Courier New"/>
              <a:cs typeface="Courier New"/>
              <a:sym typeface="Courier New"/>
            </a:endParaRPr>
          </a:p>
          <a:p>
            <a:pPr indent="457200" lvl="0" marL="457200" rtl="0" algn="l">
              <a:lnSpc>
                <a:spcPct val="115000"/>
              </a:lnSpc>
              <a:spcBef>
                <a:spcPts val="500"/>
              </a:spcBef>
              <a:spcAft>
                <a:spcPts val="0"/>
              </a:spcAft>
              <a:buClr>
                <a:schemeClr val="dk1"/>
              </a:buClr>
              <a:buSzPts val="1100"/>
              <a:buFont typeface="Arial"/>
              <a:buNone/>
            </a:pPr>
            <a:r>
              <a:rPr b="1" lang="en" sz="2400">
                <a:latin typeface="Courier New"/>
                <a:ea typeface="Courier New"/>
                <a:cs typeface="Courier New"/>
                <a:sym typeface="Courier New"/>
              </a:rPr>
              <a:t>cost ← 0</a:t>
            </a:r>
            <a:endParaRPr b="1" sz="2400">
              <a:latin typeface="Courier New"/>
              <a:ea typeface="Courier New"/>
              <a:cs typeface="Courier New"/>
              <a:sym typeface="Courier New"/>
            </a:endParaRPr>
          </a:p>
          <a:p>
            <a:pPr indent="457200" lvl="0" marL="457200" rtl="0" algn="l">
              <a:lnSpc>
                <a:spcPct val="115000"/>
              </a:lnSpc>
              <a:spcBef>
                <a:spcPts val="500"/>
              </a:spcBef>
              <a:spcAft>
                <a:spcPts val="0"/>
              </a:spcAft>
              <a:buClr>
                <a:schemeClr val="dk1"/>
              </a:buClr>
              <a:buSzPts val="1100"/>
              <a:buFont typeface="Arial"/>
              <a:buNone/>
            </a:pPr>
            <a:r>
              <a:rPr b="1" lang="en" sz="2400">
                <a:latin typeface="Courier New"/>
                <a:ea typeface="Courier New"/>
                <a:cs typeface="Courier New"/>
                <a:sym typeface="Courier New"/>
              </a:rPr>
              <a:t>for each edge in the Hamiltonian circuit</a:t>
            </a:r>
            <a:endParaRPr b="1" sz="2400">
              <a:latin typeface="Courier New"/>
              <a:ea typeface="Courier New"/>
              <a:cs typeface="Courier New"/>
              <a:sym typeface="Courier New"/>
            </a:endParaRPr>
          </a:p>
          <a:p>
            <a:pPr indent="457200" lvl="0" marL="914400" rtl="0" algn="l">
              <a:lnSpc>
                <a:spcPct val="115000"/>
              </a:lnSpc>
              <a:spcBef>
                <a:spcPts val="500"/>
              </a:spcBef>
              <a:spcAft>
                <a:spcPts val="0"/>
              </a:spcAft>
              <a:buClr>
                <a:schemeClr val="dk1"/>
              </a:buClr>
              <a:buSzPts val="1100"/>
              <a:buFont typeface="Arial"/>
              <a:buNone/>
            </a:pPr>
            <a:r>
              <a:rPr b="1" lang="en" sz="2400">
                <a:latin typeface="Courier New"/>
                <a:ea typeface="Courier New"/>
                <a:cs typeface="Courier New"/>
                <a:sym typeface="Courier New"/>
              </a:rPr>
              <a:t>cost ← cost + cost of the edge</a:t>
            </a:r>
            <a:endParaRPr b="1" sz="2400">
              <a:latin typeface="Courier New"/>
              <a:ea typeface="Courier New"/>
              <a:cs typeface="Courier New"/>
              <a:sym typeface="Courier New"/>
            </a:endParaRPr>
          </a:p>
          <a:p>
            <a:pPr indent="457200" lvl="0" marL="457200" rtl="0" algn="l">
              <a:lnSpc>
                <a:spcPct val="115000"/>
              </a:lnSpc>
              <a:spcBef>
                <a:spcPts val="500"/>
              </a:spcBef>
              <a:spcAft>
                <a:spcPts val="0"/>
              </a:spcAft>
              <a:buClr>
                <a:schemeClr val="dk1"/>
              </a:buClr>
              <a:buSzPts val="1100"/>
              <a:buFont typeface="Arial"/>
              <a:buNone/>
            </a:pPr>
            <a:r>
              <a:rPr b="1" lang="en" sz="2400">
                <a:latin typeface="Courier New"/>
                <a:ea typeface="Courier New"/>
                <a:cs typeface="Courier New"/>
                <a:sym typeface="Courier New"/>
              </a:rPr>
              <a:t>if (cost &lt; mincost) </a:t>
            </a:r>
            <a:endParaRPr b="1" sz="2400">
              <a:latin typeface="Courier New"/>
              <a:ea typeface="Courier New"/>
              <a:cs typeface="Courier New"/>
              <a:sym typeface="Courier New"/>
            </a:endParaRPr>
          </a:p>
          <a:p>
            <a:pPr indent="0" lvl="0" marL="1371600" rtl="0" algn="l">
              <a:lnSpc>
                <a:spcPct val="115000"/>
              </a:lnSpc>
              <a:spcBef>
                <a:spcPts val="500"/>
              </a:spcBef>
              <a:spcAft>
                <a:spcPts val="0"/>
              </a:spcAft>
              <a:buClr>
                <a:schemeClr val="dk1"/>
              </a:buClr>
              <a:buSzPts val="1100"/>
              <a:buFont typeface="Arial"/>
              <a:buNone/>
            </a:pPr>
            <a:r>
              <a:rPr b="1" lang="en" sz="2400">
                <a:latin typeface="Courier New"/>
                <a:ea typeface="Courier New"/>
                <a:cs typeface="Courier New"/>
                <a:sym typeface="Courier New"/>
              </a:rPr>
              <a:t>mincost ← cost</a:t>
            </a:r>
            <a:endParaRPr b="1" sz="2400">
              <a:latin typeface="Courier New"/>
              <a:ea typeface="Courier New"/>
              <a:cs typeface="Courier New"/>
              <a:sym typeface="Courier New"/>
            </a:endParaRPr>
          </a:p>
          <a:p>
            <a:pPr indent="0" lvl="0" marL="457200" rtl="0" algn="l">
              <a:lnSpc>
                <a:spcPct val="115000"/>
              </a:lnSpc>
              <a:spcBef>
                <a:spcPts val="500"/>
              </a:spcBef>
              <a:spcAft>
                <a:spcPts val="0"/>
              </a:spcAft>
              <a:buNone/>
            </a:pPr>
            <a:r>
              <a:rPr b="1" lang="en" sz="2400">
                <a:latin typeface="Courier New"/>
                <a:ea typeface="Courier New"/>
                <a:cs typeface="Courier New"/>
                <a:sym typeface="Courier New"/>
              </a:rPr>
              <a:t>return mincost</a:t>
            </a:r>
            <a:endParaRPr b="1" sz="2400">
              <a:latin typeface="Courier New"/>
              <a:ea typeface="Courier New"/>
              <a:cs typeface="Courier New"/>
              <a:sym typeface="Courier New"/>
            </a:endParaRPr>
          </a:p>
          <a:p>
            <a:pPr indent="0" lvl="0" marL="0" rtl="0" algn="l">
              <a:lnSpc>
                <a:spcPct val="115000"/>
              </a:lnSpc>
              <a:spcBef>
                <a:spcPts val="500"/>
              </a:spcBef>
              <a:spcAft>
                <a:spcPts val="0"/>
              </a:spcAft>
              <a:buNone/>
            </a:pPr>
            <a:r>
              <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rPr lang="en" sz="2400">
                <a:solidFill>
                  <a:schemeClr val="dk1"/>
                </a:solidFill>
              </a:rPr>
              <a:t>Input Size: </a:t>
            </a:r>
            <a:r>
              <a:rPr b="1" lang="en" sz="2400">
                <a:solidFill>
                  <a:schemeClr val="dk1"/>
                </a:solidFill>
                <a:latin typeface="Courier New"/>
                <a:ea typeface="Courier New"/>
                <a:cs typeface="Courier New"/>
                <a:sym typeface="Courier New"/>
              </a:rPr>
              <a:t>n</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2400">
                <a:solidFill>
                  <a:schemeClr val="dk1"/>
                </a:solidFill>
              </a:rPr>
              <a:t>Basic Operation : </a:t>
            </a:r>
            <a:r>
              <a:rPr b="1" lang="en" sz="2400">
                <a:solidFill>
                  <a:schemeClr val="dk1"/>
                </a:solidFill>
                <a:latin typeface="Courier New"/>
                <a:ea typeface="Courier New"/>
                <a:cs typeface="Courier New"/>
                <a:sym typeface="Courier New"/>
              </a:rPr>
              <a:t>addition of cost of an edge</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2400">
                <a:solidFill>
                  <a:schemeClr val="dk1"/>
                </a:solidFill>
              </a:rPr>
              <a:t>C(n) 	</a:t>
            </a:r>
            <a:r>
              <a:rPr b="1" lang="en" sz="2400">
                <a:solidFill>
                  <a:schemeClr val="dk1"/>
                </a:solidFill>
              </a:rPr>
              <a:t>=</a:t>
            </a:r>
            <a:r>
              <a:rPr lang="en" sz="2400">
                <a:solidFill>
                  <a:schemeClr val="dk1"/>
                </a:solidFill>
              </a:rPr>
              <a:t> </a:t>
            </a:r>
            <a:r>
              <a:rPr b="1" lang="en" sz="2400">
                <a:solidFill>
                  <a:schemeClr val="dk1"/>
                </a:solidFill>
              </a:rPr>
              <a:t>n * (n - 1)! = n! ∈ Θ(n!)</a:t>
            </a:r>
            <a:endParaRPr b="1" sz="2400">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8"/>
          <p:cNvSpPr txBox="1"/>
          <p:nvPr/>
        </p:nvSpPr>
        <p:spPr>
          <a:xfrm>
            <a:off x="97475" y="0"/>
            <a:ext cx="8942700" cy="641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a:latin typeface="Courier New"/>
                <a:ea typeface="Courier New"/>
                <a:cs typeface="Courier New"/>
                <a:sym typeface="Courier New"/>
              </a:rPr>
              <a:t>ALGORITHM </a:t>
            </a:r>
            <a:r>
              <a:rPr b="1" lang="en" sz="2000">
                <a:latin typeface="Courier New"/>
                <a:ea typeface="Courier New"/>
                <a:cs typeface="Courier New"/>
                <a:sym typeface="Courier New"/>
              </a:rPr>
              <a:t>TravellingSalesmanProblem</a:t>
            </a:r>
            <a:endParaRPr b="1" sz="2000">
              <a:latin typeface="Courier New"/>
              <a:ea typeface="Courier New"/>
              <a:cs typeface="Courier New"/>
              <a:sym typeface="Courier New"/>
            </a:endParaRPr>
          </a:p>
          <a:p>
            <a:pPr indent="0" lvl="0" marL="0" rtl="0" algn="l">
              <a:lnSpc>
                <a:spcPct val="100000"/>
              </a:lnSpc>
              <a:spcBef>
                <a:spcPts val="500"/>
              </a:spcBef>
              <a:spcAft>
                <a:spcPts val="0"/>
              </a:spcAft>
              <a:buClr>
                <a:schemeClr val="dk1"/>
              </a:buClr>
              <a:buSzPts val="1100"/>
              <a:buFont typeface="Arial"/>
              <a:buNone/>
            </a:pPr>
            <a:r>
              <a:rPr lang="en" sz="2000"/>
              <a:t>//Input: n x n adjacency matrix A. Assumed n &gt; 1.</a:t>
            </a:r>
            <a:endParaRPr sz="2000"/>
          </a:p>
          <a:p>
            <a:pPr indent="0" lvl="0" marL="0" rtl="0" algn="l">
              <a:lnSpc>
                <a:spcPct val="100000"/>
              </a:lnSpc>
              <a:spcBef>
                <a:spcPts val="500"/>
              </a:spcBef>
              <a:spcAft>
                <a:spcPts val="0"/>
              </a:spcAft>
              <a:buClr>
                <a:schemeClr val="dk1"/>
              </a:buClr>
              <a:buSzPts val="1100"/>
              <a:buFont typeface="Arial"/>
              <a:buNone/>
            </a:pPr>
            <a:r>
              <a:rPr lang="en" sz="2000"/>
              <a:t>//Output: Min Cost Hamiltonian circuit.</a:t>
            </a:r>
            <a:endParaRPr sz="2000"/>
          </a:p>
          <a:p>
            <a:pPr indent="0" lvl="0" marL="0" rtl="0" algn="l">
              <a:lnSpc>
                <a:spcPct val="100000"/>
              </a:lnSpc>
              <a:spcBef>
                <a:spcPts val="500"/>
              </a:spcBef>
              <a:spcAft>
                <a:spcPts val="0"/>
              </a:spcAft>
              <a:buClr>
                <a:schemeClr val="dk1"/>
              </a:buClr>
              <a:buSzPts val="1100"/>
              <a:buFont typeface="Arial"/>
              <a:buNone/>
            </a:pPr>
            <a:r>
              <a:rPr lang="en" sz="2000"/>
              <a:t>//getPermutation(P[]) returns true with next permutation in lexicographic </a:t>
            </a:r>
            <a:endParaRPr sz="2000"/>
          </a:p>
          <a:p>
            <a:pPr indent="0" lvl="0" marL="0" rtl="0" algn="l">
              <a:lnSpc>
                <a:spcPct val="100000"/>
              </a:lnSpc>
              <a:spcBef>
                <a:spcPts val="500"/>
              </a:spcBef>
              <a:spcAft>
                <a:spcPts val="0"/>
              </a:spcAft>
              <a:buClr>
                <a:schemeClr val="dk1"/>
              </a:buClr>
              <a:buSzPts val="1100"/>
              <a:buFont typeface="Arial"/>
              <a:buNone/>
            </a:pPr>
            <a:r>
              <a:rPr lang="en" sz="2000"/>
              <a:t>// order, if it exists. Returns false otherwise.</a:t>
            </a:r>
            <a:endParaRPr sz="2000"/>
          </a:p>
          <a:p>
            <a:pPr indent="0" lvl="0" marL="0" rtl="0" algn="l">
              <a:lnSpc>
                <a:spcPct val="115000"/>
              </a:lnSpc>
              <a:spcBef>
                <a:spcPts val="500"/>
              </a:spcBef>
              <a:spcAft>
                <a:spcPts val="0"/>
              </a:spcAft>
              <a:buClr>
                <a:schemeClr val="dk1"/>
              </a:buClr>
              <a:buSzPts val="1100"/>
              <a:buFont typeface="Arial"/>
              <a:buNone/>
            </a:pPr>
            <a:r>
              <a:rPr b="1" lang="en" sz="2000">
                <a:latin typeface="Courier New"/>
                <a:ea typeface="Courier New"/>
                <a:cs typeface="Courier New"/>
                <a:sym typeface="Courier New"/>
              </a:rPr>
              <a:t>mincost = INFINITY</a:t>
            </a:r>
            <a:endParaRPr b="1" sz="2000">
              <a:latin typeface="Courier New"/>
              <a:ea typeface="Courier New"/>
              <a:cs typeface="Courier New"/>
              <a:sym typeface="Courier New"/>
            </a:endParaRPr>
          </a:p>
          <a:p>
            <a:pPr indent="0" lvl="0" marL="0" rtl="0" algn="l">
              <a:lnSpc>
                <a:spcPct val="115000"/>
              </a:lnSpc>
              <a:spcBef>
                <a:spcPts val="500"/>
              </a:spcBef>
              <a:spcAft>
                <a:spcPts val="0"/>
              </a:spcAft>
              <a:buClr>
                <a:schemeClr val="dk1"/>
              </a:buClr>
              <a:buSzPts val="1100"/>
              <a:buFont typeface="Arial"/>
              <a:buNone/>
            </a:pPr>
            <a:r>
              <a:rPr b="1" lang="en" sz="2000">
                <a:latin typeface="Courier New"/>
                <a:ea typeface="Courier New"/>
                <a:cs typeface="Courier New"/>
                <a:sym typeface="Courier New"/>
              </a:rPr>
              <a:t>Permutation[0..n-2] = [1, 2, 3, …, n-1] </a:t>
            </a:r>
            <a:r>
              <a:rPr lang="en" sz="2000">
                <a:solidFill>
                  <a:schemeClr val="dk1"/>
                </a:solidFill>
              </a:rPr>
              <a:t>//1st permutation</a:t>
            </a:r>
            <a:endParaRPr b="1" sz="2000"/>
          </a:p>
          <a:p>
            <a:pPr indent="0" lvl="0" marL="0" rtl="0" algn="l">
              <a:lnSpc>
                <a:spcPct val="115000"/>
              </a:lnSpc>
              <a:spcBef>
                <a:spcPts val="500"/>
              </a:spcBef>
              <a:spcAft>
                <a:spcPts val="0"/>
              </a:spcAft>
              <a:buClr>
                <a:schemeClr val="dk1"/>
              </a:buClr>
              <a:buSzPts val="1100"/>
              <a:buFont typeface="Arial"/>
              <a:buNone/>
            </a:pPr>
            <a:r>
              <a:rPr b="1" lang="en" sz="2000">
                <a:latin typeface="Courier New"/>
                <a:ea typeface="Courier New"/>
                <a:cs typeface="Courier New"/>
                <a:sym typeface="Courier New"/>
              </a:rPr>
              <a:t>do</a:t>
            </a:r>
            <a:endParaRPr b="1" sz="2000">
              <a:latin typeface="Courier New"/>
              <a:ea typeface="Courier New"/>
              <a:cs typeface="Courier New"/>
              <a:sym typeface="Courier New"/>
            </a:endParaRPr>
          </a:p>
          <a:p>
            <a:pPr indent="0" lvl="0" marL="0" rtl="0" algn="l">
              <a:lnSpc>
                <a:spcPct val="115000"/>
              </a:lnSpc>
              <a:spcBef>
                <a:spcPts val="500"/>
              </a:spcBef>
              <a:spcAft>
                <a:spcPts val="0"/>
              </a:spcAft>
              <a:buClr>
                <a:schemeClr val="dk1"/>
              </a:buClr>
              <a:buSzPts val="1100"/>
              <a:buFont typeface="Arial"/>
              <a:buNone/>
            </a:pPr>
            <a:r>
              <a:rPr b="1" lang="en" sz="2000">
                <a:latin typeface="Courier New"/>
                <a:ea typeface="Courier New"/>
                <a:cs typeface="Courier New"/>
                <a:sym typeface="Courier New"/>
              </a:rPr>
              <a:t>  cost = A[0, </a:t>
            </a:r>
            <a:r>
              <a:rPr b="1" lang="en" sz="2000">
                <a:solidFill>
                  <a:schemeClr val="dk1"/>
                </a:solidFill>
                <a:latin typeface="Courier New"/>
                <a:ea typeface="Courier New"/>
                <a:cs typeface="Courier New"/>
                <a:sym typeface="Courier New"/>
              </a:rPr>
              <a:t>Permutation</a:t>
            </a:r>
            <a:r>
              <a:rPr b="1" lang="en" sz="2000">
                <a:latin typeface="Courier New"/>
                <a:ea typeface="Courier New"/>
                <a:cs typeface="Courier New"/>
                <a:sym typeface="Courier New"/>
              </a:rPr>
              <a:t>[0]] </a:t>
            </a:r>
            <a:r>
              <a:rPr lang="en" sz="2000">
                <a:solidFill>
                  <a:schemeClr val="dk1"/>
                </a:solidFill>
              </a:rPr>
              <a:t>//1st edge of the circuit</a:t>
            </a:r>
            <a:endParaRPr b="1" sz="2000"/>
          </a:p>
          <a:p>
            <a:pPr indent="0" lvl="0" marL="0" rtl="0" algn="l">
              <a:lnSpc>
                <a:spcPct val="115000"/>
              </a:lnSpc>
              <a:spcBef>
                <a:spcPts val="500"/>
              </a:spcBef>
              <a:spcAft>
                <a:spcPts val="0"/>
              </a:spcAft>
              <a:buClr>
                <a:schemeClr val="dk1"/>
              </a:buClr>
              <a:buSzPts val="1100"/>
              <a:buFont typeface="Arial"/>
              <a:buNone/>
            </a:pPr>
            <a:r>
              <a:rPr b="1" lang="en" sz="2000">
                <a:latin typeface="Courier New"/>
                <a:ea typeface="Courier New"/>
                <a:cs typeface="Courier New"/>
                <a:sym typeface="Courier New"/>
              </a:rPr>
              <a:t>  for i = 0 to n-3</a:t>
            </a:r>
            <a:endParaRPr b="1" sz="2000">
              <a:latin typeface="Courier New"/>
              <a:ea typeface="Courier New"/>
              <a:cs typeface="Courier New"/>
              <a:sym typeface="Courier New"/>
            </a:endParaRPr>
          </a:p>
          <a:p>
            <a:pPr indent="0" lvl="0" marL="0" rtl="0" algn="l">
              <a:lnSpc>
                <a:spcPct val="115000"/>
              </a:lnSpc>
              <a:spcBef>
                <a:spcPts val="500"/>
              </a:spcBef>
              <a:spcAft>
                <a:spcPts val="0"/>
              </a:spcAft>
              <a:buClr>
                <a:schemeClr val="dk1"/>
              </a:buClr>
              <a:buSzPts val="1100"/>
              <a:buFont typeface="Arial"/>
              <a:buNone/>
            </a:pPr>
            <a:r>
              <a:rPr b="1" lang="en" sz="2000">
                <a:latin typeface="Courier New"/>
                <a:ea typeface="Courier New"/>
                <a:cs typeface="Courier New"/>
                <a:sym typeface="Courier New"/>
              </a:rPr>
              <a:t>    cost ← cost + A[</a:t>
            </a:r>
            <a:r>
              <a:rPr b="1" lang="en" sz="2000">
                <a:solidFill>
                  <a:schemeClr val="dk1"/>
                </a:solidFill>
                <a:latin typeface="Courier New"/>
                <a:ea typeface="Courier New"/>
                <a:cs typeface="Courier New"/>
                <a:sym typeface="Courier New"/>
              </a:rPr>
              <a:t>Permutation</a:t>
            </a:r>
            <a:r>
              <a:rPr b="1" lang="en" sz="2000">
                <a:latin typeface="Courier New"/>
                <a:ea typeface="Courier New"/>
                <a:cs typeface="Courier New"/>
                <a:sym typeface="Courier New"/>
              </a:rPr>
              <a:t>[i], </a:t>
            </a:r>
            <a:r>
              <a:rPr b="1" lang="en" sz="2000">
                <a:solidFill>
                  <a:schemeClr val="dk1"/>
                </a:solidFill>
                <a:latin typeface="Courier New"/>
                <a:ea typeface="Courier New"/>
                <a:cs typeface="Courier New"/>
                <a:sym typeface="Courier New"/>
              </a:rPr>
              <a:t>Permutation</a:t>
            </a:r>
            <a:r>
              <a:rPr b="1" lang="en" sz="2000">
                <a:latin typeface="Courier New"/>
                <a:ea typeface="Courier New"/>
                <a:cs typeface="Courier New"/>
                <a:sym typeface="Courier New"/>
              </a:rPr>
              <a:t>[i+1]]</a:t>
            </a:r>
            <a:endParaRPr b="1" sz="2000">
              <a:latin typeface="Courier New"/>
              <a:ea typeface="Courier New"/>
              <a:cs typeface="Courier New"/>
              <a:sym typeface="Courier New"/>
            </a:endParaRPr>
          </a:p>
          <a:p>
            <a:pPr indent="0" lvl="0" marL="0" rtl="0" algn="l">
              <a:lnSpc>
                <a:spcPct val="115000"/>
              </a:lnSpc>
              <a:spcBef>
                <a:spcPts val="500"/>
              </a:spcBef>
              <a:spcAft>
                <a:spcPts val="0"/>
              </a:spcAft>
              <a:buClr>
                <a:schemeClr val="dk1"/>
              </a:buClr>
              <a:buSzPts val="1100"/>
              <a:buFont typeface="Arial"/>
              <a:buNone/>
            </a:pPr>
            <a:r>
              <a:rPr b="1" lang="en" sz="2000">
                <a:latin typeface="Courier New"/>
                <a:ea typeface="Courier New"/>
                <a:cs typeface="Courier New"/>
                <a:sym typeface="Courier New"/>
              </a:rPr>
              <a:t>  cost ← cost + A[</a:t>
            </a:r>
            <a:r>
              <a:rPr b="1" lang="en" sz="2000">
                <a:solidFill>
                  <a:schemeClr val="dk1"/>
                </a:solidFill>
                <a:latin typeface="Courier New"/>
                <a:ea typeface="Courier New"/>
                <a:cs typeface="Courier New"/>
                <a:sym typeface="Courier New"/>
              </a:rPr>
              <a:t>Permutation</a:t>
            </a:r>
            <a:r>
              <a:rPr b="1" lang="en" sz="2000">
                <a:latin typeface="Courier New"/>
                <a:ea typeface="Courier New"/>
                <a:cs typeface="Courier New"/>
                <a:sym typeface="Courier New"/>
              </a:rPr>
              <a:t>[n-2], 0] </a:t>
            </a:r>
            <a:r>
              <a:rPr lang="en" sz="2000">
                <a:solidFill>
                  <a:schemeClr val="dk1"/>
                </a:solidFill>
              </a:rPr>
              <a:t>//last edge</a:t>
            </a:r>
            <a:endParaRPr b="1" sz="2000"/>
          </a:p>
          <a:p>
            <a:pPr indent="0" lvl="0" marL="0" rtl="0" algn="l">
              <a:lnSpc>
                <a:spcPct val="115000"/>
              </a:lnSpc>
              <a:spcBef>
                <a:spcPts val="500"/>
              </a:spcBef>
              <a:spcAft>
                <a:spcPts val="0"/>
              </a:spcAft>
              <a:buClr>
                <a:schemeClr val="dk1"/>
              </a:buClr>
              <a:buSzPts val="1100"/>
              <a:buFont typeface="Arial"/>
              <a:buNone/>
            </a:pPr>
            <a:r>
              <a:rPr b="1" lang="en" sz="2000">
                <a:latin typeface="Courier New"/>
                <a:ea typeface="Courier New"/>
                <a:cs typeface="Courier New"/>
                <a:sym typeface="Courier New"/>
              </a:rPr>
              <a:t>  if (cost &lt; mincost) mincost ← cost</a:t>
            </a:r>
            <a:endParaRPr b="1" sz="2000">
              <a:latin typeface="Courier New"/>
              <a:ea typeface="Courier New"/>
              <a:cs typeface="Courier New"/>
              <a:sym typeface="Courier New"/>
            </a:endParaRPr>
          </a:p>
          <a:p>
            <a:pPr indent="0" lvl="0" marL="0" rtl="0" algn="l">
              <a:lnSpc>
                <a:spcPct val="115000"/>
              </a:lnSpc>
              <a:spcBef>
                <a:spcPts val="500"/>
              </a:spcBef>
              <a:spcAft>
                <a:spcPts val="0"/>
              </a:spcAft>
              <a:buClr>
                <a:schemeClr val="dk1"/>
              </a:buClr>
              <a:buSzPts val="1100"/>
              <a:buFont typeface="Arial"/>
              <a:buNone/>
            </a:pPr>
            <a:r>
              <a:rPr b="1" lang="en" sz="2000">
                <a:latin typeface="Courier New"/>
                <a:ea typeface="Courier New"/>
                <a:cs typeface="Courier New"/>
                <a:sym typeface="Courier New"/>
              </a:rPr>
              <a:t>while(getNextPermutation(Permutation[0..n-2]))</a:t>
            </a:r>
            <a:endParaRPr b="1" sz="2000">
              <a:latin typeface="Courier New"/>
              <a:ea typeface="Courier New"/>
              <a:cs typeface="Courier New"/>
              <a:sym typeface="Courier New"/>
            </a:endParaRPr>
          </a:p>
          <a:p>
            <a:pPr indent="0" lvl="0" marL="0" rtl="0" algn="l">
              <a:lnSpc>
                <a:spcPct val="115000"/>
              </a:lnSpc>
              <a:spcBef>
                <a:spcPts val="500"/>
              </a:spcBef>
              <a:spcAft>
                <a:spcPts val="0"/>
              </a:spcAft>
              <a:buNone/>
            </a:pPr>
            <a:r>
              <a:rPr b="1" lang="en" sz="2000">
                <a:latin typeface="Courier New"/>
                <a:ea typeface="Courier New"/>
                <a:cs typeface="Courier New"/>
                <a:sym typeface="Courier New"/>
              </a:rPr>
              <a:t>return mincost</a:t>
            </a:r>
            <a:endParaRPr sz="2000">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9"/>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The Assignment Problem:</a:t>
            </a:r>
            <a:endParaRPr b="1" sz="2400"/>
          </a:p>
          <a:p>
            <a:pPr indent="0" lvl="0" marL="0" rtl="0" algn="l">
              <a:lnSpc>
                <a:spcPct val="90000"/>
              </a:lnSpc>
              <a:spcBef>
                <a:spcPts val="600"/>
              </a:spcBef>
              <a:spcAft>
                <a:spcPts val="0"/>
              </a:spcAft>
              <a:buClr>
                <a:schemeClr val="dk1"/>
              </a:buClr>
              <a:buSzPts val="1100"/>
              <a:buFont typeface="Arial"/>
              <a:buNone/>
            </a:pPr>
            <a:r>
              <a:rPr lang="en" sz="2400"/>
              <a:t>Each one of </a:t>
            </a:r>
            <a:r>
              <a:rPr i="1" lang="en" sz="2400"/>
              <a:t>n </a:t>
            </a:r>
            <a:r>
              <a:rPr lang="en" sz="2400"/>
              <a:t>people are assigned one of </a:t>
            </a:r>
            <a:r>
              <a:rPr i="1" lang="en" sz="2400"/>
              <a:t>n</a:t>
            </a:r>
            <a:r>
              <a:rPr lang="en" sz="2400"/>
              <a:t> jobs, exactly one person per job. The cost of assigning person </a:t>
            </a:r>
            <a:r>
              <a:rPr i="1" lang="en" sz="2400"/>
              <a:t>i </a:t>
            </a:r>
            <a:r>
              <a:rPr lang="en" sz="2400"/>
              <a:t>to job </a:t>
            </a:r>
            <a:r>
              <a:rPr i="1" lang="en" sz="2400"/>
              <a:t>j</a:t>
            </a:r>
            <a:r>
              <a:rPr lang="en" sz="2400"/>
              <a:t> is C[i, j].  Find an assignment that minimizes the total cost.</a:t>
            </a:r>
            <a:endParaRPr sz="2400"/>
          </a:p>
          <a:p>
            <a:pPr indent="0" lvl="0" marL="0" rtl="0" algn="l">
              <a:lnSpc>
                <a:spcPct val="90000"/>
              </a:lnSpc>
              <a:spcBef>
                <a:spcPts val="500"/>
              </a:spcBef>
              <a:spcAft>
                <a:spcPts val="0"/>
              </a:spcAft>
              <a:buClr>
                <a:schemeClr val="dk1"/>
              </a:buClr>
              <a:buSzPts val="1100"/>
              <a:buFont typeface="Arial"/>
              <a:buNone/>
            </a:pPr>
            <a:r>
              <a:rPr b="1" lang="en" sz="2400">
                <a:latin typeface="Courier New"/>
                <a:ea typeface="Courier New"/>
                <a:cs typeface="Courier New"/>
                <a:sym typeface="Courier New"/>
              </a:rPr>
              <a:t>   		Job</a:t>
            </a:r>
            <a:r>
              <a:rPr b="1" lang="en" sz="2400">
                <a:latin typeface="Courier New"/>
                <a:ea typeface="Courier New"/>
                <a:cs typeface="Courier New"/>
                <a:sym typeface="Courier New"/>
              </a:rPr>
              <a:t> </a:t>
            </a:r>
            <a:r>
              <a:rPr b="1" lang="en" sz="2400">
                <a:latin typeface="Courier New"/>
                <a:ea typeface="Courier New"/>
                <a:cs typeface="Courier New"/>
                <a:sym typeface="Courier New"/>
              </a:rPr>
              <a:t>0	Job 1	Job 2	Job 3</a:t>
            </a:r>
            <a:endParaRPr b="1" sz="2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    ┌												</a:t>
            </a:r>
            <a:r>
              <a:rPr b="1" lang="en" sz="2400">
                <a:solidFill>
                  <a:schemeClr val="dk1"/>
                </a:solidFill>
                <a:latin typeface="Courier New"/>
                <a:ea typeface="Courier New"/>
                <a:cs typeface="Courier New"/>
                <a:sym typeface="Courier New"/>
              </a:rPr>
              <a:t>┐</a:t>
            </a:r>
            <a:endParaRPr b="1" sz="2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P0  │	9			2			7			8    </a:t>
            </a:r>
            <a:r>
              <a:rPr b="1" lang="en" sz="2400">
                <a:solidFill>
                  <a:schemeClr val="dk1"/>
                </a:solidFill>
                <a:latin typeface="Courier New"/>
                <a:ea typeface="Courier New"/>
                <a:cs typeface="Courier New"/>
                <a:sym typeface="Courier New"/>
              </a:rPr>
              <a:t>│</a:t>
            </a:r>
            <a:endParaRPr b="1" sz="2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P1  │ 	6 			4    	3     	7</a:t>
            </a:r>
            <a:r>
              <a:rPr b="1" lang="en" sz="2400">
                <a:solidFill>
                  <a:schemeClr val="dk1"/>
                </a:solidFill>
                <a:latin typeface="Courier New"/>
                <a:ea typeface="Courier New"/>
                <a:cs typeface="Courier New"/>
                <a:sym typeface="Courier New"/>
              </a:rPr>
              <a:t>    │</a:t>
            </a:r>
            <a:endParaRPr b="1" sz="2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P2  </a:t>
            </a:r>
            <a:r>
              <a:rPr b="1" lang="en" sz="2400">
                <a:solidFill>
                  <a:schemeClr val="dk1"/>
                </a:solidFill>
                <a:latin typeface="Courier New"/>
                <a:ea typeface="Courier New"/>
                <a:cs typeface="Courier New"/>
                <a:sym typeface="Courier New"/>
              </a:rPr>
              <a:t>│</a:t>
            </a:r>
            <a:r>
              <a:rPr b="1" lang="en" sz="2400">
                <a:latin typeface="Courier New"/>
                <a:ea typeface="Courier New"/>
                <a:cs typeface="Courier New"/>
                <a:sym typeface="Courier New"/>
              </a:rPr>
              <a:t> 	5 	 		8    	1     	8</a:t>
            </a:r>
            <a:r>
              <a:rPr b="1" lang="en" sz="2400">
                <a:solidFill>
                  <a:schemeClr val="dk1"/>
                </a:solidFill>
                <a:latin typeface="Courier New"/>
                <a:ea typeface="Courier New"/>
                <a:cs typeface="Courier New"/>
                <a:sym typeface="Courier New"/>
              </a:rPr>
              <a:t>    │</a:t>
            </a:r>
            <a:endParaRPr b="1" sz="2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P3  </a:t>
            </a:r>
            <a:r>
              <a:rPr b="1" lang="en" sz="2400">
                <a:solidFill>
                  <a:schemeClr val="dk1"/>
                </a:solidFill>
                <a:latin typeface="Courier New"/>
                <a:ea typeface="Courier New"/>
                <a:cs typeface="Courier New"/>
                <a:sym typeface="Courier New"/>
              </a:rPr>
              <a:t>│</a:t>
            </a:r>
            <a:r>
              <a:rPr b="1" lang="en" sz="2400">
                <a:latin typeface="Courier New"/>
                <a:ea typeface="Courier New"/>
                <a:cs typeface="Courier New"/>
                <a:sym typeface="Courier New"/>
              </a:rPr>
              <a:t> 	7	  		6    	9     	4</a:t>
            </a:r>
            <a:r>
              <a:rPr b="1" lang="en" sz="2400">
                <a:solidFill>
                  <a:schemeClr val="dk1"/>
                </a:solidFill>
                <a:latin typeface="Courier New"/>
                <a:ea typeface="Courier New"/>
                <a:cs typeface="Courier New"/>
                <a:sym typeface="Courier New"/>
              </a:rPr>
              <a:t>    │</a:t>
            </a:r>
            <a:endParaRPr b="1" sz="2400">
              <a:latin typeface="Courier New"/>
              <a:ea typeface="Courier New"/>
              <a:cs typeface="Courier New"/>
              <a:sym typeface="Courier New"/>
            </a:endParaRPr>
          </a:p>
          <a:p>
            <a:pPr indent="0" lvl="0" marL="0" rtl="0" algn="l">
              <a:lnSpc>
                <a:spcPct val="90000"/>
              </a:lnSpc>
              <a:spcBef>
                <a:spcPts val="0"/>
              </a:spcBef>
              <a:spcAft>
                <a:spcPts val="0"/>
              </a:spcAft>
              <a:buNone/>
            </a:pPr>
            <a:r>
              <a:rPr b="1" lang="en" sz="2400">
                <a:latin typeface="Courier New"/>
                <a:ea typeface="Courier New"/>
                <a:cs typeface="Courier New"/>
                <a:sym typeface="Courier New"/>
              </a:rPr>
              <a:t>    </a:t>
            </a:r>
            <a:r>
              <a:rPr b="1" lang="en" sz="2400">
                <a:latin typeface="Courier New"/>
                <a:ea typeface="Courier New"/>
                <a:cs typeface="Courier New"/>
                <a:sym typeface="Courier New"/>
              </a:rPr>
              <a:t>└                     				┘</a:t>
            </a:r>
            <a:endParaRPr b="1" sz="2400">
              <a:latin typeface="Courier New"/>
              <a:ea typeface="Courier New"/>
              <a:cs typeface="Courier New"/>
              <a:sym typeface="Courier New"/>
            </a:endParaRPr>
          </a:p>
          <a:p>
            <a:pPr indent="0" lvl="0" marL="0" rtl="0" algn="l">
              <a:lnSpc>
                <a:spcPct val="90000"/>
              </a:lnSpc>
              <a:spcBef>
                <a:spcPts val="600"/>
              </a:spcBef>
              <a:spcAft>
                <a:spcPts val="0"/>
              </a:spcAft>
              <a:buNone/>
            </a:pPr>
            <a:r>
              <a:rPr lang="en" sz="2400"/>
              <a:t>Exhaustive Search </a:t>
            </a:r>
            <a:r>
              <a:rPr lang="en" sz="2400"/>
              <a:t>Strategy:</a:t>
            </a:r>
            <a:endParaRPr sz="2400"/>
          </a:p>
          <a:p>
            <a:pPr indent="-381000" lvl="0" marL="457200" rtl="0" algn="l">
              <a:lnSpc>
                <a:spcPct val="90000"/>
              </a:lnSpc>
              <a:spcBef>
                <a:spcPts val="600"/>
              </a:spcBef>
              <a:spcAft>
                <a:spcPts val="0"/>
              </a:spcAft>
              <a:buSzPts val="2400"/>
              <a:buAutoNum type="arabicPeriod"/>
            </a:pPr>
            <a:r>
              <a:t/>
            </a:r>
            <a:endParaRPr sz="24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50"/>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The Assignment Problem:</a:t>
            </a:r>
            <a:endParaRPr b="1" sz="2400"/>
          </a:p>
          <a:p>
            <a:pPr indent="0" lvl="0" marL="0" rtl="0" algn="l">
              <a:lnSpc>
                <a:spcPct val="90000"/>
              </a:lnSpc>
              <a:spcBef>
                <a:spcPts val="600"/>
              </a:spcBef>
              <a:spcAft>
                <a:spcPts val="0"/>
              </a:spcAft>
              <a:buClr>
                <a:schemeClr val="dk1"/>
              </a:buClr>
              <a:buSzPts val="1100"/>
              <a:buFont typeface="Arial"/>
              <a:buNone/>
            </a:pPr>
            <a:r>
              <a:rPr lang="en" sz="2400"/>
              <a:t>Each one of </a:t>
            </a:r>
            <a:r>
              <a:rPr i="1" lang="en" sz="2400"/>
              <a:t>n </a:t>
            </a:r>
            <a:r>
              <a:rPr lang="en" sz="2400"/>
              <a:t>people are assigned one of </a:t>
            </a:r>
            <a:r>
              <a:rPr i="1" lang="en" sz="2400"/>
              <a:t>n</a:t>
            </a:r>
            <a:r>
              <a:rPr lang="en" sz="2400"/>
              <a:t> jobs, exactly one person per job. The cost of assigning person </a:t>
            </a:r>
            <a:r>
              <a:rPr i="1" lang="en" sz="2400"/>
              <a:t>i </a:t>
            </a:r>
            <a:r>
              <a:rPr lang="en" sz="2400"/>
              <a:t>to job </a:t>
            </a:r>
            <a:r>
              <a:rPr i="1" lang="en" sz="2400"/>
              <a:t>j</a:t>
            </a:r>
            <a:r>
              <a:rPr lang="en" sz="2400"/>
              <a:t> is C[i, j].  Find an assignment that minimizes the total cost.</a:t>
            </a:r>
            <a:endParaRPr sz="2400"/>
          </a:p>
          <a:p>
            <a:pPr indent="0" lvl="0" marL="0" rtl="0" algn="l">
              <a:lnSpc>
                <a:spcPct val="90000"/>
              </a:lnSpc>
              <a:spcBef>
                <a:spcPts val="500"/>
              </a:spcBef>
              <a:spcAft>
                <a:spcPts val="0"/>
              </a:spcAft>
              <a:buClr>
                <a:schemeClr val="dk1"/>
              </a:buClr>
              <a:buSzPts val="1100"/>
              <a:buFont typeface="Arial"/>
              <a:buNone/>
            </a:pPr>
            <a:r>
              <a:rPr b="1" lang="en" sz="2400">
                <a:latin typeface="Courier New"/>
                <a:ea typeface="Courier New"/>
                <a:cs typeface="Courier New"/>
                <a:sym typeface="Courier New"/>
              </a:rPr>
              <a:t>   		Job 0	Job 1	Job 2	Job 3</a:t>
            </a:r>
            <a:endParaRPr b="1" sz="2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    ┌												</a:t>
            </a:r>
            <a:r>
              <a:rPr b="1" lang="en" sz="2400">
                <a:solidFill>
                  <a:schemeClr val="dk1"/>
                </a:solidFill>
                <a:latin typeface="Courier New"/>
                <a:ea typeface="Courier New"/>
                <a:cs typeface="Courier New"/>
                <a:sym typeface="Courier New"/>
              </a:rPr>
              <a:t>┐</a:t>
            </a:r>
            <a:endParaRPr b="1" sz="2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P0  │	9			2			7			8    </a:t>
            </a:r>
            <a:r>
              <a:rPr b="1" lang="en" sz="2400">
                <a:solidFill>
                  <a:schemeClr val="dk1"/>
                </a:solidFill>
                <a:latin typeface="Courier New"/>
                <a:ea typeface="Courier New"/>
                <a:cs typeface="Courier New"/>
                <a:sym typeface="Courier New"/>
              </a:rPr>
              <a:t>│</a:t>
            </a:r>
            <a:endParaRPr b="1" sz="2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P1  │ 	6 			4    	3     	7</a:t>
            </a:r>
            <a:r>
              <a:rPr b="1" lang="en" sz="2400">
                <a:solidFill>
                  <a:schemeClr val="dk1"/>
                </a:solidFill>
                <a:latin typeface="Courier New"/>
                <a:ea typeface="Courier New"/>
                <a:cs typeface="Courier New"/>
                <a:sym typeface="Courier New"/>
              </a:rPr>
              <a:t>    │</a:t>
            </a:r>
            <a:endParaRPr b="1" sz="2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P2  </a:t>
            </a:r>
            <a:r>
              <a:rPr b="1" lang="en" sz="2400">
                <a:solidFill>
                  <a:schemeClr val="dk1"/>
                </a:solidFill>
                <a:latin typeface="Courier New"/>
                <a:ea typeface="Courier New"/>
                <a:cs typeface="Courier New"/>
                <a:sym typeface="Courier New"/>
              </a:rPr>
              <a:t>│</a:t>
            </a:r>
            <a:r>
              <a:rPr b="1" lang="en" sz="2400">
                <a:latin typeface="Courier New"/>
                <a:ea typeface="Courier New"/>
                <a:cs typeface="Courier New"/>
                <a:sym typeface="Courier New"/>
              </a:rPr>
              <a:t> 	5 	 		8    	1     	8</a:t>
            </a:r>
            <a:r>
              <a:rPr b="1" lang="en" sz="2400">
                <a:solidFill>
                  <a:schemeClr val="dk1"/>
                </a:solidFill>
                <a:latin typeface="Courier New"/>
                <a:ea typeface="Courier New"/>
                <a:cs typeface="Courier New"/>
                <a:sym typeface="Courier New"/>
              </a:rPr>
              <a:t>    │</a:t>
            </a:r>
            <a:endParaRPr b="1" sz="2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P3  </a:t>
            </a:r>
            <a:r>
              <a:rPr b="1" lang="en" sz="2400">
                <a:solidFill>
                  <a:schemeClr val="dk1"/>
                </a:solidFill>
                <a:latin typeface="Courier New"/>
                <a:ea typeface="Courier New"/>
                <a:cs typeface="Courier New"/>
                <a:sym typeface="Courier New"/>
              </a:rPr>
              <a:t>│</a:t>
            </a:r>
            <a:r>
              <a:rPr b="1" lang="en" sz="2400">
                <a:latin typeface="Courier New"/>
                <a:ea typeface="Courier New"/>
                <a:cs typeface="Courier New"/>
                <a:sym typeface="Courier New"/>
              </a:rPr>
              <a:t> 	7	  		6    	9     	4</a:t>
            </a:r>
            <a:r>
              <a:rPr b="1" lang="en" sz="2400">
                <a:solidFill>
                  <a:schemeClr val="dk1"/>
                </a:solidFill>
                <a:latin typeface="Courier New"/>
                <a:ea typeface="Courier New"/>
                <a:cs typeface="Courier New"/>
                <a:sym typeface="Courier New"/>
              </a:rPr>
              <a:t>    │</a:t>
            </a:r>
            <a:endParaRPr b="1" sz="2400">
              <a:latin typeface="Courier New"/>
              <a:ea typeface="Courier New"/>
              <a:cs typeface="Courier New"/>
              <a:sym typeface="Courier New"/>
            </a:endParaRPr>
          </a:p>
          <a:p>
            <a:pPr indent="0" lvl="0" marL="0" rtl="0" algn="l">
              <a:lnSpc>
                <a:spcPct val="90000"/>
              </a:lnSpc>
              <a:spcBef>
                <a:spcPts val="0"/>
              </a:spcBef>
              <a:spcAft>
                <a:spcPts val="0"/>
              </a:spcAft>
              <a:buNone/>
            </a:pPr>
            <a:r>
              <a:rPr b="1" lang="en" sz="2400">
                <a:latin typeface="Courier New"/>
                <a:ea typeface="Courier New"/>
                <a:cs typeface="Courier New"/>
                <a:sym typeface="Courier New"/>
              </a:rPr>
              <a:t>    └                     				┘</a:t>
            </a:r>
            <a:endParaRPr b="1" sz="2400">
              <a:latin typeface="Courier New"/>
              <a:ea typeface="Courier New"/>
              <a:cs typeface="Courier New"/>
              <a:sym typeface="Courier New"/>
            </a:endParaRPr>
          </a:p>
          <a:p>
            <a:pPr indent="0" lvl="0" marL="0" rtl="0" algn="l">
              <a:lnSpc>
                <a:spcPct val="90000"/>
              </a:lnSpc>
              <a:spcBef>
                <a:spcPts val="600"/>
              </a:spcBef>
              <a:spcAft>
                <a:spcPts val="0"/>
              </a:spcAft>
              <a:buNone/>
            </a:pPr>
            <a:r>
              <a:rPr lang="en" sz="2400">
                <a:solidFill>
                  <a:schemeClr val="dk1"/>
                </a:solidFill>
              </a:rPr>
              <a:t>Exhaustive Search Strategy:</a:t>
            </a:r>
            <a:endParaRPr sz="2400"/>
          </a:p>
          <a:p>
            <a:pPr indent="-381000" lvl="0" marL="457200" rtl="0" algn="l">
              <a:lnSpc>
                <a:spcPct val="90000"/>
              </a:lnSpc>
              <a:spcBef>
                <a:spcPts val="600"/>
              </a:spcBef>
              <a:spcAft>
                <a:spcPts val="0"/>
              </a:spcAft>
              <a:buSzPts val="2400"/>
              <a:buAutoNum type="arabicPeriod"/>
            </a:pPr>
            <a:r>
              <a:rPr lang="en" sz="2400"/>
              <a:t>Generate all legitimate assignments, </a:t>
            </a:r>
            <a:endParaRPr sz="2400"/>
          </a:p>
          <a:p>
            <a:pPr indent="-381000" lvl="0" marL="457200" rtl="0" algn="l">
              <a:lnSpc>
                <a:spcPct val="90000"/>
              </a:lnSpc>
              <a:spcBef>
                <a:spcPts val="0"/>
              </a:spcBef>
              <a:spcAft>
                <a:spcPts val="0"/>
              </a:spcAft>
              <a:buSzPts val="2400"/>
              <a:buAutoNum type="arabicPeriod"/>
            </a:pPr>
            <a:r>
              <a:rPr lang="en" sz="2400"/>
              <a:t>Compute cost of each assignment, and </a:t>
            </a:r>
            <a:endParaRPr sz="2400"/>
          </a:p>
          <a:p>
            <a:pPr indent="-381000" lvl="0" marL="457200" rtl="0" algn="l">
              <a:lnSpc>
                <a:spcPct val="90000"/>
              </a:lnSpc>
              <a:spcBef>
                <a:spcPts val="0"/>
              </a:spcBef>
              <a:spcAft>
                <a:spcPts val="0"/>
              </a:spcAft>
              <a:buSzPts val="2400"/>
              <a:buAutoNum type="arabicPeriod"/>
            </a:pPr>
            <a:r>
              <a:rPr lang="en" sz="2400"/>
              <a:t>Select the cheapest one.</a:t>
            </a:r>
            <a:endParaRPr sz="24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51"/>
          <p:cNvSpPr txBox="1"/>
          <p:nvPr/>
        </p:nvSpPr>
        <p:spPr>
          <a:xfrm>
            <a:off x="270900" y="65950"/>
            <a:ext cx="8597400" cy="6134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500"/>
              </a:spcBef>
              <a:spcAft>
                <a:spcPts val="0"/>
              </a:spcAft>
              <a:buClr>
                <a:schemeClr val="dk1"/>
              </a:buClr>
              <a:buSzPts val="1100"/>
              <a:buFont typeface="Arial"/>
              <a:buNone/>
            </a:pPr>
            <a:r>
              <a:rPr b="1" lang="en" sz="2400">
                <a:solidFill>
                  <a:schemeClr val="dk1"/>
                </a:solidFill>
              </a:rPr>
              <a:t>Cost Matrix</a:t>
            </a:r>
            <a:r>
              <a:rPr b="1" lang="en" sz="2400">
                <a:solidFill>
                  <a:schemeClr val="dk1"/>
                </a:solidFill>
                <a:latin typeface="Courier New"/>
                <a:ea typeface="Courier New"/>
                <a:cs typeface="Courier New"/>
                <a:sym typeface="Courier New"/>
              </a:rPr>
              <a:t> 	Job 0	Job 1	Job 2	Job 3</a:t>
            </a:r>
            <a:endParaRPr b="1" sz="2400">
              <a:solidFill>
                <a:schemeClr val="dk1"/>
              </a:solidFill>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												┐</a:t>
            </a:r>
            <a:endParaRPr b="1" sz="2400">
              <a:solidFill>
                <a:schemeClr val="dk1"/>
              </a:solidFill>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P0  │	9			2			7			8    │</a:t>
            </a:r>
            <a:endParaRPr b="1" sz="2400">
              <a:solidFill>
                <a:schemeClr val="dk1"/>
              </a:solidFill>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P1  │ 	6 			4    	3     	7    │</a:t>
            </a:r>
            <a:endParaRPr b="1" sz="2400">
              <a:solidFill>
                <a:schemeClr val="dk1"/>
              </a:solidFill>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P2  │ 	5 	 		8    	1     	8    │</a:t>
            </a:r>
            <a:endParaRPr b="1" sz="2400">
              <a:solidFill>
                <a:schemeClr val="dk1"/>
              </a:solidFill>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P3  │ 	7	  		6    	9     	4    │</a:t>
            </a:r>
            <a:endParaRPr b="1" sz="2400">
              <a:solidFill>
                <a:schemeClr val="dk1"/>
              </a:solidFill>
              <a:latin typeface="Courier New"/>
              <a:ea typeface="Courier New"/>
              <a:cs typeface="Courier New"/>
              <a:sym typeface="Courier New"/>
            </a:endParaRPr>
          </a:p>
          <a:p>
            <a:pPr indent="0" lvl="0" marL="914400" rtl="0" algn="l">
              <a:lnSpc>
                <a:spcPct val="90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                     				┘</a:t>
            </a:r>
            <a:endParaRPr b="1" sz="2400">
              <a:solidFill>
                <a:schemeClr val="dk1"/>
              </a:solidFill>
              <a:latin typeface="Courier New"/>
              <a:ea typeface="Courier New"/>
              <a:cs typeface="Courier New"/>
              <a:sym typeface="Courier New"/>
            </a:endParaRPr>
          </a:p>
          <a:p>
            <a:pPr indent="0" lvl="0" marL="0" rtl="0" algn="l">
              <a:lnSpc>
                <a:spcPct val="90000"/>
              </a:lnSpc>
              <a:spcBef>
                <a:spcPts val="500"/>
              </a:spcBef>
              <a:spcAft>
                <a:spcPts val="0"/>
              </a:spcAft>
              <a:buClr>
                <a:schemeClr val="dk1"/>
              </a:buClr>
              <a:buSzPts val="1100"/>
              <a:buFont typeface="Arial"/>
              <a:buNone/>
            </a:pPr>
            <a:r>
              <a:rPr b="1" lang="en" sz="2400"/>
              <a:t>   </a:t>
            </a:r>
            <a:r>
              <a:rPr b="1" lang="en" sz="2400" u="sng"/>
              <a:t>Assignment</a:t>
            </a:r>
            <a:r>
              <a:rPr b="1" lang="en" sz="2400"/>
              <a:t> (col.#s)		</a:t>
            </a:r>
            <a:r>
              <a:rPr b="1" lang="en" sz="2400" u="sng"/>
              <a:t>Total Cost</a:t>
            </a:r>
            <a:endParaRPr b="1" sz="2400" u="sng"/>
          </a:p>
          <a:p>
            <a:pPr indent="0" lvl="0" marL="0" rtl="0" algn="l">
              <a:lnSpc>
                <a:spcPct val="90000"/>
              </a:lnSpc>
              <a:spcBef>
                <a:spcPts val="500"/>
              </a:spcBef>
              <a:spcAft>
                <a:spcPts val="0"/>
              </a:spcAft>
              <a:buClr>
                <a:schemeClr val="dk1"/>
              </a:buClr>
              <a:buSzPts val="1100"/>
              <a:buFont typeface="Arial"/>
              <a:buNone/>
            </a:pPr>
            <a:r>
              <a:rPr b="1" lang="en" sz="2400"/>
              <a:t>       	</a:t>
            </a:r>
            <a:r>
              <a:rPr lang="en" sz="2400"/>
              <a:t>1, 2, 3, 4</a:t>
            </a:r>
            <a:r>
              <a:rPr b="1" lang="en" sz="2400"/>
              <a:t>  				9+4+1+4 = 	18</a:t>
            </a:r>
            <a:endParaRPr b="1" sz="2400"/>
          </a:p>
          <a:p>
            <a:pPr indent="0" lvl="0" marL="0" rtl="0" algn="l">
              <a:lnSpc>
                <a:spcPct val="90000"/>
              </a:lnSpc>
              <a:spcBef>
                <a:spcPts val="500"/>
              </a:spcBef>
              <a:spcAft>
                <a:spcPts val="0"/>
              </a:spcAft>
              <a:buClr>
                <a:schemeClr val="dk1"/>
              </a:buClr>
              <a:buSzPts val="1100"/>
              <a:buFont typeface="Arial"/>
              <a:buNone/>
            </a:pPr>
            <a:r>
              <a:rPr b="1" lang="en" sz="2400"/>
              <a:t>       	</a:t>
            </a:r>
            <a:r>
              <a:rPr lang="en" sz="2400"/>
              <a:t>1, 2, 4, 3</a:t>
            </a:r>
            <a:r>
              <a:rPr b="1" lang="en" sz="2400"/>
              <a:t>  				9+4+8+9 = 	30</a:t>
            </a:r>
            <a:endParaRPr b="1" sz="2400"/>
          </a:p>
          <a:p>
            <a:pPr indent="0" lvl="0" marL="0" rtl="0" algn="l">
              <a:lnSpc>
                <a:spcPct val="90000"/>
              </a:lnSpc>
              <a:spcBef>
                <a:spcPts val="500"/>
              </a:spcBef>
              <a:spcAft>
                <a:spcPts val="0"/>
              </a:spcAft>
              <a:buClr>
                <a:schemeClr val="dk1"/>
              </a:buClr>
              <a:buSzPts val="1100"/>
              <a:buFont typeface="Arial"/>
              <a:buNone/>
            </a:pPr>
            <a:r>
              <a:rPr b="1" lang="en" sz="2400"/>
              <a:t>       	</a:t>
            </a:r>
            <a:r>
              <a:rPr lang="en" sz="2400"/>
              <a:t>1, 3, 2, 4 </a:t>
            </a:r>
            <a:r>
              <a:rPr b="1" lang="en" sz="2400"/>
              <a:t> 				9+3+8+4 = 	24</a:t>
            </a:r>
            <a:endParaRPr b="1" sz="2400"/>
          </a:p>
          <a:p>
            <a:pPr indent="0" lvl="0" marL="0" rtl="0" algn="l">
              <a:lnSpc>
                <a:spcPct val="90000"/>
              </a:lnSpc>
              <a:spcBef>
                <a:spcPts val="500"/>
              </a:spcBef>
              <a:spcAft>
                <a:spcPts val="0"/>
              </a:spcAft>
              <a:buClr>
                <a:schemeClr val="dk1"/>
              </a:buClr>
              <a:buSzPts val="1100"/>
              <a:buFont typeface="Arial"/>
              <a:buNone/>
            </a:pPr>
            <a:r>
              <a:rPr b="1" lang="en" sz="2400"/>
              <a:t>       	</a:t>
            </a:r>
            <a:r>
              <a:rPr lang="en" sz="2400"/>
              <a:t>1, 3, 4, 2</a:t>
            </a:r>
            <a:r>
              <a:rPr b="1" lang="en" sz="2400"/>
              <a:t>  				9+3+8+6 = 	26</a:t>
            </a:r>
            <a:endParaRPr b="1" sz="2400"/>
          </a:p>
          <a:p>
            <a:pPr indent="0" lvl="0" marL="0" rtl="0" algn="l">
              <a:lnSpc>
                <a:spcPct val="90000"/>
              </a:lnSpc>
              <a:spcBef>
                <a:spcPts val="500"/>
              </a:spcBef>
              <a:spcAft>
                <a:spcPts val="0"/>
              </a:spcAft>
              <a:buClr>
                <a:schemeClr val="dk1"/>
              </a:buClr>
              <a:buSzPts val="1100"/>
              <a:buFont typeface="Arial"/>
              <a:buNone/>
            </a:pPr>
            <a:r>
              <a:rPr lang="en" sz="2400"/>
              <a:t>       	1, 4, 2, 3 </a:t>
            </a:r>
            <a:r>
              <a:rPr b="1" lang="en" sz="2400"/>
              <a:t> 				9+7+8+9 = 	33</a:t>
            </a:r>
            <a:endParaRPr b="1" sz="2400"/>
          </a:p>
          <a:p>
            <a:pPr indent="0" lvl="0" marL="0" rtl="0" algn="l">
              <a:lnSpc>
                <a:spcPct val="90000"/>
              </a:lnSpc>
              <a:spcBef>
                <a:spcPts val="500"/>
              </a:spcBef>
              <a:spcAft>
                <a:spcPts val="0"/>
              </a:spcAft>
              <a:buClr>
                <a:schemeClr val="dk1"/>
              </a:buClr>
              <a:buSzPts val="1100"/>
              <a:buFont typeface="Arial"/>
              <a:buNone/>
            </a:pPr>
            <a:r>
              <a:rPr lang="en" sz="2400"/>
              <a:t>       	1, 4, 3, 2 </a:t>
            </a:r>
            <a:r>
              <a:rPr b="1" lang="en" sz="2400"/>
              <a:t> 				9+7+1+6 = 	23</a:t>
            </a:r>
            <a:endParaRPr b="1" sz="2400"/>
          </a:p>
          <a:p>
            <a:pPr indent="0" lvl="0" marL="0" rtl="0" algn="l">
              <a:lnSpc>
                <a:spcPct val="90000"/>
              </a:lnSpc>
              <a:spcBef>
                <a:spcPts val="500"/>
              </a:spcBef>
              <a:spcAft>
                <a:spcPts val="0"/>
              </a:spcAft>
              <a:buNone/>
            </a:pPr>
            <a:r>
              <a:rPr lang="en" sz="2400">
                <a:solidFill>
                  <a:schemeClr val="dk1"/>
                </a:solidFill>
              </a:rPr>
              <a:t>       	2, 1, 3, 4 </a:t>
            </a:r>
            <a:r>
              <a:rPr b="1" lang="en" sz="2400">
                <a:solidFill>
                  <a:schemeClr val="dk1"/>
                </a:solidFill>
              </a:rPr>
              <a:t> 				2+6+1+4 = 	13</a:t>
            </a:r>
            <a:r>
              <a:rPr b="1" lang="en" sz="2400"/>
              <a:t>     	etc.</a:t>
            </a:r>
            <a:endParaRPr sz="24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52"/>
          <p:cNvSpPr txBox="1"/>
          <p:nvPr/>
        </p:nvSpPr>
        <p:spPr>
          <a:xfrm>
            <a:off x="145350" y="92500"/>
            <a:ext cx="8906100" cy="610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sz="2200">
                <a:latin typeface="Courier New"/>
                <a:ea typeface="Courier New"/>
                <a:cs typeface="Courier New"/>
                <a:sym typeface="Courier New"/>
              </a:rPr>
              <a:t>Algorithm </a:t>
            </a:r>
            <a:r>
              <a:rPr b="1" lang="en" sz="2200">
                <a:latin typeface="Courier New"/>
                <a:ea typeface="Courier New"/>
                <a:cs typeface="Courier New"/>
                <a:sym typeface="Courier New"/>
              </a:rPr>
              <a:t>AssignmentProblem(C[0..n-1, </a:t>
            </a:r>
            <a:r>
              <a:rPr b="1" lang="en" sz="2200">
                <a:solidFill>
                  <a:schemeClr val="dk1"/>
                </a:solidFill>
                <a:latin typeface="Courier New"/>
                <a:ea typeface="Courier New"/>
                <a:cs typeface="Courier New"/>
                <a:sym typeface="Courier New"/>
              </a:rPr>
              <a:t>0..n-1]</a:t>
            </a:r>
            <a:r>
              <a:rPr b="1" lang="en" sz="2200">
                <a:latin typeface="Courier New"/>
                <a:ea typeface="Courier New"/>
                <a:cs typeface="Courier New"/>
                <a:sym typeface="Courier New"/>
              </a:rPr>
              <a:t>)</a:t>
            </a:r>
            <a:endParaRPr b="1" sz="2200">
              <a:latin typeface="Courier New"/>
              <a:ea typeface="Courier New"/>
              <a:cs typeface="Courier New"/>
              <a:sym typeface="Courier New"/>
            </a:endParaRPr>
          </a:p>
          <a:p>
            <a:pPr indent="0" lvl="0" marL="0" rtl="0" algn="l">
              <a:lnSpc>
                <a:spcPct val="115000"/>
              </a:lnSpc>
              <a:spcBef>
                <a:spcPts val="500"/>
              </a:spcBef>
              <a:spcAft>
                <a:spcPts val="0"/>
              </a:spcAft>
              <a:buNone/>
            </a:pPr>
            <a:r>
              <a:rPr lang="en" sz="2200"/>
              <a:t>//Input: n x n cost matrix C.</a:t>
            </a:r>
            <a:endParaRPr sz="2200"/>
          </a:p>
          <a:p>
            <a:pPr indent="0" lvl="0" marL="0" rtl="0" algn="l">
              <a:lnSpc>
                <a:spcPct val="115000"/>
              </a:lnSpc>
              <a:spcBef>
                <a:spcPts val="500"/>
              </a:spcBef>
              <a:spcAft>
                <a:spcPts val="0"/>
              </a:spcAft>
              <a:buNone/>
            </a:pPr>
            <a:r>
              <a:rPr lang="en" sz="2200"/>
              <a:t>//Output: Cost of the cheapest assignment.</a:t>
            </a:r>
            <a:endParaRPr sz="2200"/>
          </a:p>
          <a:p>
            <a:pPr indent="0" lvl="0" marL="0" rtl="0" algn="l">
              <a:lnSpc>
                <a:spcPct val="115000"/>
              </a:lnSpc>
              <a:spcBef>
                <a:spcPts val="500"/>
              </a:spcBef>
              <a:spcAft>
                <a:spcPts val="0"/>
              </a:spcAft>
              <a:buNone/>
            </a:pPr>
            <a:r>
              <a:rPr b="1" lang="en" sz="2200">
                <a:latin typeface="Courier New"/>
                <a:ea typeface="Courier New"/>
                <a:cs typeface="Courier New"/>
                <a:sym typeface="Courier New"/>
              </a:rPr>
              <a:t>mincost ← Infinity</a:t>
            </a:r>
            <a:endParaRPr b="1" sz="2200">
              <a:latin typeface="Courier New"/>
              <a:ea typeface="Courier New"/>
              <a:cs typeface="Courier New"/>
              <a:sym typeface="Courier New"/>
            </a:endParaRPr>
          </a:p>
          <a:p>
            <a:pPr indent="0" lvl="0" marL="0" rtl="0" algn="l">
              <a:lnSpc>
                <a:spcPct val="115000"/>
              </a:lnSpc>
              <a:spcBef>
                <a:spcPts val="500"/>
              </a:spcBef>
              <a:spcAft>
                <a:spcPts val="0"/>
              </a:spcAft>
              <a:buNone/>
            </a:pPr>
            <a:r>
              <a:rPr b="1" lang="en" sz="2200">
                <a:latin typeface="Courier New"/>
                <a:ea typeface="Courier New"/>
                <a:cs typeface="Courier New"/>
                <a:sym typeface="Courier New"/>
              </a:rPr>
              <a:t>for each permutation of n jobs</a:t>
            </a:r>
            <a:endParaRPr b="1" sz="2200">
              <a:latin typeface="Courier New"/>
              <a:ea typeface="Courier New"/>
              <a:cs typeface="Courier New"/>
              <a:sym typeface="Courier New"/>
            </a:endParaRPr>
          </a:p>
          <a:p>
            <a:pPr indent="457200" lvl="0" marL="0" rtl="0" algn="l">
              <a:lnSpc>
                <a:spcPct val="115000"/>
              </a:lnSpc>
              <a:spcBef>
                <a:spcPts val="500"/>
              </a:spcBef>
              <a:spcAft>
                <a:spcPts val="0"/>
              </a:spcAft>
              <a:buNone/>
            </a:pPr>
            <a:r>
              <a:rPr b="1" lang="en" sz="2200">
                <a:latin typeface="Courier New"/>
                <a:ea typeface="Courier New"/>
                <a:cs typeface="Courier New"/>
                <a:sym typeface="Courier New"/>
              </a:rPr>
              <a:t>cost </a:t>
            </a:r>
            <a:r>
              <a:rPr b="1" lang="en" sz="2200">
                <a:solidFill>
                  <a:schemeClr val="dk1"/>
                </a:solidFill>
                <a:latin typeface="Courier New"/>
                <a:ea typeface="Courier New"/>
                <a:cs typeface="Courier New"/>
                <a:sym typeface="Courier New"/>
              </a:rPr>
              <a:t>←</a:t>
            </a:r>
            <a:r>
              <a:rPr b="1" lang="en" sz="2200">
                <a:latin typeface="Courier New"/>
                <a:ea typeface="Courier New"/>
                <a:cs typeface="Courier New"/>
                <a:sym typeface="Courier New"/>
              </a:rPr>
              <a:t> 0, person </a:t>
            </a:r>
            <a:r>
              <a:rPr b="1" lang="en" sz="2200">
                <a:solidFill>
                  <a:schemeClr val="dk1"/>
                </a:solidFill>
                <a:latin typeface="Courier New"/>
                <a:ea typeface="Courier New"/>
                <a:cs typeface="Courier New"/>
                <a:sym typeface="Courier New"/>
              </a:rPr>
              <a:t>←</a:t>
            </a:r>
            <a:r>
              <a:rPr b="1" lang="en" sz="2200">
                <a:latin typeface="Courier New"/>
                <a:ea typeface="Courier New"/>
                <a:cs typeface="Courier New"/>
                <a:sym typeface="Courier New"/>
              </a:rPr>
              <a:t> 0</a:t>
            </a:r>
            <a:endParaRPr b="1" sz="2200">
              <a:latin typeface="Courier New"/>
              <a:ea typeface="Courier New"/>
              <a:cs typeface="Courier New"/>
              <a:sym typeface="Courier New"/>
            </a:endParaRPr>
          </a:p>
          <a:p>
            <a:pPr indent="457200" lvl="0" marL="0" rtl="0" algn="l">
              <a:lnSpc>
                <a:spcPct val="115000"/>
              </a:lnSpc>
              <a:spcBef>
                <a:spcPts val="500"/>
              </a:spcBef>
              <a:spcAft>
                <a:spcPts val="0"/>
              </a:spcAft>
              <a:buNone/>
            </a:pPr>
            <a:r>
              <a:rPr b="1" lang="en" sz="2200">
                <a:latin typeface="Courier New"/>
                <a:ea typeface="Courier New"/>
                <a:cs typeface="Courier New"/>
                <a:sym typeface="Courier New"/>
              </a:rPr>
              <a:t>for each job in the assignment</a:t>
            </a:r>
            <a:endParaRPr b="1" sz="2200">
              <a:latin typeface="Courier New"/>
              <a:ea typeface="Courier New"/>
              <a:cs typeface="Courier New"/>
              <a:sym typeface="Courier New"/>
            </a:endParaRPr>
          </a:p>
          <a:p>
            <a:pPr indent="457200" lvl="0" marL="457200" rtl="0" algn="l">
              <a:lnSpc>
                <a:spcPct val="115000"/>
              </a:lnSpc>
              <a:spcBef>
                <a:spcPts val="500"/>
              </a:spcBef>
              <a:spcAft>
                <a:spcPts val="0"/>
              </a:spcAft>
              <a:buNone/>
            </a:pPr>
            <a:r>
              <a:rPr b="1" lang="en" sz="2200">
                <a:latin typeface="Courier New"/>
                <a:ea typeface="Courier New"/>
                <a:cs typeface="Courier New"/>
                <a:sym typeface="Courier New"/>
              </a:rPr>
              <a:t>cost </a:t>
            </a:r>
            <a:r>
              <a:rPr b="1" lang="en" sz="2200">
                <a:solidFill>
                  <a:schemeClr val="dk1"/>
                </a:solidFill>
                <a:latin typeface="Courier New"/>
                <a:ea typeface="Courier New"/>
                <a:cs typeface="Courier New"/>
                <a:sym typeface="Courier New"/>
              </a:rPr>
              <a:t>←</a:t>
            </a:r>
            <a:r>
              <a:rPr b="1" lang="en" sz="2200">
                <a:latin typeface="Courier New"/>
                <a:ea typeface="Courier New"/>
                <a:cs typeface="Courier New"/>
                <a:sym typeface="Courier New"/>
              </a:rPr>
              <a:t> cost + C</a:t>
            </a:r>
            <a:r>
              <a:rPr b="1" lang="en" sz="2200">
                <a:solidFill>
                  <a:schemeClr val="dk1"/>
                </a:solidFill>
                <a:latin typeface="Courier New"/>
                <a:ea typeface="Courier New"/>
                <a:cs typeface="Courier New"/>
                <a:sym typeface="Courier New"/>
              </a:rPr>
              <a:t>[person, job]</a:t>
            </a:r>
            <a:endParaRPr b="1" baseline="-25000" sz="2200">
              <a:latin typeface="Courier New"/>
              <a:ea typeface="Courier New"/>
              <a:cs typeface="Courier New"/>
              <a:sym typeface="Courier New"/>
            </a:endParaRPr>
          </a:p>
          <a:p>
            <a:pPr indent="457200" lvl="0" marL="457200" rtl="0" algn="l">
              <a:lnSpc>
                <a:spcPct val="115000"/>
              </a:lnSpc>
              <a:spcBef>
                <a:spcPts val="500"/>
              </a:spcBef>
              <a:spcAft>
                <a:spcPts val="0"/>
              </a:spcAft>
              <a:buNone/>
            </a:pPr>
            <a:r>
              <a:rPr b="1" lang="en" sz="2200">
                <a:latin typeface="Courier New"/>
                <a:ea typeface="Courier New"/>
                <a:cs typeface="Courier New"/>
                <a:sym typeface="Courier New"/>
              </a:rPr>
              <a:t>person </a:t>
            </a:r>
            <a:r>
              <a:rPr b="1" lang="en" sz="2200">
                <a:solidFill>
                  <a:schemeClr val="dk1"/>
                </a:solidFill>
                <a:latin typeface="Courier New"/>
                <a:ea typeface="Courier New"/>
                <a:cs typeface="Courier New"/>
                <a:sym typeface="Courier New"/>
              </a:rPr>
              <a:t>←</a:t>
            </a:r>
            <a:r>
              <a:rPr b="1" lang="en" sz="2200">
                <a:latin typeface="Courier New"/>
                <a:ea typeface="Courier New"/>
                <a:cs typeface="Courier New"/>
                <a:sym typeface="Courier New"/>
              </a:rPr>
              <a:t> person + 1</a:t>
            </a:r>
            <a:endParaRPr b="1" sz="2200">
              <a:latin typeface="Courier New"/>
              <a:ea typeface="Courier New"/>
              <a:cs typeface="Courier New"/>
              <a:sym typeface="Courier New"/>
            </a:endParaRPr>
          </a:p>
          <a:p>
            <a:pPr indent="457200" lvl="0" marL="0" rtl="0" algn="l">
              <a:lnSpc>
                <a:spcPct val="115000"/>
              </a:lnSpc>
              <a:spcBef>
                <a:spcPts val="500"/>
              </a:spcBef>
              <a:spcAft>
                <a:spcPts val="0"/>
              </a:spcAft>
              <a:buNone/>
            </a:pPr>
            <a:r>
              <a:rPr b="1" lang="en" sz="2200">
                <a:latin typeface="Courier New"/>
                <a:ea typeface="Courier New"/>
                <a:cs typeface="Courier New"/>
                <a:sym typeface="Courier New"/>
              </a:rPr>
              <a:t>if(cost &lt; mincost) mincost </a:t>
            </a:r>
            <a:r>
              <a:rPr b="1" lang="en" sz="2200">
                <a:solidFill>
                  <a:schemeClr val="dk1"/>
                </a:solidFill>
                <a:latin typeface="Courier New"/>
                <a:ea typeface="Courier New"/>
                <a:cs typeface="Courier New"/>
                <a:sym typeface="Courier New"/>
              </a:rPr>
              <a:t>←</a:t>
            </a:r>
            <a:r>
              <a:rPr b="1" lang="en" sz="2200">
                <a:latin typeface="Courier New"/>
                <a:ea typeface="Courier New"/>
                <a:cs typeface="Courier New"/>
                <a:sym typeface="Courier New"/>
              </a:rPr>
              <a:t> cost</a:t>
            </a:r>
            <a:endParaRPr b="1" sz="2200">
              <a:latin typeface="Courier New"/>
              <a:ea typeface="Courier New"/>
              <a:cs typeface="Courier New"/>
              <a:sym typeface="Courier New"/>
            </a:endParaRPr>
          </a:p>
          <a:p>
            <a:pPr indent="0" lvl="0" marL="0" rtl="0" algn="l">
              <a:lnSpc>
                <a:spcPct val="115000"/>
              </a:lnSpc>
              <a:spcBef>
                <a:spcPts val="500"/>
              </a:spcBef>
              <a:spcAft>
                <a:spcPts val="0"/>
              </a:spcAft>
              <a:buNone/>
            </a:pPr>
            <a:r>
              <a:rPr b="1" lang="en" sz="2200">
                <a:latin typeface="Courier New"/>
                <a:ea typeface="Courier New"/>
                <a:cs typeface="Courier New"/>
                <a:sym typeface="Courier New"/>
              </a:rPr>
              <a:t>return mincost</a:t>
            </a:r>
            <a:endParaRPr b="1" sz="22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rPr>
              <a:t>Input Size: </a:t>
            </a:r>
            <a:r>
              <a:rPr b="1" lang="en" sz="2400">
                <a:solidFill>
                  <a:schemeClr val="dk1"/>
                </a:solidFill>
                <a:latin typeface="Courier New"/>
                <a:ea typeface="Courier New"/>
                <a:cs typeface="Courier New"/>
                <a:sym typeface="Courier New"/>
              </a:rPr>
              <a:t>n, </a:t>
            </a:r>
            <a:r>
              <a:rPr b="1" lang="en" sz="2400">
                <a:solidFill>
                  <a:schemeClr val="dk1"/>
                </a:solidFill>
              </a:rPr>
              <a:t>Basic Operation : </a:t>
            </a:r>
            <a:r>
              <a:rPr b="1" lang="en" sz="2000">
                <a:solidFill>
                  <a:schemeClr val="dk1"/>
                </a:solidFill>
                <a:latin typeface="Courier New"/>
                <a:ea typeface="Courier New"/>
                <a:cs typeface="Courier New"/>
                <a:sym typeface="Courier New"/>
              </a:rPr>
              <a:t>cost + C</a:t>
            </a:r>
            <a:r>
              <a:rPr b="1" lang="en" sz="2200">
                <a:solidFill>
                  <a:schemeClr val="dk1"/>
                </a:solidFill>
                <a:latin typeface="Courier New"/>
                <a:ea typeface="Courier New"/>
                <a:cs typeface="Courier New"/>
                <a:sym typeface="Courier New"/>
              </a:rPr>
              <a:t>[person, job]</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rPr>
              <a:t>C(n) 	= n * n! ∈ Θ(n*n!)</a:t>
            </a:r>
            <a:endParaRPr b="1" sz="2000">
              <a:latin typeface="Courier New"/>
              <a:ea typeface="Courier New"/>
              <a:cs typeface="Courier New"/>
              <a:sym typeface="Courier New"/>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53"/>
          <p:cNvSpPr txBox="1"/>
          <p:nvPr/>
        </p:nvSpPr>
        <p:spPr>
          <a:xfrm>
            <a:off x="145350" y="92500"/>
            <a:ext cx="8906100" cy="656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sz="2200">
                <a:latin typeface="Courier New"/>
                <a:ea typeface="Courier New"/>
                <a:cs typeface="Courier New"/>
                <a:sym typeface="Courier New"/>
              </a:rPr>
              <a:t>Algorithm </a:t>
            </a:r>
            <a:r>
              <a:rPr b="1" lang="en" sz="2200">
                <a:latin typeface="Courier New"/>
                <a:ea typeface="Courier New"/>
                <a:cs typeface="Courier New"/>
                <a:sym typeface="Courier New"/>
              </a:rPr>
              <a:t>AssignmentProblem(C[0..n-1, </a:t>
            </a:r>
            <a:r>
              <a:rPr b="1" lang="en" sz="2200">
                <a:solidFill>
                  <a:schemeClr val="dk1"/>
                </a:solidFill>
                <a:latin typeface="Courier New"/>
                <a:ea typeface="Courier New"/>
                <a:cs typeface="Courier New"/>
                <a:sym typeface="Courier New"/>
              </a:rPr>
              <a:t>0..n-1]</a:t>
            </a:r>
            <a:r>
              <a:rPr b="1" lang="en" sz="2200">
                <a:latin typeface="Courier New"/>
                <a:ea typeface="Courier New"/>
                <a:cs typeface="Courier New"/>
                <a:sym typeface="Courier New"/>
              </a:rPr>
              <a:t>)</a:t>
            </a:r>
            <a:endParaRPr b="1" sz="2200">
              <a:latin typeface="Courier New"/>
              <a:ea typeface="Courier New"/>
              <a:cs typeface="Courier New"/>
              <a:sym typeface="Courier New"/>
            </a:endParaRPr>
          </a:p>
          <a:p>
            <a:pPr indent="0" lvl="0" marL="0" rtl="0" algn="l">
              <a:lnSpc>
                <a:spcPct val="115000"/>
              </a:lnSpc>
              <a:spcBef>
                <a:spcPts val="500"/>
              </a:spcBef>
              <a:spcAft>
                <a:spcPts val="0"/>
              </a:spcAft>
              <a:buNone/>
            </a:pPr>
            <a:r>
              <a:rPr lang="en" sz="2200"/>
              <a:t>//Input: n x n cost matrix C.</a:t>
            </a:r>
            <a:endParaRPr sz="2200"/>
          </a:p>
          <a:p>
            <a:pPr indent="0" lvl="0" marL="0" rtl="0" algn="l">
              <a:lnSpc>
                <a:spcPct val="115000"/>
              </a:lnSpc>
              <a:spcBef>
                <a:spcPts val="500"/>
              </a:spcBef>
              <a:spcAft>
                <a:spcPts val="0"/>
              </a:spcAft>
              <a:buNone/>
            </a:pPr>
            <a:r>
              <a:rPr lang="en" sz="2200"/>
              <a:t>//Output: Cost of the cheapest assignment.</a:t>
            </a:r>
            <a:endParaRPr sz="2200"/>
          </a:p>
          <a:p>
            <a:pPr indent="0" lvl="0" marL="0" rtl="0" algn="l">
              <a:lnSpc>
                <a:spcPct val="115000"/>
              </a:lnSpc>
              <a:spcBef>
                <a:spcPts val="500"/>
              </a:spcBef>
              <a:spcAft>
                <a:spcPts val="0"/>
              </a:spcAft>
              <a:buNone/>
            </a:pPr>
            <a:r>
              <a:rPr b="1" lang="en" sz="2200">
                <a:latin typeface="Courier New"/>
                <a:ea typeface="Courier New"/>
                <a:cs typeface="Courier New"/>
                <a:sym typeface="Courier New"/>
              </a:rPr>
              <a:t>mincost ← Infinity</a:t>
            </a:r>
            <a:endParaRPr b="1" sz="2200">
              <a:latin typeface="Courier New"/>
              <a:ea typeface="Courier New"/>
              <a:cs typeface="Courier New"/>
              <a:sym typeface="Courier New"/>
            </a:endParaRPr>
          </a:p>
          <a:p>
            <a:pPr indent="0" lvl="0" marL="0" rtl="0" algn="l">
              <a:lnSpc>
                <a:spcPct val="115000"/>
              </a:lnSpc>
              <a:spcBef>
                <a:spcPts val="500"/>
              </a:spcBef>
              <a:spcAft>
                <a:spcPts val="0"/>
              </a:spcAft>
              <a:buClr>
                <a:schemeClr val="dk1"/>
              </a:buClr>
              <a:buSzPts val="1100"/>
              <a:buFont typeface="Arial"/>
              <a:buNone/>
            </a:pPr>
            <a:r>
              <a:rPr b="1" lang="en" sz="2200">
                <a:solidFill>
                  <a:schemeClr val="dk1"/>
                </a:solidFill>
                <a:latin typeface="Courier New"/>
                <a:ea typeface="Courier New"/>
                <a:cs typeface="Courier New"/>
                <a:sym typeface="Courier New"/>
              </a:rPr>
              <a:t>Permn[0..n-1] ← [0,1,2,…,n-1] </a:t>
            </a:r>
            <a:r>
              <a:rPr lang="en" sz="2200">
                <a:solidFill>
                  <a:schemeClr val="dk1"/>
                </a:solidFill>
                <a:latin typeface="Courier New"/>
                <a:ea typeface="Courier New"/>
                <a:cs typeface="Courier New"/>
                <a:sym typeface="Courier New"/>
              </a:rPr>
              <a:t>//1st permn.</a:t>
            </a:r>
            <a:endParaRPr b="1" sz="2200">
              <a:solidFill>
                <a:schemeClr val="dk1"/>
              </a:solidFill>
              <a:latin typeface="Courier New"/>
              <a:ea typeface="Courier New"/>
              <a:cs typeface="Courier New"/>
              <a:sym typeface="Courier New"/>
            </a:endParaRPr>
          </a:p>
          <a:p>
            <a:pPr indent="0" lvl="0" marL="0" rtl="0" algn="l">
              <a:lnSpc>
                <a:spcPct val="115000"/>
              </a:lnSpc>
              <a:spcBef>
                <a:spcPts val="500"/>
              </a:spcBef>
              <a:spcAft>
                <a:spcPts val="0"/>
              </a:spcAft>
              <a:buNone/>
            </a:pPr>
            <a:r>
              <a:rPr b="1" lang="en" sz="2200">
                <a:latin typeface="Courier New"/>
                <a:ea typeface="Courier New"/>
                <a:cs typeface="Courier New"/>
                <a:sym typeface="Courier New"/>
              </a:rPr>
              <a:t>do</a:t>
            </a:r>
            <a:endParaRPr b="1" sz="2200">
              <a:latin typeface="Courier New"/>
              <a:ea typeface="Courier New"/>
              <a:cs typeface="Courier New"/>
              <a:sym typeface="Courier New"/>
            </a:endParaRPr>
          </a:p>
          <a:p>
            <a:pPr indent="457200" lvl="0" marL="0" rtl="0" algn="l">
              <a:lnSpc>
                <a:spcPct val="115000"/>
              </a:lnSpc>
              <a:spcBef>
                <a:spcPts val="500"/>
              </a:spcBef>
              <a:spcAft>
                <a:spcPts val="0"/>
              </a:spcAft>
              <a:buNone/>
            </a:pPr>
            <a:r>
              <a:rPr b="1" lang="en" sz="2200">
                <a:latin typeface="Courier New"/>
                <a:ea typeface="Courier New"/>
                <a:cs typeface="Courier New"/>
                <a:sym typeface="Courier New"/>
              </a:rPr>
              <a:t>cost </a:t>
            </a:r>
            <a:r>
              <a:rPr b="1" lang="en" sz="2200">
                <a:solidFill>
                  <a:schemeClr val="dk1"/>
                </a:solidFill>
                <a:latin typeface="Courier New"/>
                <a:ea typeface="Courier New"/>
                <a:cs typeface="Courier New"/>
                <a:sym typeface="Courier New"/>
              </a:rPr>
              <a:t>←</a:t>
            </a:r>
            <a:r>
              <a:rPr b="1" lang="en" sz="2200">
                <a:latin typeface="Courier New"/>
                <a:ea typeface="Courier New"/>
                <a:cs typeface="Courier New"/>
                <a:sym typeface="Courier New"/>
              </a:rPr>
              <a:t> 0</a:t>
            </a:r>
            <a:endParaRPr b="1" sz="2200">
              <a:latin typeface="Courier New"/>
              <a:ea typeface="Courier New"/>
              <a:cs typeface="Courier New"/>
              <a:sym typeface="Courier New"/>
            </a:endParaRPr>
          </a:p>
          <a:p>
            <a:pPr indent="457200" lvl="0" marL="0" rtl="0" algn="l">
              <a:lnSpc>
                <a:spcPct val="115000"/>
              </a:lnSpc>
              <a:spcBef>
                <a:spcPts val="500"/>
              </a:spcBef>
              <a:spcAft>
                <a:spcPts val="0"/>
              </a:spcAft>
              <a:buNone/>
            </a:pPr>
            <a:r>
              <a:rPr b="1" lang="en" sz="2200">
                <a:latin typeface="Courier New"/>
                <a:ea typeface="Courier New"/>
                <a:cs typeface="Courier New"/>
                <a:sym typeface="Courier New"/>
              </a:rPr>
              <a:t>for i ← 0 to n-1</a:t>
            </a:r>
            <a:endParaRPr b="1" sz="2200">
              <a:latin typeface="Courier New"/>
              <a:ea typeface="Courier New"/>
              <a:cs typeface="Courier New"/>
              <a:sym typeface="Courier New"/>
            </a:endParaRPr>
          </a:p>
          <a:p>
            <a:pPr indent="457200" lvl="0" marL="457200" rtl="0" algn="l">
              <a:lnSpc>
                <a:spcPct val="115000"/>
              </a:lnSpc>
              <a:spcBef>
                <a:spcPts val="500"/>
              </a:spcBef>
              <a:spcAft>
                <a:spcPts val="0"/>
              </a:spcAft>
              <a:buNone/>
            </a:pPr>
            <a:r>
              <a:rPr b="1" lang="en" sz="2200">
                <a:latin typeface="Courier New"/>
                <a:ea typeface="Courier New"/>
                <a:cs typeface="Courier New"/>
                <a:sym typeface="Courier New"/>
              </a:rPr>
              <a:t>cost </a:t>
            </a:r>
            <a:r>
              <a:rPr b="1" lang="en" sz="2200">
                <a:solidFill>
                  <a:schemeClr val="dk1"/>
                </a:solidFill>
                <a:latin typeface="Courier New"/>
                <a:ea typeface="Courier New"/>
                <a:cs typeface="Courier New"/>
                <a:sym typeface="Courier New"/>
              </a:rPr>
              <a:t>←</a:t>
            </a:r>
            <a:r>
              <a:rPr b="1" lang="en" sz="2200">
                <a:latin typeface="Courier New"/>
                <a:ea typeface="Courier New"/>
                <a:cs typeface="Courier New"/>
                <a:sym typeface="Courier New"/>
              </a:rPr>
              <a:t> cost + C</a:t>
            </a:r>
            <a:r>
              <a:rPr b="1" lang="en" sz="2200">
                <a:solidFill>
                  <a:schemeClr val="dk1"/>
                </a:solidFill>
                <a:latin typeface="Courier New"/>
                <a:ea typeface="Courier New"/>
                <a:cs typeface="Courier New"/>
                <a:sym typeface="Courier New"/>
              </a:rPr>
              <a:t>[i, </a:t>
            </a:r>
            <a:r>
              <a:rPr b="1" lang="en" sz="2200">
                <a:solidFill>
                  <a:schemeClr val="dk1"/>
                </a:solidFill>
                <a:latin typeface="Courier New"/>
                <a:ea typeface="Courier New"/>
                <a:cs typeface="Courier New"/>
                <a:sym typeface="Courier New"/>
              </a:rPr>
              <a:t>Permn</a:t>
            </a:r>
            <a:r>
              <a:rPr b="1" lang="en" sz="2200">
                <a:solidFill>
                  <a:schemeClr val="dk1"/>
                </a:solidFill>
                <a:latin typeface="Courier New"/>
                <a:ea typeface="Courier New"/>
                <a:cs typeface="Courier New"/>
                <a:sym typeface="Courier New"/>
              </a:rPr>
              <a:t>[i]]</a:t>
            </a:r>
            <a:endParaRPr b="1" baseline="-25000" sz="2200">
              <a:latin typeface="Courier New"/>
              <a:ea typeface="Courier New"/>
              <a:cs typeface="Courier New"/>
              <a:sym typeface="Courier New"/>
            </a:endParaRPr>
          </a:p>
          <a:p>
            <a:pPr indent="457200" lvl="0" marL="0" rtl="0" algn="l">
              <a:lnSpc>
                <a:spcPct val="115000"/>
              </a:lnSpc>
              <a:spcBef>
                <a:spcPts val="500"/>
              </a:spcBef>
              <a:spcAft>
                <a:spcPts val="0"/>
              </a:spcAft>
              <a:buNone/>
            </a:pPr>
            <a:r>
              <a:rPr b="1" lang="en" sz="2200">
                <a:latin typeface="Courier New"/>
                <a:ea typeface="Courier New"/>
                <a:cs typeface="Courier New"/>
                <a:sym typeface="Courier New"/>
              </a:rPr>
              <a:t>if(cost &lt; mincost) mincost ← cost</a:t>
            </a:r>
            <a:endParaRPr b="1" sz="2200">
              <a:latin typeface="Courier New"/>
              <a:ea typeface="Courier New"/>
              <a:cs typeface="Courier New"/>
              <a:sym typeface="Courier New"/>
            </a:endParaRPr>
          </a:p>
          <a:p>
            <a:pPr indent="0" lvl="0" marL="0" rtl="0" algn="l">
              <a:lnSpc>
                <a:spcPct val="115000"/>
              </a:lnSpc>
              <a:spcBef>
                <a:spcPts val="500"/>
              </a:spcBef>
              <a:spcAft>
                <a:spcPts val="0"/>
              </a:spcAft>
              <a:buClr>
                <a:schemeClr val="dk1"/>
              </a:buClr>
              <a:buSzPts val="1100"/>
              <a:buFont typeface="Arial"/>
              <a:buNone/>
            </a:pPr>
            <a:r>
              <a:rPr b="1" lang="en" sz="2200">
                <a:solidFill>
                  <a:schemeClr val="dk1"/>
                </a:solidFill>
                <a:latin typeface="Courier New"/>
                <a:ea typeface="Courier New"/>
                <a:cs typeface="Courier New"/>
                <a:sym typeface="Courier New"/>
              </a:rPr>
              <a:t>while(getNextPermn(Permn[0..n-1]))</a:t>
            </a:r>
            <a:endParaRPr b="1" sz="2200">
              <a:solidFill>
                <a:schemeClr val="dk1"/>
              </a:solidFill>
              <a:latin typeface="Courier New"/>
              <a:ea typeface="Courier New"/>
              <a:cs typeface="Courier New"/>
              <a:sym typeface="Courier New"/>
            </a:endParaRPr>
          </a:p>
          <a:p>
            <a:pPr indent="0" lvl="0" marL="0" rtl="0" algn="l">
              <a:lnSpc>
                <a:spcPct val="115000"/>
              </a:lnSpc>
              <a:spcBef>
                <a:spcPts val="500"/>
              </a:spcBef>
              <a:spcAft>
                <a:spcPts val="0"/>
              </a:spcAft>
              <a:buNone/>
            </a:pPr>
            <a:r>
              <a:rPr b="1" lang="en" sz="2200">
                <a:latin typeface="Courier New"/>
                <a:ea typeface="Courier New"/>
                <a:cs typeface="Courier New"/>
                <a:sym typeface="Courier New"/>
              </a:rPr>
              <a:t>return mincost</a:t>
            </a:r>
            <a:endParaRPr b="1" sz="22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rPr>
              <a:t>Input Size: </a:t>
            </a:r>
            <a:r>
              <a:rPr b="1" lang="en" sz="2400">
                <a:solidFill>
                  <a:schemeClr val="dk1"/>
                </a:solidFill>
                <a:latin typeface="Courier New"/>
                <a:ea typeface="Courier New"/>
                <a:cs typeface="Courier New"/>
                <a:sym typeface="Courier New"/>
              </a:rPr>
              <a:t>n, </a:t>
            </a:r>
            <a:r>
              <a:rPr b="1" lang="en" sz="2400">
                <a:solidFill>
                  <a:schemeClr val="dk1"/>
                </a:solidFill>
              </a:rPr>
              <a:t>Basic Operation : </a:t>
            </a:r>
            <a:r>
              <a:rPr b="1" lang="en" sz="2200">
                <a:solidFill>
                  <a:schemeClr val="dk1"/>
                </a:solidFill>
                <a:latin typeface="Courier New"/>
                <a:ea typeface="Courier New"/>
                <a:cs typeface="Courier New"/>
                <a:sym typeface="Courier New"/>
              </a:rPr>
              <a:t>cost + C[i,Permn[i]]</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rPr>
              <a:t>C(n) 	= n * n! ∈ Θ(n*n!)</a:t>
            </a:r>
            <a:endParaRPr b="1" sz="2000">
              <a:latin typeface="Courier New"/>
              <a:ea typeface="Courier New"/>
              <a:cs typeface="Courier New"/>
              <a:sym typeface="Courier New"/>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4"/>
          <p:cNvSpPr txBox="1"/>
          <p:nvPr/>
        </p:nvSpPr>
        <p:spPr>
          <a:xfrm>
            <a:off x="270900" y="270900"/>
            <a:ext cx="37329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Knapsack Problem:</a:t>
            </a:r>
            <a:endParaRPr b="1" sz="2400"/>
          </a:p>
          <a:p>
            <a:pPr indent="0" lvl="0" marL="0" rtl="0" algn="l">
              <a:spcBef>
                <a:spcPts val="0"/>
              </a:spcBef>
              <a:spcAft>
                <a:spcPts val="0"/>
              </a:spcAft>
              <a:buNone/>
            </a:pPr>
            <a:r>
              <a:t/>
            </a:r>
            <a:endParaRPr sz="2400"/>
          </a:p>
          <a:p>
            <a:pPr indent="0" lvl="0" marL="0" rtl="0" algn="l">
              <a:lnSpc>
                <a:spcPct val="115000"/>
              </a:lnSpc>
              <a:spcBef>
                <a:spcPts val="600"/>
              </a:spcBef>
              <a:spcAft>
                <a:spcPts val="0"/>
              </a:spcAft>
              <a:buClr>
                <a:schemeClr val="dk1"/>
              </a:buClr>
              <a:buSzPts val="1100"/>
              <a:buFont typeface="Arial"/>
              <a:buNone/>
            </a:pPr>
            <a:r>
              <a:rPr lang="en" sz="2400"/>
              <a:t>Given </a:t>
            </a:r>
            <a:r>
              <a:rPr i="1" lang="en" sz="2400"/>
              <a:t>n</a:t>
            </a:r>
            <a:r>
              <a:rPr lang="en" sz="2400"/>
              <a:t> items:</a:t>
            </a:r>
            <a:endParaRPr sz="2400"/>
          </a:p>
          <a:p>
            <a:pPr indent="0" lvl="0" marL="0" rtl="0" algn="l">
              <a:lnSpc>
                <a:spcPct val="115000"/>
              </a:lnSpc>
              <a:spcBef>
                <a:spcPts val="600"/>
              </a:spcBef>
              <a:spcAft>
                <a:spcPts val="0"/>
              </a:spcAft>
              <a:buNone/>
            </a:pPr>
            <a:r>
              <a:rPr lang="en" sz="2400"/>
              <a:t>weights:	</a:t>
            </a:r>
            <a:r>
              <a:rPr i="1" lang="en" sz="2400"/>
              <a:t>w</a:t>
            </a:r>
            <a:r>
              <a:rPr baseline="-25000" lang="en" sz="2400"/>
              <a:t>1   </a:t>
            </a:r>
            <a:r>
              <a:rPr lang="en" sz="2400"/>
              <a:t> </a:t>
            </a:r>
            <a:r>
              <a:rPr i="1" lang="en" sz="2400"/>
              <a:t>w</a:t>
            </a:r>
            <a:r>
              <a:rPr baseline="-25000" i="1" lang="en" sz="2400"/>
              <a:t>2 </a:t>
            </a:r>
            <a:r>
              <a:rPr i="1" lang="en" sz="2400"/>
              <a:t> …  w</a:t>
            </a:r>
            <a:r>
              <a:rPr baseline="-25000" i="1" lang="en" sz="2400"/>
              <a:t>n</a:t>
            </a:r>
            <a:endParaRPr baseline="-25000" i="1" sz="2400"/>
          </a:p>
          <a:p>
            <a:pPr indent="0" lvl="0" marL="0" rtl="0" algn="l">
              <a:lnSpc>
                <a:spcPct val="115000"/>
              </a:lnSpc>
              <a:spcBef>
                <a:spcPts val="600"/>
              </a:spcBef>
              <a:spcAft>
                <a:spcPts val="0"/>
              </a:spcAft>
              <a:buNone/>
            </a:pPr>
            <a:r>
              <a:rPr lang="en" sz="2400"/>
              <a:t>values:   	</a:t>
            </a:r>
            <a:r>
              <a:rPr i="1" lang="en" sz="2400"/>
              <a:t>v</a:t>
            </a:r>
            <a:r>
              <a:rPr baseline="-25000" lang="en" sz="2400"/>
              <a:t>1	</a:t>
            </a:r>
            <a:r>
              <a:rPr lang="en" sz="2400"/>
              <a:t> </a:t>
            </a:r>
            <a:r>
              <a:rPr i="1" lang="en" sz="2400"/>
              <a:t>v</a:t>
            </a:r>
            <a:r>
              <a:rPr baseline="-25000" i="1" lang="en" sz="2400"/>
              <a:t>2</a:t>
            </a:r>
            <a:r>
              <a:rPr i="1" lang="en" sz="2400"/>
              <a:t>  …  v</a:t>
            </a:r>
            <a:r>
              <a:rPr baseline="-25000" i="1" lang="en" sz="2400"/>
              <a:t>n</a:t>
            </a:r>
            <a:endParaRPr baseline="-25000" i="1" sz="2400"/>
          </a:p>
          <a:p>
            <a:pPr indent="0" lvl="0" marL="0" rtl="0" algn="l">
              <a:lnSpc>
                <a:spcPct val="115000"/>
              </a:lnSpc>
              <a:spcBef>
                <a:spcPts val="600"/>
              </a:spcBef>
              <a:spcAft>
                <a:spcPts val="0"/>
              </a:spcAft>
              <a:buNone/>
            </a:pPr>
            <a:r>
              <a:rPr lang="en" sz="2400"/>
              <a:t>a knapsack of capacity </a:t>
            </a:r>
            <a:r>
              <a:rPr i="1" lang="en" sz="2400"/>
              <a:t>W</a:t>
            </a:r>
            <a:endParaRPr i="1"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Find most valuable subset of the items that fit into the knapsack.</a:t>
            </a:r>
            <a:endParaRPr sz="2400"/>
          </a:p>
          <a:p>
            <a:pPr indent="0" lvl="0" marL="0" rtl="0" algn="l">
              <a:spcBef>
                <a:spcPts val="0"/>
              </a:spcBef>
              <a:spcAft>
                <a:spcPts val="0"/>
              </a:spcAft>
              <a:buNone/>
            </a:pPr>
            <a:r>
              <a:t/>
            </a:r>
            <a:endParaRPr sz="2400"/>
          </a:p>
        </p:txBody>
      </p:sp>
      <p:pic>
        <p:nvPicPr>
          <p:cNvPr id="279" name="Google Shape;279;p54"/>
          <p:cNvPicPr preferRelativeResize="0"/>
          <p:nvPr/>
        </p:nvPicPr>
        <p:blipFill>
          <a:blip r:embed="rId3">
            <a:alphaModFix/>
          </a:blip>
          <a:stretch>
            <a:fillRect/>
          </a:stretch>
        </p:blipFill>
        <p:spPr>
          <a:xfrm>
            <a:off x="4003800" y="865500"/>
            <a:ext cx="5140200" cy="445396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5"/>
          <p:cNvSpPr txBox="1"/>
          <p:nvPr/>
        </p:nvSpPr>
        <p:spPr>
          <a:xfrm>
            <a:off x="159150" y="270900"/>
            <a:ext cx="44403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Knapsack Problem:</a:t>
            </a:r>
            <a:endParaRPr b="1" sz="2400"/>
          </a:p>
          <a:p>
            <a:pPr indent="0" lvl="0" marL="0" rtl="0" algn="l">
              <a:lnSpc>
                <a:spcPct val="115000"/>
              </a:lnSpc>
              <a:spcBef>
                <a:spcPts val="600"/>
              </a:spcBef>
              <a:spcAft>
                <a:spcPts val="0"/>
              </a:spcAft>
              <a:buNone/>
            </a:pPr>
            <a:r>
              <a:rPr lang="en" sz="2400"/>
              <a:t>Given </a:t>
            </a:r>
            <a:r>
              <a:rPr i="1" lang="en" sz="2400"/>
              <a:t>n</a:t>
            </a:r>
            <a:r>
              <a:rPr lang="en" sz="2400"/>
              <a:t> items:</a:t>
            </a:r>
            <a:endParaRPr sz="2400"/>
          </a:p>
          <a:p>
            <a:pPr indent="0" lvl="0" marL="0" rtl="0" algn="l">
              <a:lnSpc>
                <a:spcPct val="115000"/>
              </a:lnSpc>
              <a:spcBef>
                <a:spcPts val="600"/>
              </a:spcBef>
              <a:spcAft>
                <a:spcPts val="0"/>
              </a:spcAft>
              <a:buNone/>
            </a:pPr>
            <a:r>
              <a:rPr lang="en" sz="2400"/>
              <a:t>weights:	</a:t>
            </a:r>
            <a:r>
              <a:rPr i="1" lang="en" sz="2400"/>
              <a:t>w</a:t>
            </a:r>
            <a:r>
              <a:rPr baseline="-25000" lang="en" sz="2400"/>
              <a:t>1   </a:t>
            </a:r>
            <a:r>
              <a:rPr lang="en" sz="2400"/>
              <a:t> </a:t>
            </a:r>
            <a:r>
              <a:rPr i="1" lang="en" sz="2400"/>
              <a:t>w</a:t>
            </a:r>
            <a:r>
              <a:rPr baseline="-25000" i="1" lang="en" sz="2400"/>
              <a:t>2 </a:t>
            </a:r>
            <a:r>
              <a:rPr i="1" lang="en" sz="2400"/>
              <a:t> …  w</a:t>
            </a:r>
            <a:r>
              <a:rPr baseline="-25000" i="1" lang="en" sz="2400"/>
              <a:t>n</a:t>
            </a:r>
            <a:endParaRPr baseline="-25000" i="1" sz="2400"/>
          </a:p>
          <a:p>
            <a:pPr indent="0" lvl="0" marL="0" rtl="0" algn="l">
              <a:lnSpc>
                <a:spcPct val="115000"/>
              </a:lnSpc>
              <a:spcBef>
                <a:spcPts val="600"/>
              </a:spcBef>
              <a:spcAft>
                <a:spcPts val="0"/>
              </a:spcAft>
              <a:buNone/>
            </a:pPr>
            <a:r>
              <a:rPr lang="en" sz="2400"/>
              <a:t>values:   	</a:t>
            </a:r>
            <a:r>
              <a:rPr i="1" lang="en" sz="2400"/>
              <a:t>v</a:t>
            </a:r>
            <a:r>
              <a:rPr baseline="-25000" lang="en" sz="2400"/>
              <a:t>1	</a:t>
            </a:r>
            <a:r>
              <a:rPr lang="en" sz="2400"/>
              <a:t> </a:t>
            </a:r>
            <a:r>
              <a:rPr i="1" lang="en" sz="2400"/>
              <a:t>v</a:t>
            </a:r>
            <a:r>
              <a:rPr baseline="-25000" i="1" lang="en" sz="2400"/>
              <a:t>2</a:t>
            </a:r>
            <a:r>
              <a:rPr i="1" lang="en" sz="2400"/>
              <a:t>  …  v</a:t>
            </a:r>
            <a:r>
              <a:rPr baseline="-25000" i="1" lang="en" sz="2400"/>
              <a:t>n</a:t>
            </a:r>
            <a:endParaRPr baseline="-25000" i="1" sz="2400"/>
          </a:p>
          <a:p>
            <a:pPr indent="0" lvl="0" marL="0" rtl="0" algn="l">
              <a:lnSpc>
                <a:spcPct val="115000"/>
              </a:lnSpc>
              <a:spcBef>
                <a:spcPts val="600"/>
              </a:spcBef>
              <a:spcAft>
                <a:spcPts val="0"/>
              </a:spcAft>
              <a:buNone/>
            </a:pPr>
            <a:r>
              <a:rPr lang="en" sz="2400"/>
              <a:t>a knapsack of capacity </a:t>
            </a:r>
            <a:r>
              <a:rPr i="1" lang="en" sz="2400"/>
              <a:t>W</a:t>
            </a:r>
            <a:endParaRPr i="1"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Find most valuable subset</a:t>
            </a:r>
            <a:endParaRPr sz="2400"/>
          </a:p>
          <a:p>
            <a:pPr indent="0" lvl="0" marL="0" rtl="0" algn="l">
              <a:spcBef>
                <a:spcPts val="0"/>
              </a:spcBef>
              <a:spcAft>
                <a:spcPts val="0"/>
              </a:spcAft>
              <a:buNone/>
            </a:pPr>
            <a:r>
              <a:rPr lang="en" sz="2400"/>
              <a:t>of the items that fit into the knapsack.</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t>Ans: {B,O,Y,W} </a:t>
            </a:r>
            <a:r>
              <a:rPr b="1" lang="en" sz="2400">
                <a:solidFill>
                  <a:schemeClr val="dk1"/>
                </a:solidFill>
              </a:rPr>
              <a:t>8kg, </a:t>
            </a:r>
            <a:r>
              <a:rPr b="1" lang="en" sz="2400"/>
              <a:t>$15</a:t>
            </a:r>
            <a:endParaRPr b="1" sz="2400"/>
          </a:p>
          <a:p>
            <a:pPr indent="0" lvl="0" marL="0" rtl="0" algn="l">
              <a:spcBef>
                <a:spcPts val="0"/>
              </a:spcBef>
              <a:spcAft>
                <a:spcPts val="0"/>
              </a:spcAft>
              <a:buNone/>
            </a:pPr>
            <a:r>
              <a:rPr lang="en" sz="2400"/>
              <a:t>What if the green object weighs 8 kg instead of 12 kg?</a:t>
            </a:r>
            <a:endParaRPr sz="2400"/>
          </a:p>
        </p:txBody>
      </p:sp>
      <p:pic>
        <p:nvPicPr>
          <p:cNvPr id="285" name="Google Shape;285;p55"/>
          <p:cNvPicPr preferRelativeResize="0"/>
          <p:nvPr/>
        </p:nvPicPr>
        <p:blipFill>
          <a:blip r:embed="rId3">
            <a:alphaModFix/>
          </a:blip>
          <a:stretch>
            <a:fillRect/>
          </a:stretch>
        </p:blipFill>
        <p:spPr>
          <a:xfrm>
            <a:off x="3945750" y="152400"/>
            <a:ext cx="5045850" cy="45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6"/>
          <p:cNvSpPr txBox="1"/>
          <p:nvPr/>
        </p:nvSpPr>
        <p:spPr>
          <a:xfrm>
            <a:off x="270900" y="270900"/>
            <a:ext cx="37329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Knapsack Problem:</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rPr lang="en" sz="2400"/>
              <a:t>What if the green object weighs 8 kg instead of 12 kg?</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solidFill>
                  <a:schemeClr val="dk1"/>
                </a:solidFill>
              </a:rPr>
              <a:t>Ans: </a:t>
            </a:r>
            <a:endParaRPr b="1" sz="2400">
              <a:solidFill>
                <a:schemeClr val="dk1"/>
              </a:solidFill>
            </a:endParaRPr>
          </a:p>
          <a:p>
            <a:pPr indent="0" lvl="0" marL="0" rtl="0" algn="l">
              <a:spcBef>
                <a:spcPts val="0"/>
              </a:spcBef>
              <a:spcAft>
                <a:spcPts val="0"/>
              </a:spcAft>
              <a:buNone/>
            </a:pPr>
            <a:r>
              <a:rPr b="1" lang="en" sz="2400">
                <a:solidFill>
                  <a:schemeClr val="dk1"/>
                </a:solidFill>
              </a:rPr>
              <a:t>{G,B,Y,W} </a:t>
            </a:r>
            <a:endParaRPr b="1" sz="2400">
              <a:solidFill>
                <a:schemeClr val="dk1"/>
              </a:solidFill>
            </a:endParaRPr>
          </a:p>
          <a:p>
            <a:pPr indent="0" lvl="0" marL="0" rtl="0" algn="l">
              <a:spcBef>
                <a:spcPts val="0"/>
              </a:spcBef>
              <a:spcAft>
                <a:spcPts val="0"/>
              </a:spcAft>
              <a:buClr>
                <a:schemeClr val="dk1"/>
              </a:buClr>
              <a:buSzPts val="1100"/>
              <a:buFont typeface="Arial"/>
              <a:buNone/>
            </a:pPr>
            <a:r>
              <a:rPr b="1" lang="en" sz="2400">
                <a:solidFill>
                  <a:schemeClr val="dk1"/>
                </a:solidFill>
              </a:rPr>
              <a:t>15kg, $18</a:t>
            </a:r>
            <a:endParaRPr b="1" sz="2400">
              <a:solidFill>
                <a:schemeClr val="dk1"/>
              </a:solidFill>
            </a:endParaRPr>
          </a:p>
          <a:p>
            <a:pPr indent="0" lvl="0" marL="0" rtl="0" algn="l">
              <a:spcBef>
                <a:spcPts val="0"/>
              </a:spcBef>
              <a:spcAft>
                <a:spcPts val="0"/>
              </a:spcAft>
              <a:buNone/>
            </a:pPr>
            <a:r>
              <a:t/>
            </a:r>
            <a:endParaRPr sz="2400"/>
          </a:p>
        </p:txBody>
      </p:sp>
      <p:pic>
        <p:nvPicPr>
          <p:cNvPr id="291" name="Google Shape;291;p56"/>
          <p:cNvPicPr preferRelativeResize="0"/>
          <p:nvPr/>
        </p:nvPicPr>
        <p:blipFill>
          <a:blip r:embed="rId3">
            <a:alphaModFix/>
          </a:blip>
          <a:stretch>
            <a:fillRect/>
          </a:stretch>
        </p:blipFill>
        <p:spPr>
          <a:xfrm>
            <a:off x="3945750" y="152400"/>
            <a:ext cx="5045850" cy="45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2"/>
          <p:cNvSpPr txBox="1"/>
          <p:nvPr/>
        </p:nvSpPr>
        <p:spPr>
          <a:xfrm>
            <a:off x="270900" y="171775"/>
            <a:ext cx="8597400" cy="36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Brute-Force String Matching:</a:t>
            </a:r>
            <a:endParaRPr b="1" sz="2400"/>
          </a:p>
          <a:p>
            <a:pPr indent="0" lvl="0" marL="0" rtl="0" algn="l">
              <a:spcBef>
                <a:spcPts val="0"/>
              </a:spcBef>
              <a:spcAft>
                <a:spcPts val="0"/>
              </a:spcAft>
              <a:buNone/>
            </a:pPr>
            <a:r>
              <a:rPr lang="en" sz="2400"/>
              <a:t>In an </a:t>
            </a:r>
            <a:r>
              <a:rPr b="1" lang="en" sz="2400"/>
              <a:t>n</a:t>
            </a:r>
            <a:r>
              <a:rPr lang="en" sz="2400"/>
              <a:t>-characters </a:t>
            </a:r>
            <a:r>
              <a:rPr b="1" lang="en" sz="2400"/>
              <a:t>text</a:t>
            </a:r>
            <a:r>
              <a:rPr lang="en" sz="2400"/>
              <a:t>, search for the first occurrence of </a:t>
            </a:r>
            <a:r>
              <a:rPr b="1" lang="en" sz="2400"/>
              <a:t>m</a:t>
            </a:r>
            <a:r>
              <a:rPr lang="en" sz="2400"/>
              <a:t>-character </a:t>
            </a:r>
            <a:r>
              <a:rPr b="1" lang="en" sz="2400"/>
              <a:t>pattern</a:t>
            </a:r>
            <a:r>
              <a:rPr lang="en" sz="2400"/>
              <a:t>.</a:t>
            </a:r>
            <a:endParaRPr sz="2400"/>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There are </a:t>
            </a:r>
            <a:r>
              <a:rPr b="1" lang="en" sz="2400">
                <a:solidFill>
                  <a:schemeClr val="dk1"/>
                </a:solidFill>
              </a:rPr>
              <a:t>n-m+1</a:t>
            </a:r>
            <a:r>
              <a:rPr lang="en" sz="2400">
                <a:solidFill>
                  <a:schemeClr val="dk1"/>
                </a:solidFill>
              </a:rPr>
              <a:t> substrings of length </a:t>
            </a:r>
            <a:r>
              <a:rPr b="1" lang="en" sz="2400">
                <a:solidFill>
                  <a:schemeClr val="dk1"/>
                </a:solidFill>
              </a:rPr>
              <a:t>m</a:t>
            </a:r>
            <a:r>
              <a:rPr lang="en" sz="2400">
                <a:solidFill>
                  <a:schemeClr val="dk1"/>
                </a:solidFill>
              </a:rPr>
              <a:t> in the text of length </a:t>
            </a:r>
            <a:r>
              <a:rPr b="1" lang="en" sz="2400">
                <a:solidFill>
                  <a:schemeClr val="dk1"/>
                </a:solidFill>
              </a:rPr>
              <a:t>n</a:t>
            </a:r>
            <a:r>
              <a:rPr lang="en" sz="2400">
                <a:solidFill>
                  <a:schemeClr val="dk1"/>
                </a:solidFill>
              </a:rPr>
              <a:t>. Find the first such substring which matches with the pattern.</a:t>
            </a:r>
            <a:endParaRPr sz="2400">
              <a:solidFill>
                <a:schemeClr val="dk1"/>
              </a:solidFill>
            </a:endParaRPr>
          </a:p>
          <a:p>
            <a:pPr indent="0" lvl="0" marL="0" rtl="0" algn="l">
              <a:spcBef>
                <a:spcPts val="0"/>
              </a:spcBef>
              <a:spcAft>
                <a:spcPts val="0"/>
              </a:spcAft>
              <a:buNone/>
            </a:pPr>
            <a:r>
              <a:t/>
            </a:r>
            <a:endParaRPr sz="2400"/>
          </a:p>
          <a:p>
            <a:pPr indent="0" lvl="0" marL="0" rtl="0" algn="l">
              <a:spcBef>
                <a:spcPts val="0"/>
              </a:spcBef>
              <a:spcAft>
                <a:spcPts val="0"/>
              </a:spcAft>
              <a:buNone/>
            </a:pPr>
            <a:r>
              <a:rPr lang="en" sz="2400"/>
              <a:t>Find i, the index of the leftmost character of the first matching substring in the text such that</a:t>
            </a:r>
            <a:endParaRPr sz="2400"/>
          </a:p>
        </p:txBody>
      </p:sp>
      <p:pic>
        <p:nvPicPr>
          <p:cNvPr id="55" name="Google Shape;55;p12"/>
          <p:cNvPicPr preferRelativeResize="0"/>
          <p:nvPr/>
        </p:nvPicPr>
        <p:blipFill>
          <a:blip r:embed="rId3">
            <a:alphaModFix/>
          </a:blip>
          <a:stretch>
            <a:fillRect/>
          </a:stretch>
        </p:blipFill>
        <p:spPr>
          <a:xfrm>
            <a:off x="270900" y="5219400"/>
            <a:ext cx="7394325" cy="555050"/>
          </a:xfrm>
          <a:prstGeom prst="rect">
            <a:avLst/>
          </a:prstGeom>
          <a:noFill/>
          <a:ln>
            <a:noFill/>
          </a:ln>
        </p:spPr>
      </p:pic>
      <p:pic>
        <p:nvPicPr>
          <p:cNvPr id="56" name="Google Shape;56;p12"/>
          <p:cNvPicPr preferRelativeResize="0"/>
          <p:nvPr/>
        </p:nvPicPr>
        <p:blipFill>
          <a:blip r:embed="rId4">
            <a:alphaModFix/>
          </a:blip>
          <a:stretch>
            <a:fillRect/>
          </a:stretch>
        </p:blipFill>
        <p:spPr>
          <a:xfrm>
            <a:off x="270900" y="3778975"/>
            <a:ext cx="8718699" cy="12158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7"/>
          <p:cNvSpPr txBox="1"/>
          <p:nvPr/>
        </p:nvSpPr>
        <p:spPr>
          <a:xfrm>
            <a:off x="270900" y="270900"/>
            <a:ext cx="4499400" cy="59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 sz="2400"/>
              <a:t>Example:  </a:t>
            </a:r>
            <a:endParaRPr sz="2400"/>
          </a:p>
          <a:p>
            <a:pPr indent="0" lvl="0" marL="0" rtl="0" algn="l">
              <a:lnSpc>
                <a:spcPct val="115000"/>
              </a:lnSpc>
              <a:spcBef>
                <a:spcPts val="600"/>
              </a:spcBef>
              <a:spcAft>
                <a:spcPts val="0"/>
              </a:spcAft>
              <a:buClr>
                <a:schemeClr val="dk1"/>
              </a:buClr>
              <a:buSzPts val="1100"/>
              <a:buFont typeface="Arial"/>
              <a:buNone/>
            </a:pPr>
            <a:r>
              <a:rPr lang="en" sz="2400"/>
              <a:t>Knapsack capacity W=16</a:t>
            </a:r>
            <a:endParaRPr sz="2400"/>
          </a:p>
          <a:p>
            <a:pPr indent="0" lvl="0" marL="0" rtl="0" algn="l">
              <a:lnSpc>
                <a:spcPct val="115000"/>
              </a:lnSpc>
              <a:spcBef>
                <a:spcPts val="600"/>
              </a:spcBef>
              <a:spcAft>
                <a:spcPts val="0"/>
              </a:spcAft>
              <a:buClr>
                <a:schemeClr val="dk1"/>
              </a:buClr>
              <a:buSzPts val="1100"/>
              <a:buFont typeface="Arial"/>
              <a:buNone/>
            </a:pPr>
            <a:r>
              <a:rPr lang="en" sz="2400" u="sng"/>
              <a:t>item</a:t>
            </a:r>
            <a:r>
              <a:rPr lang="en" sz="2400"/>
              <a:t>   	</a:t>
            </a:r>
            <a:r>
              <a:rPr lang="en" sz="2400" u="sng"/>
              <a:t>weight   	value</a:t>
            </a:r>
            <a:endParaRPr sz="2400" u="sng"/>
          </a:p>
          <a:p>
            <a:pPr indent="0" lvl="0" marL="0" rtl="0" algn="l">
              <a:lnSpc>
                <a:spcPct val="115000"/>
              </a:lnSpc>
              <a:spcBef>
                <a:spcPts val="600"/>
              </a:spcBef>
              <a:spcAft>
                <a:spcPts val="0"/>
              </a:spcAft>
              <a:buClr>
                <a:schemeClr val="dk1"/>
              </a:buClr>
              <a:buSzPts val="1100"/>
              <a:buFont typeface="Arial"/>
              <a:buNone/>
            </a:pPr>
            <a:r>
              <a:rPr lang="en" sz="2400"/>
              <a:t>1    	2          	$20</a:t>
            </a:r>
            <a:endParaRPr sz="2400"/>
          </a:p>
          <a:p>
            <a:pPr indent="0" lvl="0" marL="0" rtl="0" algn="l">
              <a:lnSpc>
                <a:spcPct val="115000"/>
              </a:lnSpc>
              <a:spcBef>
                <a:spcPts val="600"/>
              </a:spcBef>
              <a:spcAft>
                <a:spcPts val="0"/>
              </a:spcAft>
              <a:buClr>
                <a:schemeClr val="dk1"/>
              </a:buClr>
              <a:buSzPts val="1100"/>
              <a:buFont typeface="Arial"/>
              <a:buNone/>
            </a:pPr>
            <a:r>
              <a:rPr lang="en" sz="2400"/>
              <a:t>2     	5          	$30</a:t>
            </a:r>
            <a:endParaRPr sz="2400"/>
          </a:p>
          <a:p>
            <a:pPr indent="0" lvl="0" marL="0" rtl="0" algn="l">
              <a:lnSpc>
                <a:spcPct val="115000"/>
              </a:lnSpc>
              <a:spcBef>
                <a:spcPts val="600"/>
              </a:spcBef>
              <a:spcAft>
                <a:spcPts val="0"/>
              </a:spcAft>
              <a:buClr>
                <a:schemeClr val="dk1"/>
              </a:buClr>
              <a:buSzPts val="1100"/>
              <a:buFont typeface="Arial"/>
              <a:buNone/>
            </a:pPr>
            <a:r>
              <a:rPr lang="en" sz="2400"/>
              <a:t>3   		10          	$50</a:t>
            </a:r>
            <a:endParaRPr sz="2400"/>
          </a:p>
          <a:p>
            <a:pPr indent="0" lvl="0" marL="0" rtl="0" algn="l">
              <a:lnSpc>
                <a:spcPct val="115000"/>
              </a:lnSpc>
              <a:spcBef>
                <a:spcPts val="600"/>
              </a:spcBef>
              <a:spcAft>
                <a:spcPts val="0"/>
              </a:spcAft>
              <a:buClr>
                <a:schemeClr val="dk1"/>
              </a:buClr>
              <a:buSzPts val="1100"/>
              <a:buFont typeface="Arial"/>
              <a:buNone/>
            </a:pPr>
            <a:r>
              <a:rPr lang="en" sz="2400"/>
              <a:t>4     	5          	$10</a:t>
            </a:r>
            <a:endParaRPr sz="2400"/>
          </a:p>
          <a:p>
            <a:pPr indent="0" lvl="0" marL="0" rtl="0" algn="l">
              <a:lnSpc>
                <a:spcPct val="115000"/>
              </a:lnSpc>
              <a:spcBef>
                <a:spcPts val="600"/>
              </a:spcBef>
              <a:spcAft>
                <a:spcPts val="0"/>
              </a:spcAft>
              <a:buClr>
                <a:schemeClr val="dk1"/>
              </a:buClr>
              <a:buSzPts val="1100"/>
              <a:buFont typeface="Arial"/>
              <a:buNone/>
            </a:pPr>
            <a:r>
              <a:t/>
            </a:r>
            <a:endParaRPr sz="2400"/>
          </a:p>
          <a:p>
            <a:pPr indent="0" lvl="0" marL="0" rtl="0" algn="l">
              <a:lnSpc>
                <a:spcPct val="115000"/>
              </a:lnSpc>
              <a:spcBef>
                <a:spcPts val="600"/>
              </a:spcBef>
              <a:spcAft>
                <a:spcPts val="0"/>
              </a:spcAft>
              <a:buClr>
                <a:schemeClr val="dk1"/>
              </a:buClr>
              <a:buSzPts val="1100"/>
              <a:buFont typeface="Arial"/>
              <a:buNone/>
            </a:pPr>
            <a:r>
              <a:rPr b="1" lang="en" sz="2400"/>
              <a:t>{2,3}</a:t>
            </a:r>
            <a:r>
              <a:rPr lang="en" sz="2400"/>
              <a:t> with value </a:t>
            </a:r>
            <a:r>
              <a:rPr b="1" lang="en" sz="2400"/>
              <a:t>$80</a:t>
            </a:r>
            <a:r>
              <a:rPr lang="en" sz="2400"/>
              <a:t> is optimal.</a:t>
            </a:r>
            <a:endParaRPr sz="2400"/>
          </a:p>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C(n) </a:t>
            </a:r>
            <a:r>
              <a:rPr b="1" lang="en" sz="2400">
                <a:solidFill>
                  <a:schemeClr val="dk1"/>
                </a:solidFill>
              </a:rPr>
              <a:t>∈ 𝛀(2</a:t>
            </a:r>
            <a:r>
              <a:rPr b="1" baseline="30000" lang="en" sz="2400">
                <a:solidFill>
                  <a:schemeClr val="dk1"/>
                </a:solidFill>
              </a:rPr>
              <a:t>n</a:t>
            </a:r>
            <a:r>
              <a:rPr b="1" lang="en" sz="2400">
                <a:solidFill>
                  <a:schemeClr val="dk1"/>
                </a:solidFill>
              </a:rPr>
              <a:t>)</a:t>
            </a:r>
            <a:endParaRPr sz="2400"/>
          </a:p>
        </p:txBody>
      </p:sp>
      <p:sp>
        <p:nvSpPr>
          <p:cNvPr id="297" name="Google Shape;297;p57"/>
          <p:cNvSpPr txBox="1"/>
          <p:nvPr/>
        </p:nvSpPr>
        <p:spPr>
          <a:xfrm>
            <a:off x="4770300" y="328425"/>
            <a:ext cx="4114800" cy="59295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600"/>
              </a:spcBef>
              <a:spcAft>
                <a:spcPts val="0"/>
              </a:spcAft>
              <a:buClr>
                <a:schemeClr val="dk1"/>
              </a:buClr>
              <a:buSzPts val="1100"/>
              <a:buFont typeface="Arial"/>
              <a:buNone/>
            </a:pPr>
            <a:r>
              <a:rPr b="1" lang="en" sz="1800" u="sng"/>
              <a:t>Subset</a:t>
            </a:r>
            <a:r>
              <a:rPr b="1" i="1" lang="en" sz="1800"/>
              <a:t>   </a:t>
            </a:r>
            <a:r>
              <a:rPr b="1" lang="en" sz="1800" u="sng"/>
              <a:t>Total weight</a:t>
            </a:r>
            <a:r>
              <a:rPr b="1" i="1" lang="en" sz="1800" u="sng"/>
              <a:t> 	</a:t>
            </a:r>
            <a:r>
              <a:rPr b="1" lang="en" sz="1800" u="sng"/>
              <a:t>Total value</a:t>
            </a:r>
            <a:endParaRPr b="1" sz="1800" u="sng"/>
          </a:p>
          <a:p>
            <a:pPr indent="0" lvl="0" marL="0" rtl="0" algn="l">
              <a:lnSpc>
                <a:spcPct val="80000"/>
              </a:lnSpc>
              <a:spcBef>
                <a:spcPts val="500"/>
              </a:spcBef>
              <a:spcAft>
                <a:spcPts val="0"/>
              </a:spcAft>
              <a:buClr>
                <a:schemeClr val="dk1"/>
              </a:buClr>
              <a:buSzPts val="1100"/>
              <a:buFont typeface="Arial"/>
              <a:buNone/>
            </a:pPr>
            <a:r>
              <a:rPr b="1" lang="en" sz="1800"/>
              <a:t>     	{}           		0              	$0</a:t>
            </a:r>
            <a:endParaRPr b="1" sz="1800"/>
          </a:p>
          <a:p>
            <a:pPr indent="0" lvl="0" marL="0" rtl="0" algn="l">
              <a:lnSpc>
                <a:spcPct val="80000"/>
              </a:lnSpc>
              <a:spcBef>
                <a:spcPts val="500"/>
              </a:spcBef>
              <a:spcAft>
                <a:spcPts val="0"/>
              </a:spcAft>
              <a:buNone/>
            </a:pPr>
            <a:r>
              <a:rPr b="1" lang="en" sz="1800">
                <a:solidFill>
                  <a:schemeClr val="dk1"/>
                </a:solidFill>
              </a:rPr>
              <a:t>     	{1}           	2              	$20</a:t>
            </a:r>
            <a:endParaRPr b="1" sz="1800">
              <a:solidFill>
                <a:schemeClr val="dk1"/>
              </a:solidFill>
            </a:endParaRPr>
          </a:p>
          <a:p>
            <a:pPr indent="0" lvl="0" marL="0" rtl="0" algn="l">
              <a:lnSpc>
                <a:spcPct val="80000"/>
              </a:lnSpc>
              <a:spcBef>
                <a:spcPts val="500"/>
              </a:spcBef>
              <a:spcAft>
                <a:spcPts val="0"/>
              </a:spcAft>
              <a:buClr>
                <a:schemeClr val="dk1"/>
              </a:buClr>
              <a:buSzPts val="1100"/>
              <a:buFont typeface="Arial"/>
              <a:buNone/>
            </a:pPr>
            <a:r>
              <a:rPr b="1" lang="en" sz="1800"/>
              <a:t>     	{2}           	5              	$30</a:t>
            </a:r>
            <a:endParaRPr b="1" sz="1800"/>
          </a:p>
          <a:p>
            <a:pPr indent="0" lvl="0" marL="0" rtl="0" algn="l">
              <a:lnSpc>
                <a:spcPct val="80000"/>
              </a:lnSpc>
              <a:spcBef>
                <a:spcPts val="500"/>
              </a:spcBef>
              <a:spcAft>
                <a:spcPts val="0"/>
              </a:spcAft>
              <a:buClr>
                <a:schemeClr val="dk1"/>
              </a:buClr>
              <a:buSzPts val="1100"/>
              <a:buFont typeface="Arial"/>
              <a:buNone/>
            </a:pPr>
            <a:r>
              <a:rPr b="1" lang="en" sz="1800"/>
              <a:t>     	{3}         		10              	$50</a:t>
            </a:r>
            <a:endParaRPr b="1" sz="1800"/>
          </a:p>
          <a:p>
            <a:pPr indent="0" lvl="0" marL="0" rtl="0" algn="l">
              <a:lnSpc>
                <a:spcPct val="80000"/>
              </a:lnSpc>
              <a:spcBef>
                <a:spcPts val="500"/>
              </a:spcBef>
              <a:spcAft>
                <a:spcPts val="0"/>
              </a:spcAft>
              <a:buClr>
                <a:schemeClr val="dk1"/>
              </a:buClr>
              <a:buSzPts val="1100"/>
              <a:buFont typeface="Arial"/>
              <a:buNone/>
            </a:pPr>
            <a:r>
              <a:rPr b="1" lang="en" sz="1800"/>
              <a:t>     	{4}           	5              	$10</a:t>
            </a:r>
            <a:endParaRPr b="1" sz="1800"/>
          </a:p>
          <a:p>
            <a:pPr indent="0" lvl="0" marL="0" rtl="0" algn="l">
              <a:lnSpc>
                <a:spcPct val="80000"/>
              </a:lnSpc>
              <a:spcBef>
                <a:spcPts val="500"/>
              </a:spcBef>
              <a:spcAft>
                <a:spcPts val="0"/>
              </a:spcAft>
              <a:buClr>
                <a:schemeClr val="dk1"/>
              </a:buClr>
              <a:buSzPts val="1100"/>
              <a:buFont typeface="Arial"/>
              <a:buNone/>
            </a:pPr>
            <a:r>
              <a:rPr b="1" lang="en" sz="1800"/>
              <a:t>  	{1,2}           	7              	$50</a:t>
            </a:r>
            <a:endParaRPr b="1" sz="1800"/>
          </a:p>
          <a:p>
            <a:pPr indent="0" lvl="0" marL="0" rtl="0" algn="l">
              <a:lnSpc>
                <a:spcPct val="80000"/>
              </a:lnSpc>
              <a:spcBef>
                <a:spcPts val="500"/>
              </a:spcBef>
              <a:spcAft>
                <a:spcPts val="0"/>
              </a:spcAft>
              <a:buClr>
                <a:schemeClr val="dk1"/>
              </a:buClr>
              <a:buSzPts val="1100"/>
              <a:buFont typeface="Arial"/>
              <a:buNone/>
            </a:pPr>
            <a:r>
              <a:rPr b="1" lang="en" sz="1800"/>
              <a:t>  	{1,3}         	12              	$70</a:t>
            </a:r>
            <a:endParaRPr b="1" sz="1800"/>
          </a:p>
          <a:p>
            <a:pPr indent="0" lvl="0" marL="0" rtl="0" algn="l">
              <a:lnSpc>
                <a:spcPct val="80000"/>
              </a:lnSpc>
              <a:spcBef>
                <a:spcPts val="500"/>
              </a:spcBef>
              <a:spcAft>
                <a:spcPts val="0"/>
              </a:spcAft>
              <a:buClr>
                <a:schemeClr val="dk1"/>
              </a:buClr>
              <a:buSzPts val="1100"/>
              <a:buFont typeface="Arial"/>
              <a:buNone/>
            </a:pPr>
            <a:r>
              <a:rPr b="1" lang="en" sz="1800"/>
              <a:t>  	{1,4}          	7               	$30</a:t>
            </a:r>
            <a:endParaRPr b="1" sz="1800"/>
          </a:p>
          <a:p>
            <a:pPr indent="0" lvl="0" marL="0" rtl="0" algn="l">
              <a:lnSpc>
                <a:spcPct val="80000"/>
              </a:lnSpc>
              <a:spcBef>
                <a:spcPts val="500"/>
              </a:spcBef>
              <a:spcAft>
                <a:spcPts val="0"/>
              </a:spcAft>
              <a:buClr>
                <a:schemeClr val="dk1"/>
              </a:buClr>
              <a:buSzPts val="1100"/>
              <a:buFont typeface="Arial"/>
              <a:buNone/>
            </a:pPr>
            <a:r>
              <a:rPr b="1" lang="en" sz="1800"/>
              <a:t>  	{2,3}         	15              	$80</a:t>
            </a:r>
            <a:endParaRPr b="1" sz="1800"/>
          </a:p>
          <a:p>
            <a:pPr indent="0" lvl="0" marL="0" rtl="0" algn="l">
              <a:lnSpc>
                <a:spcPct val="80000"/>
              </a:lnSpc>
              <a:spcBef>
                <a:spcPts val="500"/>
              </a:spcBef>
              <a:spcAft>
                <a:spcPts val="0"/>
              </a:spcAft>
              <a:buClr>
                <a:schemeClr val="dk1"/>
              </a:buClr>
              <a:buSzPts val="1100"/>
              <a:buFont typeface="Arial"/>
              <a:buNone/>
            </a:pPr>
            <a:r>
              <a:rPr b="1" lang="en" sz="1800"/>
              <a:t>  	{2,4}         	10              	$40</a:t>
            </a:r>
            <a:endParaRPr b="1" sz="1800"/>
          </a:p>
          <a:p>
            <a:pPr indent="0" lvl="0" marL="0" rtl="0" algn="l">
              <a:lnSpc>
                <a:spcPct val="80000"/>
              </a:lnSpc>
              <a:spcBef>
                <a:spcPts val="500"/>
              </a:spcBef>
              <a:spcAft>
                <a:spcPts val="0"/>
              </a:spcAft>
              <a:buClr>
                <a:schemeClr val="dk1"/>
              </a:buClr>
              <a:buSzPts val="1100"/>
              <a:buFont typeface="Arial"/>
              <a:buNone/>
            </a:pPr>
            <a:r>
              <a:rPr b="1" lang="en" sz="1800"/>
              <a:t>  	{3,4}         	15              	$60</a:t>
            </a:r>
            <a:endParaRPr b="1" sz="1800"/>
          </a:p>
          <a:p>
            <a:pPr indent="0" lvl="0" marL="0" rtl="0" algn="l">
              <a:lnSpc>
                <a:spcPct val="80000"/>
              </a:lnSpc>
              <a:spcBef>
                <a:spcPts val="500"/>
              </a:spcBef>
              <a:spcAft>
                <a:spcPts val="0"/>
              </a:spcAft>
              <a:buClr>
                <a:schemeClr val="dk1"/>
              </a:buClr>
              <a:buSzPts val="1100"/>
              <a:buFont typeface="Arial"/>
              <a:buNone/>
            </a:pPr>
            <a:r>
              <a:rPr b="1" lang="en" sz="1800"/>
              <a:t>   {1,2,3}         	17              	-</a:t>
            </a:r>
            <a:endParaRPr b="1" sz="1800"/>
          </a:p>
          <a:p>
            <a:pPr indent="0" lvl="0" marL="0" rtl="0" algn="l">
              <a:lnSpc>
                <a:spcPct val="80000"/>
              </a:lnSpc>
              <a:spcBef>
                <a:spcPts val="500"/>
              </a:spcBef>
              <a:spcAft>
                <a:spcPts val="0"/>
              </a:spcAft>
              <a:buClr>
                <a:schemeClr val="dk1"/>
              </a:buClr>
              <a:buSzPts val="1100"/>
              <a:buFont typeface="Arial"/>
              <a:buNone/>
            </a:pPr>
            <a:r>
              <a:rPr b="1" lang="en" sz="1800"/>
              <a:t>   {1,2,4}         	12              	$60</a:t>
            </a:r>
            <a:endParaRPr b="1" sz="1800"/>
          </a:p>
          <a:p>
            <a:pPr indent="0" lvl="0" marL="0" rtl="0" algn="l">
              <a:lnSpc>
                <a:spcPct val="80000"/>
              </a:lnSpc>
              <a:spcBef>
                <a:spcPts val="500"/>
              </a:spcBef>
              <a:spcAft>
                <a:spcPts val="0"/>
              </a:spcAft>
              <a:buClr>
                <a:schemeClr val="dk1"/>
              </a:buClr>
              <a:buSzPts val="1100"/>
              <a:buFont typeface="Arial"/>
              <a:buNone/>
            </a:pPr>
            <a:r>
              <a:rPr b="1" lang="en" sz="1800"/>
              <a:t>   {1,3,4}         	17              	-</a:t>
            </a:r>
            <a:endParaRPr b="1" sz="1800"/>
          </a:p>
          <a:p>
            <a:pPr indent="0" lvl="0" marL="0" rtl="0" algn="l">
              <a:lnSpc>
                <a:spcPct val="80000"/>
              </a:lnSpc>
              <a:spcBef>
                <a:spcPts val="500"/>
              </a:spcBef>
              <a:spcAft>
                <a:spcPts val="0"/>
              </a:spcAft>
              <a:buClr>
                <a:schemeClr val="dk1"/>
              </a:buClr>
              <a:buSzPts val="1100"/>
              <a:buFont typeface="Arial"/>
              <a:buNone/>
            </a:pPr>
            <a:r>
              <a:rPr b="1" lang="en" sz="1800"/>
              <a:t>   {2,3,4}         	20              	-</a:t>
            </a:r>
            <a:endParaRPr b="1" sz="1800"/>
          </a:p>
          <a:p>
            <a:pPr indent="0" lvl="0" marL="0" rtl="0" algn="l">
              <a:lnSpc>
                <a:spcPct val="80000"/>
              </a:lnSpc>
              <a:spcBef>
                <a:spcPts val="500"/>
              </a:spcBef>
              <a:spcAft>
                <a:spcPts val="0"/>
              </a:spcAft>
              <a:buClr>
                <a:schemeClr val="dk1"/>
              </a:buClr>
              <a:buSzPts val="1100"/>
              <a:buFont typeface="Arial"/>
              <a:buNone/>
            </a:pPr>
            <a:r>
              <a:rPr b="1" lang="en" sz="1800"/>
              <a:t>{1,2,3,4}         	22              	-</a:t>
            </a:r>
            <a:endParaRPr b="1" sz="1800"/>
          </a:p>
          <a:p>
            <a:pPr indent="0" lvl="0" marL="0" rtl="0" algn="l">
              <a:spcBef>
                <a:spcPts val="0"/>
              </a:spcBef>
              <a:spcAft>
                <a:spcPts val="0"/>
              </a:spcAft>
              <a:buNone/>
            </a:pPr>
            <a:r>
              <a:t/>
            </a:r>
            <a:endParaRPr sz="18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8"/>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Multiplication of Large Integers:</a:t>
            </a:r>
            <a:endParaRPr b="1" sz="2400"/>
          </a:p>
          <a:p>
            <a:pPr indent="0" lvl="0" marL="0" rtl="0" algn="l">
              <a:lnSpc>
                <a:spcPct val="90000"/>
              </a:lnSpc>
              <a:spcBef>
                <a:spcPts val="600"/>
              </a:spcBef>
              <a:spcAft>
                <a:spcPts val="0"/>
              </a:spcAft>
              <a:buClr>
                <a:schemeClr val="dk1"/>
              </a:buClr>
              <a:buSzPts val="1100"/>
              <a:buFont typeface="Arial"/>
              <a:buNone/>
            </a:pPr>
            <a:r>
              <a:rPr lang="en" sz="2400"/>
              <a:t>Consider the problem of multiplying two (large) n-digit integers represented by arrays of their digits such as:</a:t>
            </a:r>
            <a:endParaRPr sz="2400"/>
          </a:p>
          <a:p>
            <a:pPr indent="0" lvl="0" marL="0" rtl="0" algn="l">
              <a:lnSpc>
                <a:spcPct val="90000"/>
              </a:lnSpc>
              <a:spcBef>
                <a:spcPts val="600"/>
              </a:spcBef>
              <a:spcAft>
                <a:spcPts val="0"/>
              </a:spcAft>
              <a:buClr>
                <a:schemeClr val="dk1"/>
              </a:buClr>
              <a:buSzPts val="1100"/>
              <a:buFont typeface="Arial"/>
              <a:buNone/>
            </a:pPr>
            <a:r>
              <a:rPr lang="en" sz="2400"/>
              <a:t>A = 12345678901357986429   B = 87654321284820912836</a:t>
            </a:r>
            <a:endParaRPr sz="2400"/>
          </a:p>
          <a:p>
            <a:pPr indent="0" lvl="0" marL="0" rtl="0" algn="l">
              <a:lnSpc>
                <a:spcPct val="90000"/>
              </a:lnSpc>
              <a:spcBef>
                <a:spcPts val="600"/>
              </a:spcBef>
              <a:spcAft>
                <a:spcPts val="0"/>
              </a:spcAft>
              <a:buClr>
                <a:schemeClr val="dk1"/>
              </a:buClr>
              <a:buSzPts val="1100"/>
              <a:buFont typeface="Arial"/>
              <a:buNone/>
            </a:pPr>
            <a:r>
              <a:t/>
            </a:r>
            <a:endParaRPr sz="2400"/>
          </a:p>
          <a:p>
            <a:pPr indent="0" lvl="0" marL="0" rtl="0" algn="l">
              <a:lnSpc>
                <a:spcPct val="90000"/>
              </a:lnSpc>
              <a:spcBef>
                <a:spcPts val="600"/>
              </a:spcBef>
              <a:spcAft>
                <a:spcPts val="0"/>
              </a:spcAft>
              <a:buClr>
                <a:schemeClr val="dk1"/>
              </a:buClr>
              <a:buSzPts val="1100"/>
              <a:buFont typeface="Arial"/>
              <a:buNone/>
            </a:pPr>
            <a:r>
              <a:rPr b="1" lang="en" sz="2400"/>
              <a:t>Brute-Force Strategy:</a:t>
            </a:r>
            <a:endParaRPr b="1" sz="2400"/>
          </a:p>
          <a:p>
            <a:pPr indent="0" lvl="0" marL="0" rtl="0" algn="l">
              <a:lnSpc>
                <a:spcPct val="90000"/>
              </a:lnSpc>
              <a:spcBef>
                <a:spcPts val="600"/>
              </a:spcBef>
              <a:spcAft>
                <a:spcPts val="0"/>
              </a:spcAft>
              <a:buClr>
                <a:schemeClr val="dk1"/>
              </a:buClr>
              <a:buSzPts val="1100"/>
              <a:buFont typeface="Arial"/>
              <a:buNone/>
            </a:pPr>
            <a:r>
              <a:rPr b="1" lang="en" sz="2400">
                <a:latin typeface="Courier New"/>
                <a:ea typeface="Courier New"/>
                <a:cs typeface="Courier New"/>
                <a:sym typeface="Courier New"/>
              </a:rPr>
              <a:t>a</a:t>
            </a:r>
            <a:r>
              <a:rPr b="1" baseline="-25000" lang="en" sz="2400">
                <a:latin typeface="Courier New"/>
                <a:ea typeface="Courier New"/>
                <a:cs typeface="Courier New"/>
                <a:sym typeface="Courier New"/>
              </a:rPr>
              <a:t>1  </a:t>
            </a:r>
            <a:r>
              <a:rPr b="1" lang="en" sz="2400">
                <a:latin typeface="Courier New"/>
                <a:ea typeface="Courier New"/>
                <a:cs typeface="Courier New"/>
                <a:sym typeface="Courier New"/>
              </a:rPr>
              <a:t>a</a:t>
            </a:r>
            <a:r>
              <a:rPr b="1" baseline="-25000" lang="en" sz="2400">
                <a:latin typeface="Courier New"/>
                <a:ea typeface="Courier New"/>
                <a:cs typeface="Courier New"/>
                <a:sym typeface="Courier New"/>
              </a:rPr>
              <a:t>2 </a:t>
            </a:r>
            <a:r>
              <a:rPr b="1" lang="en" sz="2400">
                <a:latin typeface="Courier New"/>
                <a:ea typeface="Courier New"/>
                <a:cs typeface="Courier New"/>
                <a:sym typeface="Courier New"/>
              </a:rPr>
              <a:t>…  a</a:t>
            </a:r>
            <a:r>
              <a:rPr b="1" baseline="-25000" lang="en" sz="2400">
                <a:latin typeface="Courier New"/>
                <a:ea typeface="Courier New"/>
                <a:cs typeface="Courier New"/>
                <a:sym typeface="Courier New"/>
              </a:rPr>
              <a:t>n</a:t>
            </a:r>
            <a:r>
              <a:rPr b="1" lang="en" sz="2400">
                <a:solidFill>
                  <a:schemeClr val="dk1"/>
                </a:solidFill>
                <a:latin typeface="Courier New"/>
                <a:ea typeface="Courier New"/>
                <a:cs typeface="Courier New"/>
                <a:sym typeface="Courier New"/>
              </a:rPr>
              <a:t>* b</a:t>
            </a:r>
            <a:r>
              <a:rPr b="1" baseline="-25000" lang="en" sz="2400">
                <a:solidFill>
                  <a:schemeClr val="dk1"/>
                </a:solidFill>
                <a:latin typeface="Courier New"/>
                <a:ea typeface="Courier New"/>
                <a:cs typeface="Courier New"/>
                <a:sym typeface="Courier New"/>
              </a:rPr>
              <a:t>1  </a:t>
            </a:r>
            <a:r>
              <a:rPr b="1" lang="en" sz="2400">
                <a:solidFill>
                  <a:schemeClr val="dk1"/>
                </a:solidFill>
                <a:latin typeface="Courier New"/>
                <a:ea typeface="Courier New"/>
                <a:cs typeface="Courier New"/>
                <a:sym typeface="Courier New"/>
              </a:rPr>
              <a:t>b</a:t>
            </a:r>
            <a:r>
              <a:rPr b="1" baseline="-25000" lang="en" sz="2400">
                <a:solidFill>
                  <a:schemeClr val="dk1"/>
                </a:solidFill>
                <a:latin typeface="Courier New"/>
                <a:ea typeface="Courier New"/>
                <a:cs typeface="Courier New"/>
                <a:sym typeface="Courier New"/>
              </a:rPr>
              <a:t>2 </a:t>
            </a:r>
            <a:r>
              <a:rPr b="1" lang="en" sz="2400">
                <a:solidFill>
                  <a:schemeClr val="dk1"/>
                </a:solidFill>
                <a:latin typeface="Courier New"/>
                <a:ea typeface="Courier New"/>
                <a:cs typeface="Courier New"/>
                <a:sym typeface="Courier New"/>
              </a:rPr>
              <a:t>…  b</a:t>
            </a:r>
            <a:r>
              <a:rPr b="1" baseline="-25000" lang="en" sz="2400">
                <a:solidFill>
                  <a:schemeClr val="dk1"/>
                </a:solidFill>
                <a:latin typeface="Courier New"/>
                <a:ea typeface="Courier New"/>
                <a:cs typeface="Courier New"/>
                <a:sym typeface="Courier New"/>
              </a:rPr>
              <a:t>n</a:t>
            </a:r>
            <a:endParaRPr b="1" baseline="-25000" sz="2400">
              <a:solidFill>
                <a:schemeClr val="dk1"/>
              </a:solidFill>
              <a:latin typeface="Courier New"/>
              <a:ea typeface="Courier New"/>
              <a:cs typeface="Courier New"/>
              <a:sym typeface="Courier New"/>
            </a:endParaRPr>
          </a:p>
          <a:p>
            <a:pPr indent="0" lvl="0" marL="0" rtl="0" algn="l">
              <a:lnSpc>
                <a:spcPct val="90000"/>
              </a:lnSpc>
              <a:spcBef>
                <a:spcPts val="600"/>
              </a:spcBef>
              <a:spcAft>
                <a:spcPts val="0"/>
              </a:spcAft>
              <a:buClr>
                <a:schemeClr val="dk1"/>
              </a:buClr>
              <a:buSzPts val="1100"/>
              <a:buFont typeface="Arial"/>
              <a:buNone/>
            </a:pPr>
            <a:r>
              <a:rPr b="1" baseline="-25000" lang="en" sz="2400">
                <a:latin typeface="Courier New"/>
                <a:ea typeface="Courier New"/>
                <a:cs typeface="Courier New"/>
                <a:sym typeface="Courier New"/>
              </a:rPr>
              <a:t>                 </a:t>
            </a:r>
            <a:r>
              <a:rPr lang="en" sz="2400">
                <a:latin typeface="Courier New"/>
                <a:ea typeface="Courier New"/>
                <a:cs typeface="Courier New"/>
                <a:sym typeface="Courier New"/>
              </a:rPr>
              <a:t>d</a:t>
            </a:r>
            <a:r>
              <a:rPr baseline="-25000" lang="en" sz="2400">
                <a:latin typeface="Courier New"/>
                <a:ea typeface="Courier New"/>
                <a:cs typeface="Courier New"/>
                <a:sym typeface="Courier New"/>
              </a:rPr>
              <a:t>10</a:t>
            </a:r>
            <a:r>
              <a:rPr lang="en" sz="2400">
                <a:latin typeface="Courier New"/>
                <a:ea typeface="Courier New"/>
                <a:cs typeface="Courier New"/>
                <a:sym typeface="Courier New"/>
              </a:rPr>
              <a:t>d</a:t>
            </a:r>
            <a:r>
              <a:rPr baseline="-25000" lang="en" sz="2400">
                <a:latin typeface="Courier New"/>
                <a:ea typeface="Courier New"/>
                <a:cs typeface="Courier New"/>
                <a:sym typeface="Courier New"/>
              </a:rPr>
              <a:t>11</a:t>
            </a:r>
            <a:r>
              <a:rPr lang="en" sz="2400">
                <a:latin typeface="Courier New"/>
                <a:ea typeface="Courier New"/>
                <a:cs typeface="Courier New"/>
                <a:sym typeface="Courier New"/>
              </a:rPr>
              <a:t>d</a:t>
            </a:r>
            <a:r>
              <a:rPr baseline="-25000" lang="en" sz="2400">
                <a:latin typeface="Courier New"/>
                <a:ea typeface="Courier New"/>
                <a:cs typeface="Courier New"/>
                <a:sym typeface="Courier New"/>
              </a:rPr>
              <a:t>12 </a:t>
            </a:r>
            <a:r>
              <a:rPr lang="en" sz="2400">
                <a:latin typeface="Courier New"/>
                <a:ea typeface="Courier New"/>
                <a:cs typeface="Courier New"/>
                <a:sym typeface="Courier New"/>
              </a:rPr>
              <a:t>… d</a:t>
            </a:r>
            <a:r>
              <a:rPr baseline="-25000" lang="en" sz="2400">
                <a:latin typeface="Courier New"/>
                <a:ea typeface="Courier New"/>
                <a:cs typeface="Courier New"/>
                <a:sym typeface="Courier New"/>
              </a:rPr>
              <a:t>1n</a:t>
            </a:r>
            <a:endParaRPr baseline="-25000" sz="2400">
              <a:latin typeface="Courier New"/>
              <a:ea typeface="Courier New"/>
              <a:cs typeface="Courier New"/>
              <a:sym typeface="Courier New"/>
            </a:endParaRPr>
          </a:p>
          <a:p>
            <a:pPr indent="0" lvl="0" marL="0" rtl="0" algn="l">
              <a:lnSpc>
                <a:spcPct val="90000"/>
              </a:lnSpc>
              <a:spcBef>
                <a:spcPts val="600"/>
              </a:spcBef>
              <a:spcAft>
                <a:spcPts val="0"/>
              </a:spcAft>
              <a:buClr>
                <a:schemeClr val="dk1"/>
              </a:buClr>
              <a:buSzPts val="1100"/>
              <a:buFont typeface="Arial"/>
              <a:buNone/>
            </a:pPr>
            <a:r>
              <a:rPr baseline="-25000" lang="en" sz="2400">
                <a:latin typeface="Courier New"/>
                <a:ea typeface="Courier New"/>
                <a:cs typeface="Courier New"/>
                <a:sym typeface="Courier New"/>
              </a:rPr>
              <a:t>     </a:t>
            </a:r>
            <a:r>
              <a:rPr lang="en" sz="2400">
                <a:latin typeface="Courier New"/>
                <a:ea typeface="Courier New"/>
                <a:cs typeface="Courier New"/>
                <a:sym typeface="Courier New"/>
              </a:rPr>
              <a:t>  d</a:t>
            </a:r>
            <a:r>
              <a:rPr baseline="-25000" lang="en" sz="2400">
                <a:latin typeface="Courier New"/>
                <a:ea typeface="Courier New"/>
                <a:cs typeface="Courier New"/>
                <a:sym typeface="Courier New"/>
              </a:rPr>
              <a:t>20 </a:t>
            </a:r>
            <a:r>
              <a:rPr lang="en" sz="2400">
                <a:latin typeface="Courier New"/>
                <a:ea typeface="Courier New"/>
                <a:cs typeface="Courier New"/>
                <a:sym typeface="Courier New"/>
              </a:rPr>
              <a:t>d</a:t>
            </a:r>
            <a:r>
              <a:rPr baseline="-25000" lang="en" sz="2400">
                <a:latin typeface="Courier New"/>
                <a:ea typeface="Courier New"/>
                <a:cs typeface="Courier New"/>
                <a:sym typeface="Courier New"/>
              </a:rPr>
              <a:t>21</a:t>
            </a:r>
            <a:r>
              <a:rPr lang="en" sz="2400">
                <a:latin typeface="Courier New"/>
                <a:ea typeface="Courier New"/>
                <a:cs typeface="Courier New"/>
                <a:sym typeface="Courier New"/>
              </a:rPr>
              <a:t>d</a:t>
            </a:r>
            <a:r>
              <a:rPr baseline="-25000" lang="en" sz="2400">
                <a:latin typeface="Courier New"/>
                <a:ea typeface="Courier New"/>
                <a:cs typeface="Courier New"/>
                <a:sym typeface="Courier New"/>
              </a:rPr>
              <a:t>22 </a:t>
            </a:r>
            <a:r>
              <a:rPr lang="en" sz="2400">
                <a:latin typeface="Courier New"/>
                <a:ea typeface="Courier New"/>
                <a:cs typeface="Courier New"/>
                <a:sym typeface="Courier New"/>
              </a:rPr>
              <a:t>… d</a:t>
            </a:r>
            <a:r>
              <a:rPr baseline="-25000" lang="en" sz="2400">
                <a:latin typeface="Courier New"/>
                <a:ea typeface="Courier New"/>
                <a:cs typeface="Courier New"/>
                <a:sym typeface="Courier New"/>
              </a:rPr>
              <a:t>2n</a:t>
            </a:r>
            <a:endParaRPr baseline="-25000" sz="2400">
              <a:latin typeface="Courier New"/>
              <a:ea typeface="Courier New"/>
              <a:cs typeface="Courier New"/>
              <a:sym typeface="Courier New"/>
            </a:endParaRPr>
          </a:p>
          <a:p>
            <a:pPr indent="0" lvl="0" marL="0" rtl="0" algn="l">
              <a:lnSpc>
                <a:spcPct val="90000"/>
              </a:lnSpc>
              <a:spcBef>
                <a:spcPts val="600"/>
              </a:spcBef>
              <a:spcAft>
                <a:spcPts val="0"/>
              </a:spcAft>
              <a:buClr>
                <a:schemeClr val="dk1"/>
              </a:buClr>
              <a:buSzPts val="1100"/>
              <a:buFont typeface="Arial"/>
              <a:buNone/>
            </a:pPr>
            <a:r>
              <a:rPr baseline="-25000" lang="en" sz="2400">
                <a:latin typeface="Courier New"/>
                <a:ea typeface="Courier New"/>
                <a:cs typeface="Courier New"/>
                <a:sym typeface="Courier New"/>
              </a:rPr>
              <a:t>    </a:t>
            </a:r>
            <a:r>
              <a:rPr lang="en" sz="2400">
                <a:latin typeface="Courier New"/>
                <a:ea typeface="Courier New"/>
                <a:cs typeface="Courier New"/>
                <a:sym typeface="Courier New"/>
              </a:rPr>
              <a:t>… … … … … … …</a:t>
            </a:r>
            <a:endParaRPr sz="2400">
              <a:latin typeface="Courier New"/>
              <a:ea typeface="Courier New"/>
              <a:cs typeface="Courier New"/>
              <a:sym typeface="Courier New"/>
            </a:endParaRPr>
          </a:p>
          <a:p>
            <a:pPr indent="0" lvl="0" marL="0" rtl="0" algn="l">
              <a:lnSpc>
                <a:spcPct val="90000"/>
              </a:lnSpc>
              <a:spcBef>
                <a:spcPts val="600"/>
              </a:spcBef>
              <a:spcAft>
                <a:spcPts val="0"/>
              </a:spcAft>
              <a:buClr>
                <a:schemeClr val="dk1"/>
              </a:buClr>
              <a:buSzPts val="1100"/>
              <a:buFont typeface="Arial"/>
              <a:buNone/>
            </a:pPr>
            <a:r>
              <a:rPr lang="en" sz="2400">
                <a:latin typeface="Courier New"/>
                <a:ea typeface="Courier New"/>
                <a:cs typeface="Courier New"/>
                <a:sym typeface="Courier New"/>
              </a:rPr>
              <a:t>d</a:t>
            </a:r>
            <a:r>
              <a:rPr baseline="-25000" lang="en" sz="2400">
                <a:latin typeface="Courier New"/>
                <a:ea typeface="Courier New"/>
                <a:cs typeface="Courier New"/>
                <a:sym typeface="Courier New"/>
              </a:rPr>
              <a:t>n0</a:t>
            </a:r>
            <a:r>
              <a:rPr lang="en" sz="2400">
                <a:latin typeface="Courier New"/>
                <a:ea typeface="Courier New"/>
                <a:cs typeface="Courier New"/>
                <a:sym typeface="Courier New"/>
              </a:rPr>
              <a:t>d</a:t>
            </a:r>
            <a:r>
              <a:rPr baseline="-25000" lang="en" sz="2400">
                <a:latin typeface="Courier New"/>
                <a:ea typeface="Courier New"/>
                <a:cs typeface="Courier New"/>
                <a:sym typeface="Courier New"/>
              </a:rPr>
              <a:t>n1</a:t>
            </a:r>
            <a:r>
              <a:rPr lang="en" sz="2400">
                <a:latin typeface="Courier New"/>
                <a:ea typeface="Courier New"/>
                <a:cs typeface="Courier New"/>
                <a:sym typeface="Courier New"/>
              </a:rPr>
              <a:t>d</a:t>
            </a:r>
            <a:r>
              <a:rPr baseline="-25000" lang="en" sz="2400">
                <a:latin typeface="Courier New"/>
                <a:ea typeface="Courier New"/>
                <a:cs typeface="Courier New"/>
                <a:sym typeface="Courier New"/>
              </a:rPr>
              <a:t>n2 </a:t>
            </a:r>
            <a:r>
              <a:rPr lang="en" sz="2400">
                <a:latin typeface="Courier New"/>
                <a:ea typeface="Courier New"/>
                <a:cs typeface="Courier New"/>
                <a:sym typeface="Courier New"/>
              </a:rPr>
              <a:t>… d</a:t>
            </a:r>
            <a:r>
              <a:rPr baseline="-25000" lang="en" sz="2400">
                <a:latin typeface="Courier New"/>
                <a:ea typeface="Courier New"/>
                <a:cs typeface="Courier New"/>
                <a:sym typeface="Courier New"/>
              </a:rPr>
              <a:t>nn</a:t>
            </a:r>
            <a:endParaRPr baseline="-25000" sz="2400">
              <a:latin typeface="Courier New"/>
              <a:ea typeface="Courier New"/>
              <a:cs typeface="Courier New"/>
              <a:sym typeface="Courier New"/>
            </a:endParaRPr>
          </a:p>
          <a:p>
            <a:pPr indent="0" lvl="0" marL="0" rtl="0" algn="l">
              <a:spcBef>
                <a:spcPts val="0"/>
              </a:spcBef>
              <a:spcAft>
                <a:spcPts val="0"/>
              </a:spcAft>
              <a:buNone/>
            </a:pPr>
            <a:r>
              <a:t/>
            </a:r>
            <a:endParaRPr sz="2400"/>
          </a:p>
        </p:txBody>
      </p:sp>
      <p:sp>
        <p:nvSpPr>
          <p:cNvPr id="303" name="Google Shape;303;p58"/>
          <p:cNvSpPr txBox="1"/>
          <p:nvPr/>
        </p:nvSpPr>
        <p:spPr>
          <a:xfrm>
            <a:off x="4243500" y="2767000"/>
            <a:ext cx="4624800" cy="3232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600"/>
              </a:spcBef>
              <a:spcAft>
                <a:spcPts val="0"/>
              </a:spcAft>
              <a:buNone/>
            </a:pPr>
            <a:r>
              <a:rPr lang="en" sz="2400">
                <a:solidFill>
                  <a:schemeClr val="dk1"/>
                </a:solidFill>
                <a:latin typeface="Courier New"/>
                <a:ea typeface="Courier New"/>
                <a:cs typeface="Courier New"/>
                <a:sym typeface="Courier New"/>
              </a:rPr>
              <a:t>        </a:t>
            </a:r>
            <a:r>
              <a:rPr b="1" lang="en" sz="2400">
                <a:solidFill>
                  <a:schemeClr val="dk1"/>
                </a:solidFill>
                <a:latin typeface="Courier New"/>
                <a:ea typeface="Courier New"/>
                <a:cs typeface="Courier New"/>
                <a:sym typeface="Courier New"/>
              </a:rPr>
              <a:t>2135 * 4014</a:t>
            </a:r>
            <a:endParaRPr b="1" sz="2400">
              <a:latin typeface="Courier New"/>
              <a:ea typeface="Courier New"/>
              <a:cs typeface="Courier New"/>
              <a:sym typeface="Courier New"/>
            </a:endParaRPr>
          </a:p>
          <a:p>
            <a:pPr indent="0" lvl="0" marL="0" rtl="0" algn="l">
              <a:lnSpc>
                <a:spcPct val="100000"/>
              </a:lnSpc>
              <a:spcBef>
                <a:spcPts val="600"/>
              </a:spcBef>
              <a:spcAft>
                <a:spcPts val="0"/>
              </a:spcAft>
              <a:buNone/>
            </a:pPr>
            <a:r>
              <a:rPr lang="en" sz="2400">
                <a:latin typeface="Courier New"/>
                <a:ea typeface="Courier New"/>
                <a:cs typeface="Courier New"/>
                <a:sym typeface="Courier New"/>
              </a:rPr>
              <a:t>        8540</a:t>
            </a:r>
            <a:endParaRPr sz="2400">
              <a:latin typeface="Courier New"/>
              <a:ea typeface="Courier New"/>
              <a:cs typeface="Courier New"/>
              <a:sym typeface="Courier New"/>
            </a:endParaRPr>
          </a:p>
          <a:p>
            <a:pPr indent="0" lvl="0" marL="0" rtl="0" algn="l">
              <a:lnSpc>
                <a:spcPct val="100000"/>
              </a:lnSpc>
              <a:spcBef>
                <a:spcPts val="600"/>
              </a:spcBef>
              <a:spcAft>
                <a:spcPts val="0"/>
              </a:spcAft>
              <a:buNone/>
            </a:pPr>
            <a:r>
              <a:rPr lang="en" sz="2400">
                <a:latin typeface="Courier New"/>
                <a:ea typeface="Courier New"/>
                <a:cs typeface="Courier New"/>
                <a:sym typeface="Courier New"/>
              </a:rPr>
              <a:t>       2135+</a:t>
            </a:r>
            <a:endParaRPr sz="2400">
              <a:latin typeface="Courier New"/>
              <a:ea typeface="Courier New"/>
              <a:cs typeface="Courier New"/>
              <a:sym typeface="Courier New"/>
            </a:endParaRPr>
          </a:p>
          <a:p>
            <a:pPr indent="0" lvl="0" marL="0" rtl="0" algn="l">
              <a:lnSpc>
                <a:spcPct val="100000"/>
              </a:lnSpc>
              <a:spcBef>
                <a:spcPts val="600"/>
              </a:spcBef>
              <a:spcAft>
                <a:spcPts val="0"/>
              </a:spcAft>
              <a:buNone/>
            </a:pPr>
            <a:r>
              <a:rPr lang="en" sz="2400">
                <a:latin typeface="Courier New"/>
                <a:ea typeface="Courier New"/>
                <a:cs typeface="Courier New"/>
                <a:sym typeface="Courier New"/>
              </a:rPr>
              <a:t>      0000++</a:t>
            </a:r>
            <a:endParaRPr sz="2400">
              <a:latin typeface="Courier New"/>
              <a:ea typeface="Courier New"/>
              <a:cs typeface="Courier New"/>
              <a:sym typeface="Courier New"/>
            </a:endParaRPr>
          </a:p>
          <a:p>
            <a:pPr indent="0" lvl="0" marL="0" rtl="0" algn="l">
              <a:lnSpc>
                <a:spcPct val="100000"/>
              </a:lnSpc>
              <a:spcBef>
                <a:spcPts val="600"/>
              </a:spcBef>
              <a:spcAft>
                <a:spcPts val="0"/>
              </a:spcAft>
              <a:buNone/>
            </a:pPr>
            <a:r>
              <a:rPr lang="en" sz="2400">
                <a:latin typeface="Courier New"/>
                <a:ea typeface="Courier New"/>
                <a:cs typeface="Courier New"/>
                <a:sym typeface="Courier New"/>
              </a:rPr>
              <a:t>     8540+++</a:t>
            </a:r>
            <a:endParaRPr sz="2400">
              <a:latin typeface="Courier New"/>
              <a:ea typeface="Courier New"/>
              <a:cs typeface="Courier New"/>
              <a:sym typeface="Courier New"/>
            </a:endParaRPr>
          </a:p>
          <a:p>
            <a:pPr indent="0" lvl="0" marL="0" rtl="0" algn="l">
              <a:lnSpc>
                <a:spcPct val="100000"/>
              </a:lnSpc>
              <a:spcBef>
                <a:spcPts val="600"/>
              </a:spcBef>
              <a:spcAft>
                <a:spcPts val="0"/>
              </a:spcAft>
              <a:buNone/>
            </a:pPr>
            <a:r>
              <a:rPr lang="en" sz="600">
                <a:latin typeface="Courier New"/>
                <a:ea typeface="Courier New"/>
                <a:cs typeface="Courier New"/>
                <a:sym typeface="Courier New"/>
              </a:rPr>
              <a:t>_________________________________________________</a:t>
            </a:r>
            <a:endParaRPr sz="600">
              <a:latin typeface="Courier New"/>
              <a:ea typeface="Courier New"/>
              <a:cs typeface="Courier New"/>
              <a:sym typeface="Courier New"/>
            </a:endParaRPr>
          </a:p>
          <a:p>
            <a:pPr indent="0" lvl="0" marL="0" rtl="0" algn="l">
              <a:lnSpc>
                <a:spcPct val="90000"/>
              </a:lnSpc>
              <a:spcBef>
                <a:spcPts val="600"/>
              </a:spcBef>
              <a:spcAft>
                <a:spcPts val="0"/>
              </a:spcAft>
              <a:buNone/>
            </a:pPr>
            <a:r>
              <a:rPr lang="en" sz="2400">
                <a:latin typeface="Courier New"/>
                <a:ea typeface="Courier New"/>
                <a:cs typeface="Courier New"/>
                <a:sym typeface="Courier New"/>
              </a:rPr>
              <a:t> </a:t>
            </a:r>
            <a:r>
              <a:rPr b="1" lang="en" sz="2400">
                <a:latin typeface="Courier New"/>
                <a:ea typeface="Courier New"/>
                <a:cs typeface="Courier New"/>
                <a:sym typeface="Courier New"/>
              </a:rPr>
              <a:t>    8569890</a:t>
            </a:r>
            <a:endParaRPr b="1" sz="2400">
              <a:latin typeface="Courier New"/>
              <a:ea typeface="Courier New"/>
              <a:cs typeface="Courier New"/>
              <a:sym typeface="Courier New"/>
            </a:endParaRPr>
          </a:p>
          <a:p>
            <a:pPr indent="0" lvl="0" marL="0" rtl="0" algn="l">
              <a:lnSpc>
                <a:spcPct val="90000"/>
              </a:lnSpc>
              <a:spcBef>
                <a:spcPts val="600"/>
              </a:spcBef>
              <a:spcAft>
                <a:spcPts val="0"/>
              </a:spcAft>
              <a:buNone/>
            </a:pPr>
            <a:r>
              <a:t/>
            </a:r>
            <a:endParaRPr b="1" sz="24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9"/>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Write a brute-force algorithm to m</a:t>
            </a:r>
            <a:r>
              <a:rPr b="1" lang="en" sz="2400"/>
              <a:t>ultiply two arbitrarily large (of n digits) integers.</a:t>
            </a:r>
            <a:endParaRPr b="1" sz="2400"/>
          </a:p>
          <a:p>
            <a:pPr indent="0" lvl="0" marL="0" rtl="0" algn="l">
              <a:lnSpc>
                <a:spcPct val="90000"/>
              </a:lnSpc>
              <a:spcBef>
                <a:spcPts val="600"/>
              </a:spcBef>
              <a:spcAft>
                <a:spcPts val="0"/>
              </a:spcAft>
              <a:buNone/>
            </a:pPr>
            <a:r>
              <a:t/>
            </a:r>
            <a:endParaRPr sz="2400">
              <a:solidFill>
                <a:schemeClr val="dk1"/>
              </a:solidFill>
              <a:latin typeface="Courier New"/>
              <a:ea typeface="Courier New"/>
              <a:cs typeface="Courier New"/>
              <a:sym typeface="Courier New"/>
            </a:endParaRPr>
          </a:p>
          <a:p>
            <a:pPr indent="0" lvl="0" marL="0" rtl="0" algn="l">
              <a:lnSpc>
                <a:spcPct val="90000"/>
              </a:lnSpc>
              <a:spcBef>
                <a:spcPts val="600"/>
              </a:spcBef>
              <a:spcAft>
                <a:spcPts val="0"/>
              </a:spcAft>
              <a:buClr>
                <a:schemeClr val="dk1"/>
              </a:buClr>
              <a:buSzPts val="1100"/>
              <a:buFont typeface="Arial"/>
              <a:buNone/>
            </a:pPr>
            <a:r>
              <a:rPr lang="en" sz="2400">
                <a:solidFill>
                  <a:schemeClr val="dk1"/>
                </a:solidFill>
                <a:latin typeface="Courier New"/>
                <a:ea typeface="Courier New"/>
                <a:cs typeface="Courier New"/>
                <a:sym typeface="Courier New"/>
              </a:rPr>
              <a:t>        </a:t>
            </a:r>
            <a:r>
              <a:rPr b="1" lang="en" sz="2400">
                <a:solidFill>
                  <a:schemeClr val="dk1"/>
                </a:solidFill>
                <a:latin typeface="Courier New"/>
                <a:ea typeface="Courier New"/>
                <a:cs typeface="Courier New"/>
                <a:sym typeface="Courier New"/>
              </a:rPr>
              <a:t>12345678 * 32165487</a:t>
            </a:r>
            <a:endParaRPr b="1" sz="2400">
              <a:latin typeface="Courier New"/>
              <a:ea typeface="Courier New"/>
              <a:cs typeface="Courier New"/>
              <a:sym typeface="Courier New"/>
            </a:endParaRPr>
          </a:p>
          <a:p>
            <a:pPr indent="0" lvl="0" marL="0" rtl="0" algn="l">
              <a:lnSpc>
                <a:spcPct val="100000"/>
              </a:lnSpc>
              <a:spcBef>
                <a:spcPts val="600"/>
              </a:spcBef>
              <a:spcAft>
                <a:spcPts val="0"/>
              </a:spcAft>
              <a:buNone/>
            </a:pPr>
            <a:r>
              <a:rPr lang="en" sz="2400">
                <a:latin typeface="Courier New"/>
                <a:ea typeface="Courier New"/>
                <a:cs typeface="Courier New"/>
                <a:sym typeface="Courier New"/>
              </a:rPr>
              <a:t>        86419746</a:t>
            </a:r>
            <a:endParaRPr sz="2400">
              <a:latin typeface="Courier New"/>
              <a:ea typeface="Courier New"/>
              <a:cs typeface="Courier New"/>
              <a:sym typeface="Courier New"/>
            </a:endParaRPr>
          </a:p>
          <a:p>
            <a:pPr indent="0" lvl="0" marL="0" rtl="0" algn="l">
              <a:lnSpc>
                <a:spcPct val="100000"/>
              </a:lnSpc>
              <a:spcBef>
                <a:spcPts val="600"/>
              </a:spcBef>
              <a:spcAft>
                <a:spcPts val="0"/>
              </a:spcAft>
              <a:buNone/>
            </a:pPr>
            <a:r>
              <a:rPr lang="en" sz="2400">
                <a:latin typeface="Courier New"/>
                <a:ea typeface="Courier New"/>
                <a:cs typeface="Courier New"/>
                <a:sym typeface="Courier New"/>
              </a:rPr>
              <a:t>       98765424+</a:t>
            </a:r>
            <a:endParaRPr sz="2400">
              <a:latin typeface="Courier New"/>
              <a:ea typeface="Courier New"/>
              <a:cs typeface="Courier New"/>
              <a:sym typeface="Courier New"/>
            </a:endParaRPr>
          </a:p>
          <a:p>
            <a:pPr indent="0" lvl="0" marL="0" rtl="0" algn="l">
              <a:lnSpc>
                <a:spcPct val="100000"/>
              </a:lnSpc>
              <a:spcBef>
                <a:spcPts val="600"/>
              </a:spcBef>
              <a:spcAft>
                <a:spcPts val="0"/>
              </a:spcAft>
              <a:buNone/>
            </a:pPr>
            <a:r>
              <a:rPr lang="en" sz="2400">
                <a:latin typeface="Courier New"/>
                <a:ea typeface="Courier New"/>
                <a:cs typeface="Courier New"/>
                <a:sym typeface="Courier New"/>
              </a:rPr>
              <a:t>      49382712++</a:t>
            </a:r>
            <a:endParaRPr sz="2400">
              <a:latin typeface="Courier New"/>
              <a:ea typeface="Courier New"/>
              <a:cs typeface="Courier New"/>
              <a:sym typeface="Courier New"/>
            </a:endParaRPr>
          </a:p>
          <a:p>
            <a:pPr indent="0" lvl="0" marL="0" rtl="0" algn="l">
              <a:lnSpc>
                <a:spcPct val="100000"/>
              </a:lnSpc>
              <a:spcBef>
                <a:spcPts val="600"/>
              </a:spcBef>
              <a:spcAft>
                <a:spcPts val="0"/>
              </a:spcAft>
              <a:buNone/>
            </a:pPr>
            <a:r>
              <a:rPr lang="en" sz="2400">
                <a:latin typeface="Courier New"/>
                <a:ea typeface="Courier New"/>
                <a:cs typeface="Courier New"/>
                <a:sym typeface="Courier New"/>
              </a:rPr>
              <a:t>     61728390+++</a:t>
            </a:r>
            <a:endParaRPr sz="2400">
              <a:latin typeface="Courier New"/>
              <a:ea typeface="Courier New"/>
              <a:cs typeface="Courier New"/>
              <a:sym typeface="Courier New"/>
            </a:endParaRPr>
          </a:p>
          <a:p>
            <a:pPr indent="0" lvl="0" marL="0" rtl="0" algn="l">
              <a:lnSpc>
                <a:spcPct val="100000"/>
              </a:lnSpc>
              <a:spcBef>
                <a:spcPts val="600"/>
              </a:spcBef>
              <a:spcAft>
                <a:spcPts val="0"/>
              </a:spcAft>
              <a:buNone/>
            </a:pPr>
            <a:r>
              <a:rPr lang="en" sz="2400">
                <a:latin typeface="Courier New"/>
                <a:ea typeface="Courier New"/>
                <a:cs typeface="Courier New"/>
                <a:sym typeface="Courier New"/>
              </a:rPr>
              <a:t>    74074068++++</a:t>
            </a:r>
            <a:endParaRPr sz="2400">
              <a:latin typeface="Courier New"/>
              <a:ea typeface="Courier New"/>
              <a:cs typeface="Courier New"/>
              <a:sym typeface="Courier New"/>
            </a:endParaRPr>
          </a:p>
          <a:p>
            <a:pPr indent="0" lvl="0" marL="0" rtl="0" algn="l">
              <a:lnSpc>
                <a:spcPct val="100000"/>
              </a:lnSpc>
              <a:spcBef>
                <a:spcPts val="600"/>
              </a:spcBef>
              <a:spcAft>
                <a:spcPts val="0"/>
              </a:spcAft>
              <a:buClr>
                <a:schemeClr val="dk1"/>
              </a:buClr>
              <a:buSzPts val="1100"/>
              <a:buFont typeface="Arial"/>
              <a:buNone/>
            </a:pPr>
            <a:r>
              <a:rPr lang="en" sz="2400">
                <a:solidFill>
                  <a:schemeClr val="dk1"/>
                </a:solidFill>
                <a:latin typeface="Courier New"/>
                <a:ea typeface="Courier New"/>
                <a:cs typeface="Courier New"/>
                <a:sym typeface="Courier New"/>
              </a:rPr>
              <a:t>   12345678+++++</a:t>
            </a:r>
            <a:endParaRPr sz="2400">
              <a:latin typeface="Courier New"/>
              <a:ea typeface="Courier New"/>
              <a:cs typeface="Courier New"/>
              <a:sym typeface="Courier New"/>
            </a:endParaRPr>
          </a:p>
          <a:p>
            <a:pPr indent="0" lvl="0" marL="0" rtl="0" algn="l">
              <a:lnSpc>
                <a:spcPct val="100000"/>
              </a:lnSpc>
              <a:spcBef>
                <a:spcPts val="600"/>
              </a:spcBef>
              <a:spcAft>
                <a:spcPts val="0"/>
              </a:spcAft>
              <a:buNone/>
            </a:pPr>
            <a:r>
              <a:rPr lang="en" sz="2400">
                <a:latin typeface="Courier New"/>
                <a:ea typeface="Courier New"/>
                <a:cs typeface="Courier New"/>
                <a:sym typeface="Courier New"/>
              </a:rPr>
              <a:t>  24691356++++++</a:t>
            </a:r>
            <a:endParaRPr sz="2400">
              <a:latin typeface="Courier New"/>
              <a:ea typeface="Courier New"/>
              <a:cs typeface="Courier New"/>
              <a:sym typeface="Courier New"/>
            </a:endParaRPr>
          </a:p>
          <a:p>
            <a:pPr indent="0" lvl="0" marL="0" rtl="0" algn="l">
              <a:lnSpc>
                <a:spcPct val="100000"/>
              </a:lnSpc>
              <a:spcBef>
                <a:spcPts val="0"/>
              </a:spcBef>
              <a:spcAft>
                <a:spcPts val="0"/>
              </a:spcAft>
              <a:buNone/>
            </a:pPr>
            <a:r>
              <a:rPr lang="en" sz="2400">
                <a:latin typeface="Courier New"/>
                <a:ea typeface="Courier New"/>
                <a:cs typeface="Courier New"/>
                <a:sym typeface="Courier New"/>
              </a:rPr>
              <a:t> 37037034+++++++</a:t>
            </a:r>
            <a:endParaRPr sz="24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600">
                <a:solidFill>
                  <a:schemeClr val="dk1"/>
                </a:solidFill>
                <a:latin typeface="Courier New"/>
                <a:ea typeface="Courier New"/>
                <a:cs typeface="Courier New"/>
                <a:sym typeface="Courier New"/>
              </a:rPr>
              <a:t>_______________________________________________________________</a:t>
            </a:r>
            <a:endParaRPr sz="600">
              <a:solidFill>
                <a:schemeClr val="dk1"/>
              </a:solidFill>
              <a:latin typeface="Courier New"/>
              <a:ea typeface="Courier New"/>
              <a:cs typeface="Courier New"/>
              <a:sym typeface="Courier New"/>
            </a:endParaRPr>
          </a:p>
          <a:p>
            <a:pPr indent="0" lvl="0" marL="0" rtl="0" algn="l">
              <a:lnSpc>
                <a:spcPct val="90000"/>
              </a:lnSpc>
              <a:spcBef>
                <a:spcPts val="0"/>
              </a:spcBef>
              <a:spcAft>
                <a:spcPts val="0"/>
              </a:spcAft>
              <a:buNone/>
            </a:pPr>
            <a:r>
              <a:rPr lang="en" sz="2400">
                <a:latin typeface="Courier New"/>
                <a:ea typeface="Courier New"/>
                <a:cs typeface="Courier New"/>
                <a:sym typeface="Courier New"/>
              </a:rPr>
              <a:t> </a:t>
            </a:r>
            <a:r>
              <a:rPr b="1" lang="en" sz="2400">
                <a:latin typeface="Courier New"/>
                <a:ea typeface="Courier New"/>
                <a:cs typeface="Courier New"/>
                <a:sym typeface="Courier New"/>
              </a:rPr>
              <a:t>397104745215186</a:t>
            </a:r>
            <a:endParaRPr b="1" sz="2400"/>
          </a:p>
        </p:txBody>
      </p:sp>
      <p:sp>
        <p:nvSpPr>
          <p:cNvPr id="309" name="Google Shape;309;p59"/>
          <p:cNvSpPr txBox="1"/>
          <p:nvPr/>
        </p:nvSpPr>
        <p:spPr>
          <a:xfrm>
            <a:off x="3950950" y="2854200"/>
            <a:ext cx="4651200" cy="256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600"/>
              </a:spcBef>
              <a:spcAft>
                <a:spcPts val="0"/>
              </a:spcAft>
              <a:buNone/>
            </a:pPr>
            <a:r>
              <a:rPr lang="en" sz="2400"/>
              <a:t>Basic Operation: </a:t>
            </a:r>
            <a:endParaRPr sz="2400"/>
          </a:p>
          <a:p>
            <a:pPr indent="0" lvl="0" marL="0" rtl="0" algn="l">
              <a:lnSpc>
                <a:spcPct val="90000"/>
              </a:lnSpc>
              <a:spcBef>
                <a:spcPts val="600"/>
              </a:spcBef>
              <a:spcAft>
                <a:spcPts val="0"/>
              </a:spcAft>
              <a:buNone/>
            </a:pPr>
            <a:r>
              <a:rPr lang="en" sz="2400"/>
              <a:t>single-digit multiplication</a:t>
            </a:r>
            <a:endParaRPr sz="2400"/>
          </a:p>
          <a:p>
            <a:pPr indent="0" lvl="0" marL="0" rtl="0" algn="l">
              <a:lnSpc>
                <a:spcPct val="90000"/>
              </a:lnSpc>
              <a:spcBef>
                <a:spcPts val="600"/>
              </a:spcBef>
              <a:spcAft>
                <a:spcPts val="0"/>
              </a:spcAft>
              <a:buNone/>
            </a:pPr>
            <a:r>
              <a:t/>
            </a:r>
            <a:endParaRPr sz="2400"/>
          </a:p>
          <a:p>
            <a:pPr indent="0" lvl="0" marL="0" rtl="0" algn="l">
              <a:lnSpc>
                <a:spcPct val="90000"/>
              </a:lnSpc>
              <a:spcBef>
                <a:spcPts val="600"/>
              </a:spcBef>
              <a:spcAft>
                <a:spcPts val="0"/>
              </a:spcAft>
              <a:buNone/>
            </a:pPr>
            <a:r>
              <a:rPr lang="en" sz="2400"/>
              <a:t>C(n) = </a:t>
            </a:r>
            <a:r>
              <a:rPr i="1" lang="en" sz="2400"/>
              <a:t>n</a:t>
            </a:r>
            <a:r>
              <a:rPr baseline="30000" lang="en" sz="2400"/>
              <a:t>2 </a:t>
            </a:r>
            <a:r>
              <a:rPr lang="en" sz="2400"/>
              <a:t>one-digit multiplications</a:t>
            </a:r>
            <a:endParaRPr sz="2400"/>
          </a:p>
          <a:p>
            <a:pPr indent="0" lvl="0" marL="0" rtl="0" algn="l">
              <a:lnSpc>
                <a:spcPct val="90000"/>
              </a:lnSpc>
              <a:spcBef>
                <a:spcPts val="600"/>
              </a:spcBef>
              <a:spcAft>
                <a:spcPts val="0"/>
              </a:spcAft>
              <a:buNone/>
            </a:pPr>
            <a:r>
              <a:rPr lang="en" sz="2400">
                <a:solidFill>
                  <a:schemeClr val="dk1"/>
                </a:solidFill>
              </a:rPr>
              <a:t>C(n) </a:t>
            </a:r>
            <a:r>
              <a:rPr b="1" lang="en" sz="2400"/>
              <a:t>∈ </a:t>
            </a:r>
            <a:r>
              <a:rPr b="1" lang="en" sz="2400">
                <a:solidFill>
                  <a:schemeClr val="dk1"/>
                </a:solidFill>
              </a:rPr>
              <a:t>Θ</a:t>
            </a:r>
            <a:r>
              <a:rPr b="1" lang="en" sz="2400"/>
              <a:t>(</a:t>
            </a:r>
            <a:r>
              <a:rPr b="1" i="1" lang="en" sz="2400">
                <a:solidFill>
                  <a:schemeClr val="dk1"/>
                </a:solidFill>
              </a:rPr>
              <a:t>n</a:t>
            </a:r>
            <a:r>
              <a:rPr b="1" baseline="30000" lang="en" sz="2400">
                <a:solidFill>
                  <a:schemeClr val="dk1"/>
                </a:solidFill>
              </a:rPr>
              <a:t>2</a:t>
            </a:r>
            <a:r>
              <a:rPr b="1" lang="en" sz="2400"/>
              <a:t>)</a:t>
            </a:r>
            <a:endParaRPr b="1" sz="24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60"/>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May the </a:t>
            </a:r>
            <a:r>
              <a:rPr b="1" lang="en" sz="3000"/>
              <a:t>Force</a:t>
            </a:r>
            <a:r>
              <a:rPr lang="en" sz="3000"/>
              <a:t> be with you!</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b="1" lang="en" sz="3000"/>
              <a:t>&lt;/ Brute Force &gt;</a:t>
            </a:r>
            <a:endParaRPr b="1" sz="3000"/>
          </a:p>
        </p:txBody>
      </p:sp>
      <p:pic>
        <p:nvPicPr>
          <p:cNvPr id="315" name="Google Shape;315;p60"/>
          <p:cNvPicPr preferRelativeResize="0"/>
          <p:nvPr/>
        </p:nvPicPr>
        <p:blipFill>
          <a:blip r:embed="rId3">
            <a:alphaModFix/>
          </a:blip>
          <a:stretch>
            <a:fillRect/>
          </a:stretch>
        </p:blipFill>
        <p:spPr>
          <a:xfrm>
            <a:off x="1724163" y="6413875"/>
            <a:ext cx="5695675" cy="444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3"/>
          <p:cNvSpPr txBox="1"/>
          <p:nvPr/>
        </p:nvSpPr>
        <p:spPr>
          <a:xfrm>
            <a:off x="270900" y="88000"/>
            <a:ext cx="8597400" cy="611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latin typeface="Courier New"/>
                <a:ea typeface="Courier New"/>
                <a:cs typeface="Courier New"/>
                <a:sym typeface="Courier New"/>
              </a:rPr>
              <a:t>NaiveStringMatch(T[0..n-1], P[</a:t>
            </a:r>
            <a:r>
              <a:rPr b="1" lang="en" sz="2400">
                <a:solidFill>
                  <a:schemeClr val="dk1"/>
                </a:solidFill>
                <a:latin typeface="Courier New"/>
                <a:ea typeface="Courier New"/>
                <a:cs typeface="Courier New"/>
                <a:sym typeface="Courier New"/>
              </a:rPr>
              <a:t>0..m-1]</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2400">
                <a:latin typeface="Courier New"/>
                <a:ea typeface="Courier New"/>
                <a:cs typeface="Courier New"/>
                <a:sym typeface="Courier New"/>
              </a:rPr>
              <a:t>	for i ← 0 to n-m</a:t>
            </a:r>
            <a:endParaRPr b="1" sz="2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2400">
                <a:latin typeface="Courier New"/>
                <a:ea typeface="Courier New"/>
                <a:cs typeface="Courier New"/>
                <a:sym typeface="Courier New"/>
              </a:rPr>
              <a:t>		</a:t>
            </a:r>
            <a:r>
              <a:rPr b="1" lang="en" sz="2400">
                <a:solidFill>
                  <a:schemeClr val="dk1"/>
                </a:solidFill>
                <a:latin typeface="Courier New"/>
                <a:ea typeface="Courier New"/>
                <a:cs typeface="Courier New"/>
                <a:sym typeface="Courier New"/>
              </a:rPr>
              <a:t>j ← 0</a:t>
            </a:r>
            <a:endParaRPr b="1" sz="2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2400">
                <a:latin typeface="Courier New"/>
                <a:ea typeface="Courier New"/>
                <a:cs typeface="Courier New"/>
                <a:sym typeface="Courier New"/>
              </a:rPr>
              <a:t>		while (j &lt; m and T[i+j] = P[j])</a:t>
            </a:r>
            <a:endParaRPr b="1" sz="2400">
              <a:latin typeface="Courier New"/>
              <a:ea typeface="Courier New"/>
              <a:cs typeface="Courier New"/>
              <a:sym typeface="Courier New"/>
            </a:endParaRPr>
          </a:p>
          <a:p>
            <a:pPr indent="457200" lvl="0" marL="914400" rtl="0" algn="l">
              <a:lnSpc>
                <a:spcPct val="100000"/>
              </a:lnSpc>
              <a:spcBef>
                <a:spcPts val="0"/>
              </a:spcBef>
              <a:spcAft>
                <a:spcPts val="0"/>
              </a:spcAft>
              <a:buNone/>
            </a:pPr>
            <a:r>
              <a:rPr b="1" lang="en" sz="2400">
                <a:latin typeface="Courier New"/>
                <a:ea typeface="Courier New"/>
                <a:cs typeface="Courier New"/>
                <a:sym typeface="Courier New"/>
              </a:rPr>
              <a:t>j ← j + 1</a:t>
            </a:r>
            <a:endParaRPr b="1" sz="2400">
              <a:latin typeface="Courier New"/>
              <a:ea typeface="Courier New"/>
              <a:cs typeface="Courier New"/>
              <a:sym typeface="Courier New"/>
            </a:endParaRPr>
          </a:p>
          <a:p>
            <a:pPr indent="0" lvl="0" marL="914400" rtl="0" algn="l">
              <a:lnSpc>
                <a:spcPct val="100000"/>
              </a:lnSpc>
              <a:spcBef>
                <a:spcPts val="0"/>
              </a:spcBef>
              <a:spcAft>
                <a:spcPts val="0"/>
              </a:spcAft>
              <a:buNone/>
            </a:pPr>
            <a:r>
              <a:rPr b="1" lang="en" sz="2400">
                <a:latin typeface="Courier New"/>
                <a:ea typeface="Courier New"/>
                <a:cs typeface="Courier New"/>
                <a:sym typeface="Courier New"/>
              </a:rPr>
              <a:t>if(j = m) return i</a:t>
            </a:r>
            <a:endParaRPr b="1" sz="2400">
              <a:latin typeface="Courier New"/>
              <a:ea typeface="Courier New"/>
              <a:cs typeface="Courier New"/>
              <a:sym typeface="Courier New"/>
            </a:endParaRPr>
          </a:p>
          <a:p>
            <a:pPr indent="457200" lvl="0" marL="0" rtl="0" algn="l">
              <a:lnSpc>
                <a:spcPct val="100000"/>
              </a:lnSpc>
              <a:spcBef>
                <a:spcPts val="0"/>
              </a:spcBef>
              <a:spcAft>
                <a:spcPts val="0"/>
              </a:spcAft>
              <a:buNone/>
            </a:pPr>
            <a:r>
              <a:rPr b="1" lang="en" sz="2400">
                <a:latin typeface="Courier New"/>
                <a:ea typeface="Courier New"/>
                <a:cs typeface="Courier New"/>
                <a:sym typeface="Courier New"/>
              </a:rPr>
              <a:t>return -1 </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2400"/>
              <a:t>Analysis:</a:t>
            </a:r>
            <a:endParaRPr sz="2400"/>
          </a:p>
          <a:p>
            <a:pPr indent="0" lvl="0" marL="0" rtl="0" algn="l">
              <a:lnSpc>
                <a:spcPct val="115000"/>
              </a:lnSpc>
              <a:spcBef>
                <a:spcPts val="0"/>
              </a:spcBef>
              <a:spcAft>
                <a:spcPts val="0"/>
              </a:spcAft>
              <a:buNone/>
            </a:pPr>
            <a:r>
              <a:rPr lang="en" sz="2400"/>
              <a:t>Input Size: </a:t>
            </a:r>
            <a:r>
              <a:rPr b="1" lang="en" sz="2400">
                <a:latin typeface="Courier New"/>
                <a:ea typeface="Courier New"/>
                <a:cs typeface="Courier New"/>
                <a:sym typeface="Courier New"/>
              </a:rPr>
              <a:t>n, m</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rPr lang="en" sz="2400"/>
              <a:t>Basic Operation : </a:t>
            </a:r>
            <a:r>
              <a:rPr b="1" lang="en" sz="2400">
                <a:solidFill>
                  <a:schemeClr val="dk1"/>
                </a:solidFill>
                <a:latin typeface="Courier New"/>
                <a:ea typeface="Courier New"/>
                <a:cs typeface="Courier New"/>
                <a:sym typeface="Courier New"/>
              </a:rPr>
              <a:t>(T[i+j] = P[j])</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solidFill>
                  <a:schemeClr val="dk1"/>
                </a:solidFill>
                <a:latin typeface="Courier New"/>
                <a:ea typeface="Courier New"/>
                <a:cs typeface="Courier New"/>
                <a:sym typeface="Courier New"/>
              </a:rPr>
              <a:t>… </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nvSpPr>
        <p:spPr>
          <a:xfrm>
            <a:off x="224625" y="303925"/>
            <a:ext cx="8151300" cy="5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t>Input Size: </a:t>
            </a:r>
            <a:r>
              <a:rPr b="1" lang="en" sz="2400">
                <a:latin typeface="Courier New"/>
                <a:ea typeface="Courier New"/>
                <a:cs typeface="Courier New"/>
                <a:sym typeface="Courier New"/>
              </a:rPr>
              <a:t>n, m</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rPr lang="en" sz="2400"/>
              <a:t>Basic Operation : </a:t>
            </a:r>
            <a:r>
              <a:rPr b="1" lang="en" sz="2400">
                <a:solidFill>
                  <a:schemeClr val="dk1"/>
                </a:solidFill>
                <a:latin typeface="Courier New"/>
                <a:ea typeface="Courier New"/>
                <a:cs typeface="Courier New"/>
                <a:sym typeface="Courier New"/>
              </a:rPr>
              <a:t>(T[i+j] = P[j])</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24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C</a:t>
            </a:r>
            <a:r>
              <a:rPr baseline="-25000" lang="en" sz="2400">
                <a:solidFill>
                  <a:schemeClr val="dk1"/>
                </a:solidFill>
              </a:rPr>
              <a:t>best</a:t>
            </a:r>
            <a:r>
              <a:rPr lang="en" sz="2400">
                <a:solidFill>
                  <a:schemeClr val="dk1"/>
                </a:solidFill>
              </a:rPr>
              <a:t>(n) = </a:t>
            </a:r>
            <a:r>
              <a:rPr b="1" lang="en" sz="2400">
                <a:solidFill>
                  <a:schemeClr val="dk1"/>
                </a:solidFill>
              </a:rPr>
              <a:t>0</a:t>
            </a:r>
            <a:r>
              <a:rPr lang="en" sz="2400">
                <a:solidFill>
                  <a:schemeClr val="dk1"/>
                </a:solidFill>
              </a:rPr>
              <a:t>, when n &lt; m</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		= </a:t>
            </a:r>
            <a:r>
              <a:rPr b="1" lang="en" sz="2400">
                <a:solidFill>
                  <a:schemeClr val="dk1"/>
                </a:solidFill>
              </a:rPr>
              <a:t>min(m, n-m+1)</a:t>
            </a:r>
            <a:r>
              <a:rPr lang="en" sz="2400">
                <a:solidFill>
                  <a:schemeClr val="dk1"/>
                </a:solidFill>
              </a:rPr>
              <a:t> when n ≥ m</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			= </a:t>
            </a:r>
            <a:r>
              <a:rPr b="1" lang="en" sz="2400">
                <a:solidFill>
                  <a:schemeClr val="dk1"/>
                </a:solidFill>
              </a:rPr>
              <a:t>1</a:t>
            </a:r>
            <a:r>
              <a:rPr lang="en" sz="2400">
                <a:solidFill>
                  <a:schemeClr val="dk1"/>
                </a:solidFill>
              </a:rPr>
              <a:t> when n = m</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			= </a:t>
            </a:r>
            <a:r>
              <a:rPr b="1" lang="en" sz="2400">
                <a:solidFill>
                  <a:schemeClr val="dk1"/>
                </a:solidFill>
              </a:rPr>
              <a:t>m</a:t>
            </a:r>
            <a:r>
              <a:rPr lang="en" sz="2400">
                <a:solidFill>
                  <a:schemeClr val="dk1"/>
                </a:solidFill>
              </a:rPr>
              <a:t>, when n ≥ 2m-1 (i.e., n-m+1 is at least m)</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		= </a:t>
            </a:r>
            <a:r>
              <a:rPr b="1" lang="en" sz="2400">
                <a:solidFill>
                  <a:schemeClr val="dk1"/>
                </a:solidFill>
              </a:rPr>
              <a:t>max(0, min(m, n-m+1))</a:t>
            </a:r>
            <a:r>
              <a:rPr lang="en" sz="2400">
                <a:solidFill>
                  <a:schemeClr val="dk1"/>
                </a:solidFill>
              </a:rPr>
              <a:t>, for any n, m</a:t>
            </a:r>
            <a:endParaRPr sz="2400">
              <a:solidFill>
                <a:schemeClr val="dk1"/>
              </a:solidFill>
            </a:endParaRPr>
          </a:p>
          <a:p>
            <a:pPr indent="0" lvl="0" marL="0" rtl="0" algn="l">
              <a:lnSpc>
                <a:spcPct val="115000"/>
              </a:lnSpc>
              <a:spcBef>
                <a:spcPts val="0"/>
              </a:spcBef>
              <a:spcAft>
                <a:spcPts val="0"/>
              </a:spcAft>
              <a:buNone/>
            </a:pPr>
            <a:r>
              <a:rPr lang="en" sz="2400"/>
              <a:t>C</a:t>
            </a:r>
            <a:r>
              <a:rPr baseline="-25000" lang="en" sz="2400"/>
              <a:t>best</a:t>
            </a:r>
            <a:r>
              <a:rPr lang="en" sz="2400"/>
              <a:t>(n) </a:t>
            </a:r>
            <a:r>
              <a:rPr b="1" lang="en" sz="2400"/>
              <a:t>∈ Θ(m) </a:t>
            </a:r>
            <a:r>
              <a:rPr lang="en" sz="2400"/>
              <a:t>with n ≥ 2m-1</a:t>
            </a:r>
            <a:endParaRPr sz="2400"/>
          </a:p>
          <a:p>
            <a:pPr indent="0" lvl="0" marL="0" rtl="0" algn="l">
              <a:lnSpc>
                <a:spcPct val="115000"/>
              </a:lnSpc>
              <a:spcBef>
                <a:spcPts val="0"/>
              </a:spcBef>
              <a:spcAft>
                <a:spcPts val="0"/>
              </a:spcAft>
              <a:buNone/>
            </a:pPr>
            <a:r>
              <a:rPr lang="en" sz="2400">
                <a:solidFill>
                  <a:schemeClr val="dk1"/>
                </a:solidFill>
              </a:rPr>
              <a:t>C</a:t>
            </a:r>
            <a:r>
              <a:rPr baseline="-25000" lang="en" sz="2400">
                <a:solidFill>
                  <a:schemeClr val="dk1"/>
                </a:solidFill>
              </a:rPr>
              <a:t>best</a:t>
            </a:r>
            <a:r>
              <a:rPr lang="en" sz="2400">
                <a:solidFill>
                  <a:schemeClr val="dk1"/>
                </a:solidFill>
              </a:rPr>
              <a:t>(n) </a:t>
            </a:r>
            <a:r>
              <a:rPr b="1" lang="en" sz="2400">
                <a:solidFill>
                  <a:schemeClr val="dk1"/>
                </a:solidFill>
              </a:rPr>
              <a:t>∈ O(m)</a:t>
            </a:r>
            <a:r>
              <a:rPr lang="en" sz="2400">
                <a:solidFill>
                  <a:schemeClr val="dk1"/>
                </a:solidFill>
              </a:rPr>
              <a:t> for any n, m</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C</a:t>
            </a:r>
            <a:r>
              <a:rPr baseline="-25000" lang="en" sz="2400">
                <a:solidFill>
                  <a:schemeClr val="dk1"/>
                </a:solidFill>
              </a:rPr>
              <a:t>worst</a:t>
            </a:r>
            <a:r>
              <a:rPr lang="en" sz="2400">
                <a:solidFill>
                  <a:schemeClr val="dk1"/>
                </a:solidFill>
              </a:rPr>
              <a:t>(n) = (</a:t>
            </a:r>
            <a:r>
              <a:rPr b="1" lang="en" sz="2400">
                <a:solidFill>
                  <a:schemeClr val="dk1"/>
                </a:solidFill>
              </a:rPr>
              <a:t>n - m + 1) * m  ∈ Θ(nm)</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C</a:t>
            </a:r>
            <a:r>
              <a:rPr baseline="-25000" lang="en" sz="2400">
                <a:solidFill>
                  <a:schemeClr val="dk1"/>
                </a:solidFill>
              </a:rPr>
              <a:t>avg</a:t>
            </a:r>
            <a:r>
              <a:rPr lang="en" sz="2400">
                <a:solidFill>
                  <a:schemeClr val="dk1"/>
                </a:solidFill>
              </a:rPr>
              <a:t>(n) </a:t>
            </a:r>
            <a:r>
              <a:rPr b="1" lang="en" sz="2400">
                <a:solidFill>
                  <a:schemeClr val="dk1"/>
                </a:solidFill>
              </a:rPr>
              <a:t>∈ O(nm)</a:t>
            </a:r>
            <a:endParaRPr b="1" sz="24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nvSpPr>
        <p:spPr>
          <a:xfrm>
            <a:off x="270900" y="270900"/>
            <a:ext cx="8793900" cy="614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Write an algorithm to check if the array is sorted.</a:t>
            </a:r>
            <a:endParaRPr b="1" sz="2400"/>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b="1" lang="en" sz="2400">
                <a:latin typeface="Courier New"/>
                <a:ea typeface="Courier New"/>
                <a:cs typeface="Courier New"/>
                <a:sym typeface="Courier New"/>
              </a:rPr>
              <a:t>boolean isSorted( A[0..n-1] )</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rPr lang="en" sz="2400">
                <a:latin typeface="Courier New"/>
                <a:ea typeface="Courier New"/>
                <a:cs typeface="Courier New"/>
                <a:sym typeface="Courier New"/>
              </a:rPr>
              <a:t>//Checks if the array </a:t>
            </a:r>
            <a:r>
              <a:rPr b="1" lang="en" sz="2400">
                <a:latin typeface="Courier New"/>
                <a:ea typeface="Courier New"/>
                <a:cs typeface="Courier New"/>
                <a:sym typeface="Courier New"/>
              </a:rPr>
              <a:t>A</a:t>
            </a:r>
            <a:r>
              <a:rPr lang="en" sz="2400">
                <a:latin typeface="Courier New"/>
                <a:ea typeface="Courier New"/>
                <a:cs typeface="Courier New"/>
                <a:sym typeface="Courier New"/>
              </a:rPr>
              <a:t> is sorted.</a:t>
            </a:r>
            <a:endParaRPr sz="2400">
              <a:latin typeface="Courier New"/>
              <a:ea typeface="Courier New"/>
              <a:cs typeface="Courier New"/>
              <a:sym typeface="Courier New"/>
            </a:endParaRPr>
          </a:p>
          <a:p>
            <a:pPr indent="0" lvl="0" marL="0" rtl="0" algn="l">
              <a:spcBef>
                <a:spcPts val="0"/>
              </a:spcBef>
              <a:spcAft>
                <a:spcPts val="0"/>
              </a:spcAft>
              <a:buNone/>
            </a:pPr>
            <a:r>
              <a:rPr lang="en" sz="2400">
                <a:solidFill>
                  <a:schemeClr val="dk1"/>
                </a:solidFill>
                <a:latin typeface="Courier New"/>
                <a:ea typeface="Courier New"/>
                <a:cs typeface="Courier New"/>
                <a:sym typeface="Courier New"/>
              </a:rPr>
              <a:t>//Input: An array </a:t>
            </a:r>
            <a:r>
              <a:rPr b="1" lang="en" sz="2400">
                <a:solidFill>
                  <a:schemeClr val="dk1"/>
                </a:solidFill>
                <a:latin typeface="Courier New"/>
                <a:ea typeface="Courier New"/>
                <a:cs typeface="Courier New"/>
                <a:sym typeface="Courier New"/>
              </a:rPr>
              <a:t>A</a:t>
            </a:r>
            <a:r>
              <a:rPr lang="en" sz="2400">
                <a:solidFill>
                  <a:schemeClr val="dk1"/>
                </a:solidFill>
                <a:latin typeface="Courier New"/>
                <a:ea typeface="Courier New"/>
                <a:cs typeface="Courier New"/>
                <a:sym typeface="Courier New"/>
              </a:rPr>
              <a:t> of orderable elements by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2400">
                <a:solidFill>
                  <a:schemeClr val="dk1"/>
                </a:solidFill>
                <a:latin typeface="Courier New"/>
                <a:ea typeface="Courier New"/>
                <a:cs typeface="Courier New"/>
                <a:sym typeface="Courier New"/>
              </a:rPr>
              <a:t>//Output: Return </a:t>
            </a:r>
            <a:r>
              <a:rPr b="1" lang="en" sz="2400">
                <a:solidFill>
                  <a:schemeClr val="dk1"/>
                </a:solidFill>
                <a:latin typeface="Courier New"/>
                <a:ea typeface="Courier New"/>
                <a:cs typeface="Courier New"/>
                <a:sym typeface="Courier New"/>
              </a:rPr>
              <a:t>TRUE</a:t>
            </a:r>
            <a:r>
              <a:rPr lang="en" sz="2400">
                <a:solidFill>
                  <a:schemeClr val="dk1"/>
                </a:solidFill>
                <a:latin typeface="Courier New"/>
                <a:ea typeface="Courier New"/>
                <a:cs typeface="Courier New"/>
                <a:sym typeface="Courier New"/>
              </a:rPr>
              <a:t> if array is sorted.</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2400">
                <a:solidFill>
                  <a:schemeClr val="dk1"/>
                </a:solidFill>
                <a:latin typeface="Courier New"/>
                <a:ea typeface="Courier New"/>
                <a:cs typeface="Courier New"/>
                <a:sym typeface="Courier New"/>
              </a:rPr>
              <a:t>//        </a:t>
            </a:r>
            <a:r>
              <a:rPr b="1" lang="en" sz="2400">
                <a:solidFill>
                  <a:schemeClr val="dk1"/>
                </a:solidFill>
                <a:latin typeface="Courier New"/>
                <a:ea typeface="Courier New"/>
                <a:cs typeface="Courier New"/>
                <a:sym typeface="Courier New"/>
              </a:rPr>
              <a:t>FALSE</a:t>
            </a:r>
            <a:r>
              <a:rPr lang="en" sz="2400">
                <a:solidFill>
                  <a:schemeClr val="dk1"/>
                </a:solidFill>
                <a:latin typeface="Courier New"/>
                <a:ea typeface="Courier New"/>
                <a:cs typeface="Courier New"/>
                <a:sym typeface="Courier New"/>
              </a:rPr>
              <a:t> otherwise.</a:t>
            </a:r>
            <a:endParaRPr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latin typeface="Courier New"/>
                <a:ea typeface="Courier New"/>
                <a:cs typeface="Courier New"/>
                <a:sym typeface="Courier New"/>
              </a:rPr>
              <a:t>...</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nvSpPr>
        <p:spPr>
          <a:xfrm>
            <a:off x="270900" y="270900"/>
            <a:ext cx="8793900" cy="614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Write an algorithm to check if the array is sorted.</a:t>
            </a:r>
            <a:endParaRPr b="1" sz="2400"/>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b="1" lang="en" sz="2400">
                <a:latin typeface="Courier New"/>
                <a:ea typeface="Courier New"/>
                <a:cs typeface="Courier New"/>
                <a:sym typeface="Courier New"/>
              </a:rPr>
              <a:t>boolean isSorted( A[0..n-1] )</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rPr lang="en" sz="2400">
                <a:latin typeface="Courier New"/>
                <a:ea typeface="Courier New"/>
                <a:cs typeface="Courier New"/>
                <a:sym typeface="Courier New"/>
              </a:rPr>
              <a:t>//Checks if the array </a:t>
            </a:r>
            <a:r>
              <a:rPr b="1" lang="en" sz="2400">
                <a:latin typeface="Courier New"/>
                <a:ea typeface="Courier New"/>
                <a:cs typeface="Courier New"/>
                <a:sym typeface="Courier New"/>
              </a:rPr>
              <a:t>A</a:t>
            </a:r>
            <a:r>
              <a:rPr lang="en" sz="2400">
                <a:latin typeface="Courier New"/>
                <a:ea typeface="Courier New"/>
                <a:cs typeface="Courier New"/>
                <a:sym typeface="Courier New"/>
              </a:rPr>
              <a:t> is sorted.</a:t>
            </a:r>
            <a:endParaRPr sz="2400">
              <a:latin typeface="Courier New"/>
              <a:ea typeface="Courier New"/>
              <a:cs typeface="Courier New"/>
              <a:sym typeface="Courier New"/>
            </a:endParaRPr>
          </a:p>
          <a:p>
            <a:pPr indent="0" lvl="0" marL="0" rtl="0" algn="l">
              <a:spcBef>
                <a:spcPts val="0"/>
              </a:spcBef>
              <a:spcAft>
                <a:spcPts val="0"/>
              </a:spcAft>
              <a:buNone/>
            </a:pPr>
            <a:r>
              <a:rPr lang="en" sz="2400">
                <a:solidFill>
                  <a:schemeClr val="dk1"/>
                </a:solidFill>
                <a:latin typeface="Courier New"/>
                <a:ea typeface="Courier New"/>
                <a:cs typeface="Courier New"/>
                <a:sym typeface="Courier New"/>
              </a:rPr>
              <a:t>//Input: An array </a:t>
            </a:r>
            <a:r>
              <a:rPr b="1" lang="en" sz="2400">
                <a:solidFill>
                  <a:schemeClr val="dk1"/>
                </a:solidFill>
                <a:latin typeface="Courier New"/>
                <a:ea typeface="Courier New"/>
                <a:cs typeface="Courier New"/>
                <a:sym typeface="Courier New"/>
              </a:rPr>
              <a:t>A</a:t>
            </a:r>
            <a:r>
              <a:rPr lang="en" sz="2400">
                <a:solidFill>
                  <a:schemeClr val="dk1"/>
                </a:solidFill>
                <a:latin typeface="Courier New"/>
                <a:ea typeface="Courier New"/>
                <a:cs typeface="Courier New"/>
                <a:sym typeface="Courier New"/>
              </a:rPr>
              <a:t> of orderable elements by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2400">
                <a:solidFill>
                  <a:schemeClr val="dk1"/>
                </a:solidFill>
                <a:latin typeface="Courier New"/>
                <a:ea typeface="Courier New"/>
                <a:cs typeface="Courier New"/>
                <a:sym typeface="Courier New"/>
              </a:rPr>
              <a:t>//Output: Return </a:t>
            </a:r>
            <a:r>
              <a:rPr b="1" lang="en" sz="2400">
                <a:solidFill>
                  <a:schemeClr val="dk1"/>
                </a:solidFill>
                <a:latin typeface="Courier New"/>
                <a:ea typeface="Courier New"/>
                <a:cs typeface="Courier New"/>
                <a:sym typeface="Courier New"/>
              </a:rPr>
              <a:t>TRUE</a:t>
            </a:r>
            <a:r>
              <a:rPr lang="en" sz="2400">
                <a:solidFill>
                  <a:schemeClr val="dk1"/>
                </a:solidFill>
                <a:latin typeface="Courier New"/>
                <a:ea typeface="Courier New"/>
                <a:cs typeface="Courier New"/>
                <a:sym typeface="Courier New"/>
              </a:rPr>
              <a:t> if array is sorted.</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2400">
                <a:solidFill>
                  <a:schemeClr val="dk1"/>
                </a:solidFill>
                <a:latin typeface="Courier New"/>
                <a:ea typeface="Courier New"/>
                <a:cs typeface="Courier New"/>
                <a:sym typeface="Courier New"/>
              </a:rPr>
              <a:t>//        </a:t>
            </a:r>
            <a:r>
              <a:rPr b="1" lang="en" sz="2400">
                <a:solidFill>
                  <a:schemeClr val="dk1"/>
                </a:solidFill>
                <a:latin typeface="Courier New"/>
                <a:ea typeface="Courier New"/>
                <a:cs typeface="Courier New"/>
                <a:sym typeface="Courier New"/>
              </a:rPr>
              <a:t>FALSE</a:t>
            </a:r>
            <a:r>
              <a:rPr lang="en" sz="2400">
                <a:solidFill>
                  <a:schemeClr val="dk1"/>
                </a:solidFill>
                <a:latin typeface="Courier New"/>
                <a:ea typeface="Courier New"/>
                <a:cs typeface="Courier New"/>
                <a:sym typeface="Courier New"/>
              </a:rPr>
              <a:t> otherwise.</a:t>
            </a:r>
            <a:endParaRPr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latin typeface="Courier New"/>
                <a:ea typeface="Courier New"/>
                <a:cs typeface="Courier New"/>
                <a:sym typeface="Courier New"/>
              </a:rPr>
              <a:t>for i ← 0 to n-2</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latin typeface="Courier New"/>
                <a:ea typeface="Courier New"/>
                <a:cs typeface="Courier New"/>
                <a:sym typeface="Courier New"/>
              </a:rPr>
              <a:t>	if(A[i] &gt; A[i+1])</a:t>
            </a:r>
            <a:r>
              <a:rPr lang="en" sz="2400">
                <a:latin typeface="Courier New"/>
                <a:ea typeface="Courier New"/>
                <a:cs typeface="Courier New"/>
                <a:sym typeface="Courier New"/>
              </a:rPr>
              <a:t> //not in order</a:t>
            </a:r>
            <a:endParaRPr sz="2400">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latin typeface="Courier New"/>
                <a:ea typeface="Courier New"/>
                <a:cs typeface="Courier New"/>
                <a:sym typeface="Courier New"/>
              </a:rPr>
              <a:t>		return FALSE</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latin typeface="Courier New"/>
                <a:ea typeface="Courier New"/>
                <a:cs typeface="Courier New"/>
                <a:sym typeface="Courier New"/>
              </a:rPr>
              <a:t>return TRUE</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