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4e26dd760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4e26dd7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eff2c0ff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eff2c0ff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9916c83f_0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916c83f_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a3c9e4b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a3c9e4b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a46d81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a46d8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a46d819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a46d81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a3c9e4b2_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a3c9e4b2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98caffa2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8caffa2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e4d64e9c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4d64e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717023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71702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717023f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717023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1099f2d2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1099f2d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717023f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717023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717023f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717023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717023f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717023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b1ef7cb3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b1ef7cb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3c9e4b2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3c9e4b2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8bf8a8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8bf8a8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8bf8a84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8bf8a84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98caffa2_0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98caffa2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af9d4af9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af9d4af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a9e6d6d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a9e6d6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099f2d2b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099f2d2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a519900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a51990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b1ef7cb3_1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b1ef7cb3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f9d4af9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f9d4af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a9c672ad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a9c672ad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a519900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a51990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a519900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a51990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a9c672ad_0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a9c672ad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a9c672ad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9c672ad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a9c672ad_0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9c672ad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a5199005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a519900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099f2d2b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099f2d2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a9c672ad_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a9c672ad_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a9c672ad_0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a9c672ad_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33e1e76f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33e1e76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33e1e76f_0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33e1e76f_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33e1e76f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33e1e76f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33e1e76f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33e1e76f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33e1e76f_0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33e1e76f_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1b2b89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1b2b89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633e1e76f_0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33e1e76f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a404ff9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a404ff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99f2d2b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99f2d2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a404ff9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a404ff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b6c973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b6c97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b6c9731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b6c9731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a404ff9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a404ff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a404ff9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a404ff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b40d4f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b40d4f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aaeb1d6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aaeb1d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b8c03d6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b8c03d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99f2d2b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99f2d2b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99f2d2b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99f2d2b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9916c83f_0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916c83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98caffa2_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8caffa2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4124513"/>
            <a:ext cx="8458200" cy="9498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685800" y="1734343"/>
            <a:ext cx="7772400" cy="22455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7200"/>
              <a:buNone/>
              <a:defRPr sz="7200">
                <a:solidFill>
                  <a:schemeClr val="dk2"/>
                </a:solidFill>
              </a:defRPr>
            </a:lvl1pPr>
            <a:lvl2pPr lvl="1">
              <a:spcBef>
                <a:spcPts val="0"/>
              </a:spcBef>
              <a:spcAft>
                <a:spcPts val="0"/>
              </a:spcAft>
              <a:buClr>
                <a:schemeClr val="dk2"/>
              </a:buClr>
              <a:buSzPts val="7200"/>
              <a:buNone/>
              <a:defRPr sz="7200">
                <a:solidFill>
                  <a:schemeClr val="dk2"/>
                </a:solidFill>
              </a:defRPr>
            </a:lvl2pPr>
            <a:lvl3pPr lvl="2">
              <a:spcBef>
                <a:spcPts val="0"/>
              </a:spcBef>
              <a:spcAft>
                <a:spcPts val="0"/>
              </a:spcAft>
              <a:buClr>
                <a:schemeClr val="dk2"/>
              </a:buClr>
              <a:buSzPts val="7200"/>
              <a:buNone/>
              <a:defRPr sz="7200">
                <a:solidFill>
                  <a:schemeClr val="dk2"/>
                </a:solidFill>
              </a:defRPr>
            </a:lvl3pPr>
            <a:lvl4pPr lvl="3">
              <a:spcBef>
                <a:spcPts val="0"/>
              </a:spcBef>
              <a:spcAft>
                <a:spcPts val="0"/>
              </a:spcAft>
              <a:buClr>
                <a:schemeClr val="dk2"/>
              </a:buClr>
              <a:buSzPts val="7200"/>
              <a:buNone/>
              <a:defRPr sz="7200">
                <a:solidFill>
                  <a:schemeClr val="dk2"/>
                </a:solidFill>
              </a:defRPr>
            </a:lvl4pPr>
            <a:lvl5pPr lvl="4">
              <a:spcBef>
                <a:spcPts val="0"/>
              </a:spcBef>
              <a:spcAft>
                <a:spcPts val="0"/>
              </a:spcAft>
              <a:buClr>
                <a:schemeClr val="dk2"/>
              </a:buClr>
              <a:buSzPts val="7200"/>
              <a:buNone/>
              <a:defRPr sz="7200">
                <a:solidFill>
                  <a:schemeClr val="dk2"/>
                </a:solidFill>
              </a:defRPr>
            </a:lvl5pPr>
            <a:lvl6pPr lvl="5">
              <a:spcBef>
                <a:spcPts val="0"/>
              </a:spcBef>
              <a:spcAft>
                <a:spcPts val="0"/>
              </a:spcAft>
              <a:buClr>
                <a:schemeClr val="dk2"/>
              </a:buClr>
              <a:buSzPts val="7200"/>
              <a:buNone/>
              <a:defRPr sz="7200">
                <a:solidFill>
                  <a:schemeClr val="dk2"/>
                </a:solidFill>
              </a:defRPr>
            </a:lvl6pPr>
            <a:lvl7pPr lvl="6">
              <a:spcBef>
                <a:spcPts val="0"/>
              </a:spcBef>
              <a:spcAft>
                <a:spcPts val="0"/>
              </a:spcAft>
              <a:buClr>
                <a:schemeClr val="dk2"/>
              </a:buClr>
              <a:buSzPts val="7200"/>
              <a:buNone/>
              <a:defRPr sz="7200">
                <a:solidFill>
                  <a:schemeClr val="dk2"/>
                </a:solidFill>
              </a:defRPr>
            </a:lvl7pPr>
            <a:lvl8pPr lvl="7">
              <a:spcBef>
                <a:spcPts val="0"/>
              </a:spcBef>
              <a:spcAft>
                <a:spcPts val="0"/>
              </a:spcAft>
              <a:buClr>
                <a:schemeClr val="dk2"/>
              </a:buClr>
              <a:buSzPts val="7200"/>
              <a:buNone/>
              <a:defRPr sz="7200">
                <a:solidFill>
                  <a:schemeClr val="dk2"/>
                </a:solidFill>
              </a:defRPr>
            </a:lvl8pPr>
            <a:lvl9pPr lvl="8">
              <a:spcBef>
                <a:spcPts val="0"/>
              </a:spcBef>
              <a:spcAft>
                <a:spcPts val="0"/>
              </a:spcAft>
              <a:buClr>
                <a:schemeClr val="dk2"/>
              </a:buClr>
              <a:buSzPts val="7200"/>
              <a:buNone/>
              <a:defRPr sz="7200">
                <a:solidFill>
                  <a:schemeClr val="dk2"/>
                </a:solidFill>
              </a:defRPr>
            </a:lvl9pPr>
          </a:lstStyle>
          <a:p/>
        </p:txBody>
      </p:sp>
      <p:sp>
        <p:nvSpPr>
          <p:cNvPr id="11" name="Google Shape;11;p2"/>
          <p:cNvSpPr txBox="1"/>
          <p:nvPr>
            <p:ph idx="1" type="subTitle"/>
          </p:nvPr>
        </p:nvSpPr>
        <p:spPr>
          <a:xfrm>
            <a:off x="685800" y="4124476"/>
            <a:ext cx="7772400" cy="949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3000"/>
              <a:buNone/>
              <a:defRPr b="1">
                <a:solidFill>
                  <a:schemeClr val="lt2"/>
                </a:solidFill>
              </a:defRPr>
            </a:lvl1pPr>
            <a:lvl2pPr lvl="1">
              <a:spcBef>
                <a:spcPts val="0"/>
              </a:spcBef>
              <a:spcAft>
                <a:spcPts val="0"/>
              </a:spcAft>
              <a:buClr>
                <a:schemeClr val="lt2"/>
              </a:buClr>
              <a:buSzPts val="3000"/>
              <a:buNone/>
              <a:defRPr b="1" sz="3000">
                <a:solidFill>
                  <a:schemeClr val="lt2"/>
                </a:solidFill>
              </a:defRPr>
            </a:lvl2pPr>
            <a:lvl3pPr lvl="2">
              <a:spcBef>
                <a:spcPts val="0"/>
              </a:spcBef>
              <a:spcAft>
                <a:spcPts val="0"/>
              </a:spcAft>
              <a:buClr>
                <a:schemeClr val="lt2"/>
              </a:buClr>
              <a:buSzPts val="3000"/>
              <a:buNone/>
              <a:defRPr b="1" sz="3000">
                <a:solidFill>
                  <a:schemeClr val="lt2"/>
                </a:solidFill>
              </a:defRPr>
            </a:lvl3pPr>
            <a:lvl4pPr lvl="3">
              <a:spcBef>
                <a:spcPts val="0"/>
              </a:spcBef>
              <a:spcAft>
                <a:spcPts val="0"/>
              </a:spcAft>
              <a:buClr>
                <a:schemeClr val="lt2"/>
              </a:buClr>
              <a:buSzPts val="3000"/>
              <a:buNone/>
              <a:defRPr b="1" sz="3000">
                <a:solidFill>
                  <a:schemeClr val="lt2"/>
                </a:solidFill>
              </a:defRPr>
            </a:lvl4pPr>
            <a:lvl5pPr lvl="4">
              <a:spcBef>
                <a:spcPts val="0"/>
              </a:spcBef>
              <a:spcAft>
                <a:spcPts val="0"/>
              </a:spcAft>
              <a:buClr>
                <a:schemeClr val="lt2"/>
              </a:buClr>
              <a:buSzPts val="3000"/>
              <a:buNone/>
              <a:defRPr b="1" sz="3000">
                <a:solidFill>
                  <a:schemeClr val="lt2"/>
                </a:solidFill>
              </a:defRPr>
            </a:lvl5pPr>
            <a:lvl6pPr lvl="5">
              <a:spcBef>
                <a:spcPts val="0"/>
              </a:spcBef>
              <a:spcAft>
                <a:spcPts val="0"/>
              </a:spcAft>
              <a:buClr>
                <a:schemeClr val="lt2"/>
              </a:buClr>
              <a:buSzPts val="3000"/>
              <a:buNone/>
              <a:defRPr b="1" sz="3000">
                <a:solidFill>
                  <a:schemeClr val="lt2"/>
                </a:solidFill>
              </a:defRPr>
            </a:lvl6pPr>
            <a:lvl7pPr lvl="6">
              <a:spcBef>
                <a:spcPts val="0"/>
              </a:spcBef>
              <a:spcAft>
                <a:spcPts val="0"/>
              </a:spcAft>
              <a:buClr>
                <a:schemeClr val="lt2"/>
              </a:buClr>
              <a:buSzPts val="3000"/>
              <a:buNone/>
              <a:defRPr b="1" sz="3000">
                <a:solidFill>
                  <a:schemeClr val="lt2"/>
                </a:solidFill>
              </a:defRPr>
            </a:lvl7pPr>
            <a:lvl8pPr lvl="7">
              <a:spcBef>
                <a:spcPts val="0"/>
              </a:spcBef>
              <a:spcAft>
                <a:spcPts val="0"/>
              </a:spcAft>
              <a:buClr>
                <a:schemeClr val="lt2"/>
              </a:buClr>
              <a:buSzPts val="3000"/>
              <a:buNone/>
              <a:defRPr b="1" sz="3000">
                <a:solidFill>
                  <a:schemeClr val="lt2"/>
                </a:solidFill>
              </a:defRPr>
            </a:lvl8pPr>
            <a:lvl9pPr lvl="8">
              <a:spcBef>
                <a:spcPts val="0"/>
              </a:spcBef>
              <a:spcAft>
                <a:spcPts val="0"/>
              </a:spcAft>
              <a:buClr>
                <a:schemeClr val="lt2"/>
              </a:buClr>
              <a:buSzPts val="3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5" name="Google Shape;15;p3"/>
          <p:cNvSpPr txBox="1"/>
          <p:nvPr>
            <p:ph idx="1" type="body"/>
          </p:nvPr>
        </p:nvSpPr>
        <p:spPr>
          <a:xfrm>
            <a:off x="457200" y="1947332"/>
            <a:ext cx="82296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4"/>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9" name="Google Shape;19;p4"/>
          <p:cNvSpPr txBox="1"/>
          <p:nvPr>
            <p:ph idx="1" type="body"/>
          </p:nvPr>
        </p:nvSpPr>
        <p:spPr>
          <a:xfrm>
            <a:off x="457200" y="194733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56667" y="1949212"/>
            <a:ext cx="4030200" cy="46203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p:nvPr/>
        </p:nvSpPr>
        <p:spPr>
          <a:xfrm>
            <a:off x="0" y="274636"/>
            <a:ext cx="8686800" cy="15543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457200" y="274637"/>
            <a:ext cx="8229600" cy="15222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p:nvPr/>
        </p:nvSpPr>
        <p:spPr>
          <a:xfrm>
            <a:off x="0" y="5875079"/>
            <a:ext cx="8686800" cy="6927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 name="Google Shape;26;p6"/>
          <p:cNvSpPr txBox="1"/>
          <p:nvPr>
            <p:ph idx="1" type="body"/>
          </p:nvPr>
        </p:nvSpPr>
        <p:spPr>
          <a:xfrm>
            <a:off x="457200" y="5875079"/>
            <a:ext cx="8229600" cy="6927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Clr>
                <a:schemeClr val="lt1"/>
              </a:buClr>
              <a:buSzPts val="24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5222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4800"/>
              <a:buNone/>
              <a:defRPr b="1" sz="4800">
                <a:solidFill>
                  <a:schemeClr val="lt1"/>
                </a:solidFill>
              </a:defRPr>
            </a:lvl1pPr>
            <a:lvl2pPr lvl="1">
              <a:spcBef>
                <a:spcPts val="0"/>
              </a:spcBef>
              <a:spcAft>
                <a:spcPts val="0"/>
              </a:spcAft>
              <a:buClr>
                <a:schemeClr val="lt1"/>
              </a:buClr>
              <a:buSzPts val="4800"/>
              <a:buNone/>
              <a:defRPr b="1" sz="4800">
                <a:solidFill>
                  <a:schemeClr val="lt1"/>
                </a:solidFill>
              </a:defRPr>
            </a:lvl2pPr>
            <a:lvl3pPr lvl="2">
              <a:spcBef>
                <a:spcPts val="0"/>
              </a:spcBef>
              <a:spcAft>
                <a:spcPts val="0"/>
              </a:spcAft>
              <a:buClr>
                <a:schemeClr val="lt1"/>
              </a:buClr>
              <a:buSzPts val="4800"/>
              <a:buNone/>
              <a:defRPr b="1" sz="4800">
                <a:solidFill>
                  <a:schemeClr val="lt1"/>
                </a:solidFill>
              </a:defRPr>
            </a:lvl3pPr>
            <a:lvl4pPr lvl="3">
              <a:spcBef>
                <a:spcPts val="0"/>
              </a:spcBef>
              <a:spcAft>
                <a:spcPts val="0"/>
              </a:spcAft>
              <a:buClr>
                <a:schemeClr val="lt1"/>
              </a:buClr>
              <a:buSzPts val="4800"/>
              <a:buNone/>
              <a:defRPr b="1" sz="4800">
                <a:solidFill>
                  <a:schemeClr val="lt1"/>
                </a:solidFill>
              </a:defRPr>
            </a:lvl4pPr>
            <a:lvl5pPr lvl="4">
              <a:spcBef>
                <a:spcPts val="0"/>
              </a:spcBef>
              <a:spcAft>
                <a:spcPts val="0"/>
              </a:spcAft>
              <a:buClr>
                <a:schemeClr val="lt1"/>
              </a:buClr>
              <a:buSzPts val="4800"/>
              <a:buNone/>
              <a:defRPr b="1" sz="4800">
                <a:solidFill>
                  <a:schemeClr val="lt1"/>
                </a:solidFill>
              </a:defRPr>
            </a:lvl5pPr>
            <a:lvl6pPr lvl="5">
              <a:spcBef>
                <a:spcPts val="0"/>
              </a:spcBef>
              <a:spcAft>
                <a:spcPts val="0"/>
              </a:spcAft>
              <a:buClr>
                <a:schemeClr val="lt1"/>
              </a:buClr>
              <a:buSzPts val="4800"/>
              <a:buNone/>
              <a:defRPr b="1" sz="4800">
                <a:solidFill>
                  <a:schemeClr val="lt1"/>
                </a:solidFill>
              </a:defRPr>
            </a:lvl6pPr>
            <a:lvl7pPr lvl="6">
              <a:spcBef>
                <a:spcPts val="0"/>
              </a:spcBef>
              <a:spcAft>
                <a:spcPts val="0"/>
              </a:spcAft>
              <a:buClr>
                <a:schemeClr val="lt1"/>
              </a:buClr>
              <a:buSzPts val="4800"/>
              <a:buNone/>
              <a:defRPr b="1" sz="4800">
                <a:solidFill>
                  <a:schemeClr val="lt1"/>
                </a:solidFill>
              </a:defRPr>
            </a:lvl7pPr>
            <a:lvl8pPr lvl="7">
              <a:spcBef>
                <a:spcPts val="0"/>
              </a:spcBef>
              <a:spcAft>
                <a:spcPts val="0"/>
              </a:spcAft>
              <a:buClr>
                <a:schemeClr val="lt1"/>
              </a:buClr>
              <a:buSzPts val="4800"/>
              <a:buNone/>
              <a:defRPr b="1" sz="4800">
                <a:solidFill>
                  <a:schemeClr val="lt1"/>
                </a:solidFill>
              </a:defRPr>
            </a:lvl8pPr>
            <a:lvl9pPr lvl="8">
              <a:spcBef>
                <a:spcPts val="0"/>
              </a:spcBef>
              <a:spcAft>
                <a:spcPts val="0"/>
              </a:spcAft>
              <a:buClr>
                <a:schemeClr val="lt1"/>
              </a:buClr>
              <a:buSzPts val="4800"/>
              <a:buNone/>
              <a:defRPr b="1" sz="4800">
                <a:solidFill>
                  <a:schemeClr val="lt1"/>
                </a:solidFill>
              </a:defRPr>
            </a:lvl9pPr>
          </a:lstStyle>
          <a:p/>
        </p:txBody>
      </p:sp>
      <p:sp>
        <p:nvSpPr>
          <p:cNvPr id="7" name="Google Shape;7;p1"/>
          <p:cNvSpPr txBox="1"/>
          <p:nvPr>
            <p:ph idx="1" type="body"/>
          </p:nvPr>
        </p:nvSpPr>
        <p:spPr>
          <a:xfrm>
            <a:off x="457200" y="1947332"/>
            <a:ext cx="8229600" cy="46203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2"/>
              </a:buClr>
              <a:buSzPts val="3000"/>
              <a:buChar char="●"/>
              <a:defRPr sz="3000">
                <a:solidFill>
                  <a:schemeClr val="dk2"/>
                </a:solidFill>
              </a:defRPr>
            </a:lvl1pPr>
            <a:lvl2pPr indent="-381000" lvl="1" marL="914400">
              <a:spcBef>
                <a:spcPts val="0"/>
              </a:spcBef>
              <a:spcAft>
                <a:spcPts val="0"/>
              </a:spcAft>
              <a:buClr>
                <a:schemeClr val="dk2"/>
              </a:buClr>
              <a:buSzPts val="2400"/>
              <a:buChar char="○"/>
              <a:defRPr sz="2400">
                <a:solidFill>
                  <a:schemeClr val="dk2"/>
                </a:solidFill>
              </a:defRPr>
            </a:lvl2pPr>
            <a:lvl3pPr indent="-381000" lvl="2" marL="1371600">
              <a:spcBef>
                <a:spcPts val="0"/>
              </a:spcBef>
              <a:spcAft>
                <a:spcPts val="0"/>
              </a:spcAft>
              <a:buClr>
                <a:schemeClr val="dk2"/>
              </a:buClr>
              <a:buSzPts val="2400"/>
              <a:buChar char="■"/>
              <a:defRPr sz="2400">
                <a:solidFill>
                  <a:schemeClr val="dk2"/>
                </a:solidFill>
              </a:defRPr>
            </a:lvl3pPr>
            <a:lvl4pPr indent="-342900" lvl="3" marL="1828800">
              <a:spcBef>
                <a:spcPts val="0"/>
              </a:spcBef>
              <a:spcAft>
                <a:spcPts val="0"/>
              </a:spcAft>
              <a:buClr>
                <a:schemeClr val="dk2"/>
              </a:buClr>
              <a:buSzPts val="1800"/>
              <a:buChar char="●"/>
              <a:defRPr sz="1800">
                <a:solidFill>
                  <a:schemeClr val="dk2"/>
                </a:solidFill>
              </a:defRPr>
            </a:lvl4pPr>
            <a:lvl5pPr indent="-342900" lvl="4" marL="2286000">
              <a:spcBef>
                <a:spcPts val="0"/>
              </a:spcBef>
              <a:spcAft>
                <a:spcPts val="0"/>
              </a:spcAft>
              <a:buClr>
                <a:schemeClr val="dk2"/>
              </a:buClr>
              <a:buSzPts val="1800"/>
              <a:buChar char="○"/>
              <a:defRPr sz="1800">
                <a:solidFill>
                  <a:schemeClr val="dk2"/>
                </a:solidFill>
              </a:defRPr>
            </a:lvl5pPr>
            <a:lvl6pPr indent="-342900" lvl="5" marL="2743200">
              <a:spcBef>
                <a:spcPts val="0"/>
              </a:spcBef>
              <a:spcAft>
                <a:spcPts val="0"/>
              </a:spcAft>
              <a:buClr>
                <a:schemeClr val="dk2"/>
              </a:buClr>
              <a:buSzPts val="1800"/>
              <a:buChar char="■"/>
              <a:defRPr sz="1800">
                <a:solidFill>
                  <a:schemeClr val="dk2"/>
                </a:solidFill>
              </a:defRPr>
            </a:lvl6pPr>
            <a:lvl7pPr indent="-342900" lvl="6" marL="3200400">
              <a:spcBef>
                <a:spcPts val="0"/>
              </a:spcBef>
              <a:spcAft>
                <a:spcPts val="0"/>
              </a:spcAft>
              <a:buClr>
                <a:schemeClr val="dk2"/>
              </a:buClr>
              <a:buSzPts val="1800"/>
              <a:buChar char="●"/>
              <a:defRPr sz="1800">
                <a:solidFill>
                  <a:schemeClr val="dk2"/>
                </a:solidFill>
              </a:defRPr>
            </a:lvl7pPr>
            <a:lvl8pPr indent="-342900" lvl="7" marL="3657600">
              <a:spcBef>
                <a:spcPts val="0"/>
              </a:spcBef>
              <a:spcAft>
                <a:spcPts val="0"/>
              </a:spcAft>
              <a:buClr>
                <a:schemeClr val="dk2"/>
              </a:buClr>
              <a:buSzPts val="1800"/>
              <a:buChar char="○"/>
              <a:defRPr sz="1800">
                <a:solidFill>
                  <a:schemeClr val="dk2"/>
                </a:solidFill>
              </a:defRPr>
            </a:lvl8pPr>
            <a:lvl9pPr indent="-342900" lvl="8" marL="4114800">
              <a:spcBef>
                <a:spcPts val="0"/>
              </a:spcBef>
              <a:spcAft>
                <a:spcPts val="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9.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8"/>
          <p:cNvSpPr txBox="1"/>
          <p:nvPr/>
        </p:nvSpPr>
        <p:spPr>
          <a:xfrm>
            <a:off x="685800" y="4124476"/>
            <a:ext cx="7772400" cy="9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FEDE2"/>
                </a:solidFill>
              </a:rPr>
              <a:t>Mr. Channa Bankapur</a:t>
            </a:r>
            <a:endParaRPr sz="2400">
              <a:solidFill>
                <a:srgbClr val="EFEDE2"/>
              </a:solidFill>
            </a:endParaRPr>
          </a:p>
          <a:p>
            <a:pPr indent="0" lvl="0" marL="0" rtl="0" algn="l">
              <a:spcBef>
                <a:spcPts val="0"/>
              </a:spcBef>
              <a:spcAft>
                <a:spcPts val="0"/>
              </a:spcAft>
              <a:buNone/>
            </a:pPr>
            <a:r>
              <a:rPr lang="en" sz="2400">
                <a:solidFill>
                  <a:srgbClr val="EFEDE2"/>
                </a:solidFill>
              </a:rPr>
              <a:t>channabankapur@pes.edu</a:t>
            </a:r>
            <a:endParaRPr sz="2400">
              <a:solidFill>
                <a:srgbClr val="EFEDE2"/>
              </a:solidFill>
            </a:endParaRPr>
          </a:p>
        </p:txBody>
      </p:sp>
      <p:pic>
        <p:nvPicPr>
          <p:cNvPr id="33" name="Google Shape;33;p8"/>
          <p:cNvPicPr preferRelativeResize="0"/>
          <p:nvPr/>
        </p:nvPicPr>
        <p:blipFill>
          <a:blip r:embed="rId3">
            <a:alphaModFix/>
          </a:blip>
          <a:stretch>
            <a:fillRect/>
          </a:stretch>
        </p:blipFill>
        <p:spPr>
          <a:xfrm>
            <a:off x="1724163" y="6413875"/>
            <a:ext cx="5695675" cy="444125"/>
          </a:xfrm>
          <a:prstGeom prst="rect">
            <a:avLst/>
          </a:prstGeom>
          <a:noFill/>
          <a:ln>
            <a:noFill/>
          </a:ln>
        </p:spPr>
      </p:pic>
      <p:sp>
        <p:nvSpPr>
          <p:cNvPr id="34" name="Google Shape;34;p8"/>
          <p:cNvSpPr txBox="1"/>
          <p:nvPr/>
        </p:nvSpPr>
        <p:spPr>
          <a:xfrm>
            <a:off x="685800" y="1034475"/>
            <a:ext cx="7772400" cy="2945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191919"/>
                </a:solidFill>
              </a:rPr>
              <a:t>Design and Analysis of Algorithms (UE20CS251)</a:t>
            </a:r>
            <a:endParaRPr b="1" sz="4800">
              <a:solidFill>
                <a:srgbClr val="191919"/>
              </a:solidFill>
            </a:endParaRPr>
          </a:p>
          <a:p>
            <a:pPr indent="0" lvl="0" marL="0" rtl="0" algn="l">
              <a:spcBef>
                <a:spcPts val="0"/>
              </a:spcBef>
              <a:spcAft>
                <a:spcPts val="0"/>
              </a:spcAft>
              <a:buNone/>
            </a:pPr>
            <a:r>
              <a:t/>
            </a:r>
            <a:endParaRPr b="1" sz="4800">
              <a:solidFill>
                <a:srgbClr val="191919"/>
              </a:solidFill>
            </a:endParaRPr>
          </a:p>
          <a:p>
            <a:pPr indent="0" lvl="0" marL="0" rtl="0" algn="l">
              <a:spcBef>
                <a:spcPts val="0"/>
              </a:spcBef>
              <a:spcAft>
                <a:spcPts val="0"/>
              </a:spcAft>
              <a:buClr>
                <a:schemeClr val="dk1"/>
              </a:buClr>
              <a:buSzPts val="1100"/>
              <a:buFont typeface="Arial"/>
              <a:buNone/>
            </a:pPr>
            <a:r>
              <a:rPr b="1" lang="en" sz="3600">
                <a:solidFill>
                  <a:schemeClr val="dk2"/>
                </a:solidFill>
              </a:rPr>
              <a:t>Unit II - Decrease-and-Conquer</a:t>
            </a:r>
            <a:endParaRPr b="1" sz="3600">
              <a:solidFill>
                <a:srgbClr val="1919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Variants of </a:t>
            </a:r>
            <a:r>
              <a:rPr b="1" lang="en" sz="2400"/>
              <a:t>Decrease-and-Conquer</a:t>
            </a:r>
            <a:r>
              <a:rPr lang="en" sz="2400"/>
              <a:t>:</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Decrease-</a:t>
            </a:r>
            <a:r>
              <a:rPr b="1" lang="en" sz="2400"/>
              <a:t>by-a-constant</a:t>
            </a:r>
            <a:r>
              <a:rPr lang="en" sz="2400"/>
              <a:t>-and-Conquer</a:t>
            </a:r>
            <a:endParaRPr sz="2400"/>
          </a:p>
          <a:p>
            <a:pPr indent="-419100" lvl="1" marL="914400" rtl="0" algn="l">
              <a:spcBef>
                <a:spcPts val="0"/>
              </a:spcBef>
              <a:spcAft>
                <a:spcPts val="0"/>
              </a:spcAft>
              <a:buSzPts val="3000"/>
              <a:buFont typeface="Courier New"/>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n-1</a:t>
            </a:r>
            <a:r>
              <a:rPr b="1" lang="en" sz="3000">
                <a:solidFill>
                  <a:schemeClr val="dk1"/>
                </a:solidFill>
                <a:latin typeface="Courier New"/>
                <a:ea typeface="Courier New"/>
                <a:cs typeface="Courier New"/>
                <a:sym typeface="Courier New"/>
              </a:rPr>
              <a:t> * a</a:t>
            </a:r>
            <a:endParaRPr b="1" sz="3000">
              <a:solidFill>
                <a:schemeClr val="dk1"/>
              </a:solidFill>
              <a:latin typeface="Courier New"/>
              <a:ea typeface="Courier New"/>
              <a:cs typeface="Courier New"/>
              <a:sym typeface="Courier New"/>
            </a:endParaRPr>
          </a:p>
          <a:p>
            <a:pPr indent="-419100" lvl="1" marL="914400" rtl="0" algn="l">
              <a:spcBef>
                <a:spcPts val="0"/>
              </a:spcBef>
              <a:spcAft>
                <a:spcPts val="0"/>
              </a:spcAft>
              <a:buSzPts val="3000"/>
              <a:buFont typeface="Courier New"/>
              <a:buChar char="○"/>
            </a:pPr>
            <a:r>
              <a:rPr b="1" lang="en" sz="3000">
                <a:solidFill>
                  <a:schemeClr val="dk1"/>
                </a:solidFill>
                <a:latin typeface="Courier New"/>
                <a:ea typeface="Courier New"/>
                <a:cs typeface="Courier New"/>
                <a:sym typeface="Courier New"/>
              </a:rPr>
              <a:t>Sum(a</a:t>
            </a:r>
            <a:r>
              <a:rPr b="1" baseline="-25000" lang="en" sz="3000">
                <a:solidFill>
                  <a:schemeClr val="dk1"/>
                </a:solidFill>
                <a:latin typeface="Courier New"/>
                <a:ea typeface="Courier New"/>
                <a:cs typeface="Courier New"/>
                <a:sym typeface="Courier New"/>
              </a:rPr>
              <a:t>0..n-1</a:t>
            </a:r>
            <a:r>
              <a:rPr b="1" lang="en" sz="3000">
                <a:solidFill>
                  <a:schemeClr val="dk1"/>
                </a:solidFill>
                <a:latin typeface="Courier New"/>
                <a:ea typeface="Courier New"/>
                <a:cs typeface="Courier New"/>
                <a:sym typeface="Courier New"/>
              </a:rPr>
              <a:t>) = Sum(a</a:t>
            </a:r>
            <a:r>
              <a:rPr b="1" baseline="-25000" lang="en" sz="3000">
                <a:solidFill>
                  <a:schemeClr val="dk1"/>
                </a:solidFill>
                <a:latin typeface="Courier New"/>
                <a:ea typeface="Courier New"/>
                <a:cs typeface="Courier New"/>
                <a:sym typeface="Courier New"/>
              </a:rPr>
              <a:t>0..n-2</a:t>
            </a:r>
            <a:r>
              <a:rPr b="1" lang="en" sz="3000">
                <a:solidFill>
                  <a:schemeClr val="dk1"/>
                </a:solidFill>
                <a:latin typeface="Courier New"/>
                <a:ea typeface="Courier New"/>
                <a:cs typeface="Courier New"/>
                <a:sym typeface="Courier New"/>
              </a:rPr>
              <a:t>) + a</a:t>
            </a:r>
            <a:r>
              <a:rPr b="1" baseline="-25000" lang="en" sz="3000">
                <a:solidFill>
                  <a:schemeClr val="dk1"/>
                </a:solidFill>
                <a:latin typeface="Courier New"/>
                <a:ea typeface="Courier New"/>
                <a:cs typeface="Courier New"/>
                <a:sym typeface="Courier New"/>
              </a:rPr>
              <a:t>n-1</a:t>
            </a:r>
            <a:endParaRPr b="1" sz="30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solidFill>
                  <a:schemeClr val="dk1"/>
                </a:solidFill>
              </a:rPr>
              <a:t>Decrease-</a:t>
            </a:r>
            <a:r>
              <a:rPr b="1" lang="en" sz="2400">
                <a:solidFill>
                  <a:schemeClr val="dk1"/>
                </a:solidFill>
              </a:rPr>
              <a:t>by-a-constant-factor</a:t>
            </a:r>
            <a:r>
              <a:rPr lang="en" sz="2400">
                <a:solidFill>
                  <a:schemeClr val="dk1"/>
                </a:solidFill>
              </a:rPr>
              <a:t>-and-Conquer</a:t>
            </a:r>
            <a:endParaRPr sz="2400">
              <a:solidFill>
                <a:schemeClr val="dk1"/>
              </a:solidFill>
            </a:endParaRPr>
          </a:p>
          <a:p>
            <a:pPr indent="-419100" lvl="1" marL="914400" rtl="0" algn="l">
              <a:spcBef>
                <a:spcPts val="0"/>
              </a:spcBef>
              <a:spcAft>
                <a:spcPts val="0"/>
              </a:spcAft>
              <a:buSzPts val="3000"/>
              <a:buFont typeface="Courier New"/>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n/2</a:t>
            </a:r>
            <a:r>
              <a:rPr b="1" lang="en" sz="3000">
                <a:solidFill>
                  <a:schemeClr val="dk1"/>
                </a:solidFill>
                <a:latin typeface="Courier New"/>
                <a:ea typeface="Courier New"/>
                <a:cs typeface="Courier New"/>
                <a:sym typeface="Courier New"/>
              </a:rPr>
              <a:t>)</a:t>
            </a:r>
            <a:r>
              <a:rPr b="1" baseline="30000" lang="en" sz="3000">
                <a:solidFill>
                  <a:schemeClr val="dk1"/>
                </a:solidFill>
                <a:latin typeface="Courier New"/>
                <a:ea typeface="Courier New"/>
                <a:cs typeface="Courier New"/>
                <a:sym typeface="Courier New"/>
              </a:rPr>
              <a:t>2</a:t>
            </a:r>
            <a:r>
              <a:rPr b="1" lang="en" sz="3000">
                <a:solidFill>
                  <a:schemeClr val="dk1"/>
                </a:solidFill>
                <a:latin typeface="Courier New"/>
                <a:ea typeface="Courier New"/>
                <a:cs typeface="Courier New"/>
                <a:sym typeface="Courier New"/>
              </a:rPr>
              <a:t> when n is even</a:t>
            </a:r>
            <a:endParaRPr b="1" sz="30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a:t>
            </a:r>
            <a:r>
              <a:rPr b="1" baseline="30000" lang="en" sz="3000">
                <a:solidFill>
                  <a:schemeClr val="dk1"/>
                </a:solidFill>
                <a:latin typeface="Courier New"/>
                <a:ea typeface="Courier New"/>
                <a:cs typeface="Courier New"/>
                <a:sym typeface="Courier New"/>
              </a:rPr>
              <a:t>(n-1)/2</a:t>
            </a:r>
            <a:r>
              <a:rPr b="1" lang="en" sz="3000">
                <a:solidFill>
                  <a:schemeClr val="dk1"/>
                </a:solidFill>
                <a:latin typeface="Courier New"/>
                <a:ea typeface="Courier New"/>
                <a:cs typeface="Courier New"/>
                <a:sym typeface="Courier New"/>
              </a:rPr>
              <a:t>)</a:t>
            </a:r>
            <a:r>
              <a:rPr b="1" baseline="30000" lang="en" sz="3000">
                <a:solidFill>
                  <a:schemeClr val="dk1"/>
                </a:solidFill>
                <a:latin typeface="Courier New"/>
                <a:ea typeface="Courier New"/>
                <a:cs typeface="Courier New"/>
                <a:sym typeface="Courier New"/>
              </a:rPr>
              <a:t>2</a:t>
            </a:r>
            <a:r>
              <a:rPr b="1" lang="en" sz="3000">
                <a:solidFill>
                  <a:schemeClr val="dk1"/>
                </a:solidFill>
                <a:latin typeface="Courier New"/>
                <a:ea typeface="Courier New"/>
                <a:cs typeface="Courier New"/>
                <a:sym typeface="Courier New"/>
              </a:rPr>
              <a:t> when n is odd and </a:t>
            </a:r>
            <a:endParaRPr b="1" sz="3000">
              <a:solidFill>
                <a:schemeClr val="dk1"/>
              </a:solidFill>
              <a:latin typeface="Courier New"/>
              <a:ea typeface="Courier New"/>
              <a:cs typeface="Courier New"/>
              <a:sym typeface="Courier New"/>
            </a:endParaRPr>
          </a:p>
          <a:p>
            <a:pPr indent="0" lvl="0" marL="914400" rtl="0" algn="l">
              <a:spcBef>
                <a:spcPts val="0"/>
              </a:spcBef>
              <a:spcAft>
                <a:spcPts val="0"/>
              </a:spcAft>
              <a:buNone/>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1</a:t>
            </a:r>
            <a:r>
              <a:rPr b="1" lang="en" sz="3000">
                <a:solidFill>
                  <a:schemeClr val="dk1"/>
                </a:solidFill>
                <a:latin typeface="Courier New"/>
                <a:ea typeface="Courier New"/>
                <a:cs typeface="Courier New"/>
                <a:sym typeface="Courier New"/>
              </a:rPr>
              <a:t> = a, a</a:t>
            </a:r>
            <a:r>
              <a:rPr b="1" baseline="30000" lang="en" sz="3000">
                <a:solidFill>
                  <a:schemeClr val="dk1"/>
                </a:solidFill>
                <a:latin typeface="Courier New"/>
                <a:ea typeface="Courier New"/>
                <a:cs typeface="Courier New"/>
                <a:sym typeface="Courier New"/>
              </a:rPr>
              <a:t>0</a:t>
            </a:r>
            <a:r>
              <a:rPr b="1" lang="en" sz="3000">
                <a:solidFill>
                  <a:schemeClr val="dk1"/>
                </a:solidFill>
                <a:latin typeface="Courier New"/>
                <a:ea typeface="Courier New"/>
                <a:cs typeface="Courier New"/>
                <a:sym typeface="Courier New"/>
              </a:rPr>
              <a:t> = 1</a:t>
            </a:r>
            <a:endParaRPr b="1" sz="3000">
              <a:solidFill>
                <a:schemeClr val="dk1"/>
              </a:solidFill>
              <a:latin typeface="Courier New"/>
              <a:ea typeface="Courier New"/>
              <a:cs typeface="Courier New"/>
              <a:sym typeface="Courier New"/>
            </a:endParaRPr>
          </a:p>
          <a:p>
            <a:pPr indent="-381000" lvl="1" marL="914400" rtl="0" algn="l">
              <a:spcBef>
                <a:spcPts val="0"/>
              </a:spcBef>
              <a:spcAft>
                <a:spcPts val="0"/>
              </a:spcAft>
              <a:buClr>
                <a:schemeClr val="dk1"/>
              </a:buClr>
              <a:buSzPts val="2400"/>
              <a:buChar char="○"/>
            </a:pPr>
            <a:r>
              <a:rPr b="1" lang="en" sz="2400">
                <a:solidFill>
                  <a:schemeClr val="dk1"/>
                </a:solidFill>
              </a:rPr>
              <a:t>Binary Search</a:t>
            </a:r>
            <a:endParaRPr b="1"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Decrease-</a:t>
            </a:r>
            <a:r>
              <a:rPr b="1" lang="en" sz="2400">
                <a:solidFill>
                  <a:schemeClr val="dk1"/>
                </a:solidFill>
              </a:rPr>
              <a:t>by-variable-size</a:t>
            </a:r>
            <a:r>
              <a:rPr lang="en" sz="2400">
                <a:solidFill>
                  <a:schemeClr val="dk1"/>
                </a:solidFill>
              </a:rPr>
              <a:t>-and-Conquer</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gcd(m, n) = gcd(n, m mod n), and gcd(m, 0) = m</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5058300" y="270900"/>
            <a:ext cx="38100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Insertion Sort:</a:t>
            </a:r>
            <a:endParaRPr sz="3000"/>
          </a:p>
        </p:txBody>
      </p:sp>
      <p:pic>
        <p:nvPicPr>
          <p:cNvPr id="85" name="Google Shape;85;p18"/>
          <p:cNvPicPr preferRelativeResize="0"/>
          <p:nvPr/>
        </p:nvPicPr>
        <p:blipFill>
          <a:blip r:embed="rId3">
            <a:alphaModFix/>
          </a:blip>
          <a:stretch>
            <a:fillRect/>
          </a:stretch>
        </p:blipFill>
        <p:spPr>
          <a:xfrm>
            <a:off x="0" y="0"/>
            <a:ext cx="3973622" cy="3416949"/>
          </a:xfrm>
          <a:prstGeom prst="rect">
            <a:avLst/>
          </a:prstGeom>
          <a:noFill/>
          <a:ln>
            <a:noFill/>
          </a:ln>
        </p:spPr>
      </p:pic>
      <p:pic>
        <p:nvPicPr>
          <p:cNvPr id="86" name="Google Shape;86;p18"/>
          <p:cNvPicPr preferRelativeResize="0"/>
          <p:nvPr/>
        </p:nvPicPr>
        <p:blipFill>
          <a:blip r:embed="rId4">
            <a:alphaModFix/>
          </a:blip>
          <a:stretch>
            <a:fillRect/>
          </a:stretch>
        </p:blipFill>
        <p:spPr>
          <a:xfrm>
            <a:off x="2541200" y="2840975"/>
            <a:ext cx="6602800" cy="341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Insertion Sort:</a:t>
            </a:r>
            <a:r>
              <a:rPr lang="en" sz="2400"/>
              <a:t> To sort an array A[0..</a:t>
            </a:r>
            <a:r>
              <a:rPr i="1" lang="en" sz="2400"/>
              <a:t>n</a:t>
            </a:r>
            <a:r>
              <a:rPr lang="en" sz="2400"/>
              <a:t>-1], sort A[0..</a:t>
            </a:r>
            <a:r>
              <a:rPr i="1" lang="en" sz="2400"/>
              <a:t>n</a:t>
            </a:r>
            <a:r>
              <a:rPr lang="en" sz="2400"/>
              <a:t>-2] and then insert A[</a:t>
            </a:r>
            <a:r>
              <a:rPr i="1" lang="en" sz="2400"/>
              <a:t>n</a:t>
            </a:r>
            <a:r>
              <a:rPr lang="en" sz="2400"/>
              <a:t>-1] in its proper place among the sorted A[0..</a:t>
            </a:r>
            <a:r>
              <a:rPr i="1" lang="en" sz="2400"/>
              <a:t>n</a:t>
            </a:r>
            <a:r>
              <a:rPr lang="en" sz="2400"/>
              <a:t>-2]. It’s a Decrease-by-a-constant-and-Conquer approach.</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Algorithm InsertionSortRecursive( A[0..n-1] )</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if (n &lt;= 0) return</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InsertionSortRecursive(A[0..n-2])</a:t>
            </a:r>
            <a:endParaRPr b="1" sz="2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val = A[n-1]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h</a:t>
            </a:r>
            <a:r>
              <a:rPr b="1" lang="en" sz="2400">
                <a:solidFill>
                  <a:schemeClr val="dk1"/>
                </a:solidFill>
                <a:latin typeface="Courier New"/>
                <a:ea typeface="Courier New"/>
                <a:cs typeface="Courier New"/>
                <a:sym typeface="Courier New"/>
              </a:rPr>
              <a:t>ole = n-1</a:t>
            </a:r>
            <a:endParaRPr b="1" sz="2400">
              <a:solidFill>
                <a:schemeClr val="dk1"/>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while(hole &gt; 0 and A[</a:t>
            </a:r>
            <a:r>
              <a:rPr b="1" lang="en" sz="2400">
                <a:solidFill>
                  <a:schemeClr val="dk1"/>
                </a:solidFill>
                <a:latin typeface="Courier New"/>
                <a:ea typeface="Courier New"/>
                <a:cs typeface="Courier New"/>
                <a:sym typeface="Courier New"/>
              </a:rPr>
              <a:t>hole </a:t>
            </a:r>
            <a:r>
              <a:rPr b="1" lang="en" sz="2400">
                <a:solidFill>
                  <a:schemeClr val="dk1"/>
                </a:solidFill>
                <a:latin typeface="Courier New"/>
                <a:ea typeface="Courier New"/>
                <a:cs typeface="Courier New"/>
                <a:sym typeface="Courier New"/>
              </a:rPr>
              <a:t>- 1] &gt; </a:t>
            </a:r>
            <a:r>
              <a:rPr b="1" lang="en" sz="2400">
                <a:solidFill>
                  <a:schemeClr val="dk1"/>
                </a:solidFill>
                <a:latin typeface="Courier New"/>
                <a:ea typeface="Courier New"/>
                <a:cs typeface="Courier New"/>
                <a:sym typeface="Courier New"/>
              </a:rPr>
              <a:t>val</a:t>
            </a:r>
            <a:r>
              <a:rPr b="1" lang="en" sz="2400">
                <a:solidFill>
                  <a:schemeClr val="dk1"/>
                </a:solidFill>
                <a:latin typeface="Courier New"/>
                <a:ea typeface="Courier New"/>
                <a:cs typeface="Courier New"/>
                <a:sym typeface="Courier New"/>
              </a:rPr>
              <a:t>)</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a:t>
            </a:r>
            <a:r>
              <a:rPr b="1" lang="en" sz="2400">
                <a:solidFill>
                  <a:schemeClr val="dk1"/>
                </a:solidFill>
                <a:latin typeface="Courier New"/>
                <a:ea typeface="Courier New"/>
                <a:cs typeface="Courier New"/>
                <a:sym typeface="Courier New"/>
              </a:rPr>
              <a:t>hole</a:t>
            </a:r>
            <a:r>
              <a:rPr b="1" lang="en" sz="2400">
                <a:solidFill>
                  <a:schemeClr val="dk1"/>
                </a:solidFill>
                <a:latin typeface="Courier New"/>
                <a:ea typeface="Courier New"/>
                <a:cs typeface="Courier New"/>
                <a:sym typeface="Courier New"/>
              </a:rPr>
              <a:t>] = A[</a:t>
            </a:r>
            <a:r>
              <a:rPr b="1" lang="en" sz="2400">
                <a:solidFill>
                  <a:schemeClr val="dk1"/>
                </a:solidFill>
                <a:latin typeface="Courier New"/>
                <a:ea typeface="Courier New"/>
                <a:cs typeface="Courier New"/>
                <a:sym typeface="Courier New"/>
              </a:rPr>
              <a:t>hole </a:t>
            </a:r>
            <a:r>
              <a:rPr b="1" lang="en" sz="2400">
                <a:solidFill>
                  <a:schemeClr val="dk1"/>
                </a:solidFill>
                <a:latin typeface="Courier New"/>
                <a:ea typeface="Courier New"/>
                <a:cs typeface="Courier New"/>
                <a:sym typeface="Courier New"/>
              </a:rPr>
              <a:t>- 1]</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hole</a:t>
            </a:r>
            <a:r>
              <a:rPr b="1" lang="en" sz="2400">
                <a:solidFill>
                  <a:schemeClr val="dk1"/>
                </a:solidFill>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hole </a:t>
            </a:r>
            <a:r>
              <a:rPr b="1" lang="en" sz="2400">
                <a:solidFill>
                  <a:schemeClr val="dk1"/>
                </a:solidFill>
                <a:latin typeface="Courier New"/>
                <a:ea typeface="Courier New"/>
                <a:cs typeface="Courier New"/>
                <a:sym typeface="Courier New"/>
              </a:rPr>
              <a:t>- 1</a:t>
            </a:r>
            <a:endParaRPr b="1" sz="24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A[</a:t>
            </a:r>
            <a:r>
              <a:rPr b="1" lang="en" sz="2400">
                <a:solidFill>
                  <a:schemeClr val="dk1"/>
                </a:solidFill>
                <a:latin typeface="Courier New"/>
                <a:ea typeface="Courier New"/>
                <a:cs typeface="Courier New"/>
                <a:sym typeface="Courier New"/>
              </a:rPr>
              <a:t>hole</a:t>
            </a:r>
            <a:r>
              <a:rPr b="1" lang="en" sz="2400">
                <a:solidFill>
                  <a:schemeClr val="dk1"/>
                </a:solidFill>
                <a:latin typeface="Courier New"/>
                <a:ea typeface="Courier New"/>
                <a:cs typeface="Courier New"/>
                <a:sym typeface="Courier New"/>
              </a:rPr>
              <a:t>] = val</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270900" y="270900"/>
            <a:ext cx="8597400" cy="61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Insertion Sort:</a:t>
            </a:r>
            <a:r>
              <a:rPr lang="en" sz="2400"/>
              <a:t> To sort an array A[0..</a:t>
            </a:r>
            <a:r>
              <a:rPr i="1" lang="en" sz="2400"/>
              <a:t>n</a:t>
            </a:r>
            <a:r>
              <a:rPr lang="en" sz="2400"/>
              <a:t>-1], sort A[0..</a:t>
            </a:r>
            <a:r>
              <a:rPr i="1" lang="en" sz="2400"/>
              <a:t>n</a:t>
            </a:r>
            <a:r>
              <a:rPr lang="en" sz="2400"/>
              <a:t>-2] and then insert A[</a:t>
            </a:r>
            <a:r>
              <a:rPr i="1" lang="en" sz="2400"/>
              <a:t>n</a:t>
            </a:r>
            <a:r>
              <a:rPr lang="en" sz="2400"/>
              <a:t>-1] in its proper place among the sorted A[0..</a:t>
            </a:r>
            <a:r>
              <a:rPr i="1" lang="en" sz="2400"/>
              <a:t>n</a:t>
            </a:r>
            <a:r>
              <a:rPr lang="en" sz="2400"/>
              <a:t>-2].</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The approach is Decrease-by-a-constant-and-Conquer. </a:t>
            </a:r>
            <a:endParaRPr sz="2400"/>
          </a:p>
          <a:p>
            <a:pPr indent="0" lvl="0" marL="0" rtl="0" algn="l">
              <a:spcBef>
                <a:spcPts val="0"/>
              </a:spcBef>
              <a:spcAft>
                <a:spcPts val="0"/>
              </a:spcAft>
              <a:buNone/>
            </a:pPr>
            <a:r>
              <a:rPr lang="en" sz="2400"/>
              <a:t>The algorithm is usually implemented bottom-up (non-recursively).</a:t>
            </a:r>
            <a:endParaRPr sz="2400"/>
          </a:p>
          <a:p>
            <a:pPr indent="0" lvl="0" marL="0" rtl="0" algn="l">
              <a:lnSpc>
                <a:spcPct val="115000"/>
              </a:lnSpc>
              <a:spcBef>
                <a:spcPts val="0"/>
              </a:spcBef>
              <a:spcAft>
                <a:spcPts val="0"/>
              </a:spcAft>
              <a:buClr>
                <a:schemeClr val="dk1"/>
              </a:buClr>
              <a:buSzPts val="1100"/>
              <a:buFont typeface="Arial"/>
              <a:buNone/>
            </a:pPr>
            <a:r>
              <a:rPr lang="en" sz="2400"/>
              <a:t>Example:   Sort  6,  4,  1,  8,  5, 5</a:t>
            </a:r>
            <a:endParaRPr sz="2400"/>
          </a:p>
          <a:p>
            <a:pPr indent="0" lvl="0" marL="0" rtl="0" algn="l">
              <a:lnSpc>
                <a:spcPct val="115000"/>
              </a:lnSpc>
              <a:spcBef>
                <a:spcPts val="0"/>
              </a:spcBef>
              <a:spcAft>
                <a:spcPts val="0"/>
              </a:spcAft>
              <a:buClr>
                <a:schemeClr val="dk1"/>
              </a:buClr>
              <a:buSzPts val="1100"/>
              <a:buFont typeface="Arial"/>
              <a:buNone/>
            </a:pPr>
            <a:r>
              <a:rPr lang="en" sz="3000"/>
              <a:t> 6 </a:t>
            </a:r>
            <a:r>
              <a:rPr b="1" lang="en" sz="3000"/>
              <a:t>| </a:t>
            </a:r>
            <a:r>
              <a:rPr b="1" lang="en" sz="3000" u="sng"/>
              <a:t>4</a:t>
            </a:r>
            <a:r>
              <a:rPr lang="en" sz="3000"/>
              <a:t>   1   8   5   5</a:t>
            </a:r>
            <a:endParaRPr sz="3000"/>
          </a:p>
          <a:p>
            <a:pPr indent="0" lvl="0" marL="0" rtl="0" algn="l">
              <a:lnSpc>
                <a:spcPct val="115000"/>
              </a:lnSpc>
              <a:spcBef>
                <a:spcPts val="0"/>
              </a:spcBef>
              <a:spcAft>
                <a:spcPts val="0"/>
              </a:spcAft>
              <a:buClr>
                <a:schemeClr val="dk1"/>
              </a:buClr>
              <a:buSzPts val="1100"/>
              <a:buFont typeface="Arial"/>
              <a:buNone/>
            </a:pPr>
            <a:r>
              <a:rPr lang="en" sz="3000"/>
              <a:t> 4   6 </a:t>
            </a:r>
            <a:r>
              <a:rPr b="1" lang="en" sz="3000"/>
              <a:t>| </a:t>
            </a:r>
            <a:r>
              <a:rPr b="1" lang="en" sz="3000" u="sng"/>
              <a:t>1</a:t>
            </a:r>
            <a:r>
              <a:rPr lang="en" sz="3000"/>
              <a:t>   8   5   5</a:t>
            </a:r>
            <a:endParaRPr sz="3000"/>
          </a:p>
          <a:p>
            <a:pPr indent="0" lvl="0" marL="0" rtl="0" algn="l">
              <a:lnSpc>
                <a:spcPct val="115000"/>
              </a:lnSpc>
              <a:spcBef>
                <a:spcPts val="0"/>
              </a:spcBef>
              <a:spcAft>
                <a:spcPts val="0"/>
              </a:spcAft>
              <a:buClr>
                <a:schemeClr val="dk1"/>
              </a:buClr>
              <a:buSzPts val="1100"/>
              <a:buFont typeface="Arial"/>
              <a:buNone/>
            </a:pPr>
            <a:r>
              <a:rPr lang="en" sz="3000"/>
              <a:t> 1   4   6 </a:t>
            </a:r>
            <a:r>
              <a:rPr b="1" lang="en" sz="3000"/>
              <a:t>| </a:t>
            </a:r>
            <a:r>
              <a:rPr b="1" lang="en" sz="3000" u="sng"/>
              <a:t>8</a:t>
            </a:r>
            <a:r>
              <a:rPr lang="en" sz="3000"/>
              <a:t>   5   5</a:t>
            </a:r>
            <a:endParaRPr sz="3000"/>
          </a:p>
          <a:p>
            <a:pPr indent="0" lvl="0" marL="0" rtl="0" algn="l">
              <a:lnSpc>
                <a:spcPct val="115000"/>
              </a:lnSpc>
              <a:spcBef>
                <a:spcPts val="0"/>
              </a:spcBef>
              <a:spcAft>
                <a:spcPts val="0"/>
              </a:spcAft>
              <a:buClr>
                <a:schemeClr val="dk1"/>
              </a:buClr>
              <a:buSzPts val="1100"/>
              <a:buFont typeface="Arial"/>
              <a:buNone/>
            </a:pPr>
            <a:r>
              <a:rPr lang="en" sz="3000"/>
              <a:t> 1   4   6   8 </a:t>
            </a:r>
            <a:r>
              <a:rPr b="1" lang="en" sz="3000"/>
              <a:t>| </a:t>
            </a:r>
            <a:r>
              <a:rPr b="1" lang="en" sz="3000" u="sng"/>
              <a:t>5</a:t>
            </a:r>
            <a:r>
              <a:rPr lang="en" sz="3000"/>
              <a:t>   5</a:t>
            </a:r>
            <a:endParaRPr sz="3000"/>
          </a:p>
          <a:p>
            <a:pPr indent="0" lvl="0" marL="0" rtl="0" algn="l">
              <a:lnSpc>
                <a:spcPct val="115000"/>
              </a:lnSpc>
              <a:spcBef>
                <a:spcPts val="0"/>
              </a:spcBef>
              <a:spcAft>
                <a:spcPts val="0"/>
              </a:spcAft>
              <a:buClr>
                <a:schemeClr val="dk1"/>
              </a:buClr>
              <a:buSzPts val="1100"/>
              <a:buFont typeface="Arial"/>
              <a:buNone/>
            </a:pPr>
            <a:r>
              <a:rPr lang="en" sz="3000"/>
              <a:t> 1   4   5   6   8</a:t>
            </a:r>
            <a:r>
              <a:rPr lang="en" sz="3000">
                <a:solidFill>
                  <a:schemeClr val="dk1"/>
                </a:solidFill>
              </a:rPr>
              <a:t> </a:t>
            </a:r>
            <a:r>
              <a:rPr b="1" lang="en" sz="3000">
                <a:solidFill>
                  <a:schemeClr val="dk1"/>
                </a:solidFill>
              </a:rPr>
              <a:t>| </a:t>
            </a:r>
            <a:r>
              <a:rPr b="1" lang="en" sz="3000" u="sng">
                <a:solidFill>
                  <a:schemeClr val="dk1"/>
                </a:solidFill>
              </a:rPr>
              <a:t>5</a:t>
            </a:r>
            <a:endParaRPr sz="3000"/>
          </a:p>
          <a:p>
            <a:pPr indent="0" lvl="0" marL="0" rtl="0" algn="l">
              <a:spcBef>
                <a:spcPts val="0"/>
              </a:spcBef>
              <a:spcAft>
                <a:spcPts val="0"/>
              </a:spcAft>
              <a:buNone/>
            </a:pPr>
            <a:r>
              <a:rPr lang="en" sz="3000">
                <a:solidFill>
                  <a:schemeClr val="dk1"/>
                </a:solidFill>
              </a:rPr>
              <a:t> 1   4   5   5   6   8</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270900" y="2243025"/>
            <a:ext cx="8597400" cy="3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Courier New"/>
                <a:ea typeface="Courier New"/>
                <a:cs typeface="Courier New"/>
                <a:sym typeface="Courier New"/>
              </a:rPr>
              <a:t>Algorithm InsertionSort(A[0..n-1])</a:t>
            </a:r>
            <a:endParaRPr b="1" sz="26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f</a:t>
            </a:r>
            <a:r>
              <a:rPr b="1" lang="en" sz="2600">
                <a:solidFill>
                  <a:schemeClr val="dk1"/>
                </a:solidFill>
                <a:latin typeface="Courier New"/>
                <a:ea typeface="Courier New"/>
                <a:cs typeface="Courier New"/>
                <a:sym typeface="Courier New"/>
              </a:rPr>
              <a:t>or size = 2 to n</a:t>
            </a:r>
            <a:endParaRPr b="1" sz="26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		val = A[</a:t>
            </a:r>
            <a:r>
              <a:rPr b="1" lang="en" sz="2600">
                <a:solidFill>
                  <a:schemeClr val="dk1"/>
                </a:solidFill>
                <a:latin typeface="Courier New"/>
                <a:ea typeface="Courier New"/>
                <a:cs typeface="Courier New"/>
                <a:sym typeface="Courier New"/>
              </a:rPr>
              <a:t>size </a:t>
            </a:r>
            <a:r>
              <a:rPr b="1" lang="en" sz="2600">
                <a:solidFill>
                  <a:schemeClr val="dk1"/>
                </a:solidFill>
                <a:latin typeface="Courier New"/>
                <a:ea typeface="Courier New"/>
                <a:cs typeface="Courier New"/>
                <a:sym typeface="Courier New"/>
              </a:rPr>
              <a:t>- 1]</a:t>
            </a:r>
            <a:endParaRPr b="1" sz="26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hole = </a:t>
            </a:r>
            <a:r>
              <a:rPr b="1" lang="en" sz="2600">
                <a:solidFill>
                  <a:schemeClr val="dk1"/>
                </a:solidFill>
                <a:latin typeface="Courier New"/>
                <a:ea typeface="Courier New"/>
                <a:cs typeface="Courier New"/>
                <a:sym typeface="Courier New"/>
              </a:rPr>
              <a:t>size </a:t>
            </a:r>
            <a:r>
              <a:rPr b="1" lang="en" sz="2600">
                <a:solidFill>
                  <a:schemeClr val="dk1"/>
                </a:solidFill>
                <a:latin typeface="Courier New"/>
                <a:ea typeface="Courier New"/>
                <a:cs typeface="Courier New"/>
                <a:sym typeface="Courier New"/>
              </a:rPr>
              <a:t>- 1</a:t>
            </a:r>
            <a:endParaRPr b="1" sz="2600">
              <a:solidFill>
                <a:schemeClr val="dk1"/>
              </a:solidFill>
              <a:latin typeface="Courier New"/>
              <a:ea typeface="Courier New"/>
              <a:cs typeface="Courier New"/>
              <a:sym typeface="Courier New"/>
            </a:endParaRPr>
          </a:p>
          <a:p>
            <a:pPr indent="457200" lvl="0" marL="45720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while(hole &gt; 0 and A[hole - 1] &gt; val)</a:t>
            </a:r>
            <a:endParaRPr b="1" sz="26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		A[hole] = A[hole - 1]</a:t>
            </a:r>
            <a:endParaRPr b="1" sz="26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		hole = hole - 1</a:t>
            </a:r>
            <a:endParaRPr b="1" sz="26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b="1" lang="en" sz="2600">
                <a:solidFill>
                  <a:schemeClr val="dk1"/>
                </a:solidFill>
                <a:latin typeface="Courier New"/>
                <a:ea typeface="Courier New"/>
                <a:cs typeface="Courier New"/>
                <a:sym typeface="Courier New"/>
              </a:rPr>
              <a:t>	A[hole] = val</a:t>
            </a:r>
            <a:endParaRPr b="1" sz="2600">
              <a:solidFill>
                <a:schemeClr val="dk1"/>
              </a:solidFill>
              <a:latin typeface="Courier New"/>
              <a:ea typeface="Courier New"/>
              <a:cs typeface="Courier New"/>
              <a:sym typeface="Courier New"/>
            </a:endParaRPr>
          </a:p>
        </p:txBody>
      </p:sp>
      <p:pic>
        <p:nvPicPr>
          <p:cNvPr id="102" name="Google Shape;102;p21"/>
          <p:cNvPicPr preferRelativeResize="0"/>
          <p:nvPr/>
        </p:nvPicPr>
        <p:blipFill>
          <a:blip r:embed="rId3">
            <a:alphaModFix/>
          </a:blip>
          <a:stretch>
            <a:fillRect/>
          </a:stretch>
        </p:blipFill>
        <p:spPr>
          <a:xfrm>
            <a:off x="1" y="0"/>
            <a:ext cx="9144000" cy="1743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395525" y="0"/>
            <a:ext cx="6712021" cy="4742750"/>
          </a:xfrm>
          <a:prstGeom prst="rect">
            <a:avLst/>
          </a:prstGeom>
          <a:noFill/>
          <a:ln>
            <a:noFill/>
          </a:ln>
        </p:spPr>
      </p:pic>
      <p:pic>
        <p:nvPicPr>
          <p:cNvPr id="108" name="Google Shape;108;p22"/>
          <p:cNvPicPr preferRelativeResize="0"/>
          <p:nvPr/>
        </p:nvPicPr>
        <p:blipFill>
          <a:blip r:embed="rId4">
            <a:alphaModFix/>
          </a:blip>
          <a:stretch>
            <a:fillRect/>
          </a:stretch>
        </p:blipFill>
        <p:spPr>
          <a:xfrm>
            <a:off x="277913" y="4742750"/>
            <a:ext cx="8766324" cy="167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167600" y="133775"/>
            <a:ext cx="8700600" cy="63831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b="1" lang="en" sz="2600"/>
              <a:t>Time efficiency</a:t>
            </a:r>
            <a:endParaRPr b="1" sz="2600"/>
          </a:p>
          <a:p>
            <a:pPr indent="-393700" lvl="1" marL="914400" rtl="0" algn="l">
              <a:lnSpc>
                <a:spcPct val="150000"/>
              </a:lnSpc>
              <a:spcBef>
                <a:spcPts val="0"/>
              </a:spcBef>
              <a:spcAft>
                <a:spcPts val="0"/>
              </a:spcAft>
              <a:buSzPts val="2600"/>
              <a:buChar char="○"/>
            </a:pPr>
            <a:r>
              <a:rPr lang="en" sz="2600"/>
              <a:t>Basic operation: </a:t>
            </a:r>
            <a:r>
              <a:rPr b="1" lang="en" sz="2600">
                <a:solidFill>
                  <a:schemeClr val="dk1"/>
                </a:solidFill>
                <a:latin typeface="Courier New"/>
                <a:ea typeface="Courier New"/>
                <a:cs typeface="Courier New"/>
                <a:sym typeface="Courier New"/>
              </a:rPr>
              <a:t>(A[j-1] &gt; temp)</a:t>
            </a:r>
            <a:endParaRPr sz="2600"/>
          </a:p>
          <a:p>
            <a:pPr indent="-393700" lvl="1" marL="914400" rtl="0" algn="l">
              <a:lnSpc>
                <a:spcPct val="150000"/>
              </a:lnSpc>
              <a:spcBef>
                <a:spcPts val="0"/>
              </a:spcBef>
              <a:spcAft>
                <a:spcPts val="0"/>
              </a:spcAft>
              <a:buSzPts val="2600"/>
              <a:buChar char="○"/>
            </a:pPr>
            <a:r>
              <a:rPr lang="en" sz="2600"/>
              <a:t>C</a:t>
            </a:r>
            <a:r>
              <a:rPr baseline="-25000" lang="en" sz="2600"/>
              <a:t>worst</a:t>
            </a:r>
            <a:r>
              <a:rPr lang="en" sz="2600"/>
              <a:t>(n) 	</a:t>
            </a:r>
            <a:r>
              <a:rPr lang="en" sz="2600"/>
              <a:t>=</a:t>
            </a:r>
            <a:r>
              <a:rPr lang="en" sz="2600"/>
              <a:t> ? </a:t>
            </a:r>
            <a:r>
              <a:rPr lang="en" sz="2600">
                <a:solidFill>
                  <a:schemeClr val="dk1"/>
                </a:solidFill>
              </a:rPr>
              <a:t>∈ Θ</a:t>
            </a:r>
            <a:r>
              <a:rPr lang="en" sz="2600"/>
              <a:t>(?)</a:t>
            </a:r>
            <a:endParaRPr sz="2600"/>
          </a:p>
          <a:p>
            <a:pPr indent="-393700" lvl="1" marL="914400" rtl="0" algn="l">
              <a:lnSpc>
                <a:spcPct val="150000"/>
              </a:lnSpc>
              <a:spcBef>
                <a:spcPts val="0"/>
              </a:spcBef>
              <a:spcAft>
                <a:spcPts val="0"/>
              </a:spcAft>
              <a:buClr>
                <a:schemeClr val="dk1"/>
              </a:buClr>
              <a:buSzPts val="2600"/>
              <a:buChar char="○"/>
            </a:pPr>
            <a:r>
              <a:rPr lang="en" sz="2600">
                <a:solidFill>
                  <a:schemeClr val="dk1"/>
                </a:solidFill>
              </a:rPr>
              <a:t>C</a:t>
            </a:r>
            <a:r>
              <a:rPr baseline="-25000" lang="en" sz="2600">
                <a:solidFill>
                  <a:schemeClr val="dk1"/>
                </a:solidFill>
              </a:rPr>
              <a:t>best</a:t>
            </a:r>
            <a:r>
              <a:rPr lang="en" sz="2600">
                <a:solidFill>
                  <a:schemeClr val="dk1"/>
                </a:solidFill>
              </a:rPr>
              <a:t>(n) 	= ? ∈ Θ(?)</a:t>
            </a:r>
            <a:endParaRPr sz="2600">
              <a:solidFill>
                <a:schemeClr val="dk1"/>
              </a:solidFill>
            </a:endParaRPr>
          </a:p>
          <a:p>
            <a:pPr indent="-393700" lvl="1" marL="914400" rtl="0" algn="l">
              <a:lnSpc>
                <a:spcPct val="150000"/>
              </a:lnSpc>
              <a:spcBef>
                <a:spcPts val="0"/>
              </a:spcBef>
              <a:spcAft>
                <a:spcPts val="0"/>
              </a:spcAft>
              <a:buClr>
                <a:schemeClr val="dk1"/>
              </a:buClr>
              <a:buSzPts val="2600"/>
              <a:buChar char="○"/>
            </a:pPr>
            <a:r>
              <a:rPr lang="en" sz="2600">
                <a:solidFill>
                  <a:schemeClr val="dk1"/>
                </a:solidFill>
              </a:rPr>
              <a:t>C</a:t>
            </a:r>
            <a:r>
              <a:rPr baseline="-25000" lang="en" sz="2600">
                <a:solidFill>
                  <a:schemeClr val="dk1"/>
                </a:solidFill>
              </a:rPr>
              <a:t>avg</a:t>
            </a:r>
            <a:r>
              <a:rPr lang="en" sz="2600">
                <a:solidFill>
                  <a:schemeClr val="dk1"/>
                </a:solidFill>
              </a:rPr>
              <a:t>(n)	</a:t>
            </a:r>
            <a:r>
              <a:rPr lang="en" sz="2600">
                <a:solidFill>
                  <a:schemeClr val="dk1"/>
                </a:solidFill>
              </a:rPr>
              <a:t>= ? ∈ Θ(?)</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 sz="2600">
                <a:solidFill>
                  <a:schemeClr val="dk1"/>
                </a:solidFill>
              </a:rPr>
              <a:t>Space complexity ?</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 sz="2600">
                <a:solidFill>
                  <a:schemeClr val="dk1"/>
                </a:solidFill>
              </a:rPr>
              <a:t>Stable sorting ?</a:t>
            </a:r>
            <a:endParaRPr sz="2600">
              <a:solidFill>
                <a:schemeClr val="dk1"/>
              </a:solidFill>
            </a:endParaRPr>
          </a:p>
          <a:p>
            <a:pPr indent="0" lvl="0" marL="0" rtl="0" algn="l">
              <a:lnSpc>
                <a:spcPct val="115000"/>
              </a:lnSpc>
              <a:spcBef>
                <a:spcPts val="600"/>
              </a:spcBef>
              <a:spcAft>
                <a:spcPts val="0"/>
              </a:spcAft>
              <a:buNone/>
            </a:pPr>
            <a:r>
              <a:t/>
            </a:r>
            <a:endParaRPr sz="2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nvSpPr>
        <p:spPr>
          <a:xfrm>
            <a:off x="167600" y="133775"/>
            <a:ext cx="8700600" cy="63831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600"/>
              </a:spcBef>
              <a:spcAft>
                <a:spcPts val="0"/>
              </a:spcAft>
              <a:buSzPts val="2600"/>
              <a:buChar char="●"/>
            </a:pPr>
            <a:r>
              <a:rPr b="1" lang="en" sz="2600"/>
              <a:t>Time efficiency</a:t>
            </a:r>
            <a:endParaRPr b="1" sz="2600"/>
          </a:p>
          <a:p>
            <a:pPr indent="-381000" lvl="1" marL="914400" rtl="0" algn="l">
              <a:lnSpc>
                <a:spcPct val="150000"/>
              </a:lnSpc>
              <a:spcBef>
                <a:spcPts val="0"/>
              </a:spcBef>
              <a:spcAft>
                <a:spcPts val="0"/>
              </a:spcAft>
              <a:buClr>
                <a:schemeClr val="dk1"/>
              </a:buClr>
              <a:buSzPts val="2400"/>
              <a:buChar char="○"/>
            </a:pPr>
            <a:r>
              <a:rPr lang="en" sz="2400">
                <a:solidFill>
                  <a:schemeClr val="dk1"/>
                </a:solidFill>
              </a:rPr>
              <a:t>Basic operation: </a:t>
            </a:r>
            <a:r>
              <a:rPr b="1" lang="en" sz="2400">
                <a:solidFill>
                  <a:schemeClr val="dk1"/>
                </a:solidFill>
                <a:latin typeface="Courier New"/>
                <a:ea typeface="Courier New"/>
                <a:cs typeface="Courier New"/>
                <a:sym typeface="Courier New"/>
              </a:rPr>
              <a:t>(A[j-1] &gt; temp)</a:t>
            </a:r>
            <a:endParaRPr sz="2400">
              <a:solidFill>
                <a:schemeClr val="dk1"/>
              </a:solidFill>
            </a:endParaRPr>
          </a:p>
          <a:p>
            <a:pPr indent="-381000" lvl="1" marL="914400" rtl="0" algn="l">
              <a:lnSpc>
                <a:spcPct val="150000"/>
              </a:lnSpc>
              <a:spcBef>
                <a:spcPts val="0"/>
              </a:spcBef>
              <a:spcAft>
                <a:spcPts val="0"/>
              </a:spcAft>
              <a:buSzPts val="2400"/>
              <a:buChar char="○"/>
            </a:pPr>
            <a:r>
              <a:rPr lang="en" sz="2400"/>
              <a:t>C</a:t>
            </a:r>
            <a:r>
              <a:rPr baseline="-25000" lang="en" sz="2400"/>
              <a:t>worst</a:t>
            </a:r>
            <a:r>
              <a:rPr lang="en" sz="2400"/>
              <a:t>(n) 	= 1 + 2 + 3 + … + n - 1 = n (n - 1) / 2 </a:t>
            </a:r>
            <a:r>
              <a:rPr lang="en" sz="2400">
                <a:solidFill>
                  <a:schemeClr val="dk1"/>
                </a:solidFill>
              </a:rPr>
              <a:t>∈ Θ</a:t>
            </a:r>
            <a:r>
              <a:rPr lang="en" sz="2400"/>
              <a:t>(n</a:t>
            </a:r>
            <a:r>
              <a:rPr baseline="30000" lang="en" sz="2400"/>
              <a:t>2</a:t>
            </a:r>
            <a:r>
              <a:rPr lang="en" sz="2400"/>
              <a:t>)</a:t>
            </a:r>
            <a:endParaRPr sz="2400"/>
          </a:p>
          <a:p>
            <a:pPr indent="-381000" lvl="1" marL="914400" rtl="0" algn="l">
              <a:lnSpc>
                <a:spcPct val="150000"/>
              </a:lnSpc>
              <a:spcBef>
                <a:spcPts val="0"/>
              </a:spcBef>
              <a:spcAft>
                <a:spcPts val="0"/>
              </a:spcAft>
              <a:buClr>
                <a:schemeClr val="dk1"/>
              </a:buClr>
              <a:buSzPts val="2400"/>
              <a:buChar char="○"/>
            </a:pPr>
            <a:r>
              <a:rPr lang="en" sz="2400">
                <a:solidFill>
                  <a:schemeClr val="dk1"/>
                </a:solidFill>
              </a:rPr>
              <a:t>C</a:t>
            </a:r>
            <a:r>
              <a:rPr baseline="-25000" lang="en" sz="2400">
                <a:solidFill>
                  <a:schemeClr val="dk1"/>
                </a:solidFill>
              </a:rPr>
              <a:t>best</a:t>
            </a:r>
            <a:r>
              <a:rPr lang="en" sz="2400">
                <a:solidFill>
                  <a:schemeClr val="dk1"/>
                </a:solidFill>
              </a:rPr>
              <a:t>(n) 	= n - 1 ∈ Θ(n)</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 sz="2400">
                <a:solidFill>
                  <a:schemeClr val="dk1"/>
                </a:solidFill>
              </a:rPr>
              <a:t>C</a:t>
            </a:r>
            <a:r>
              <a:rPr baseline="-25000" lang="en" sz="2400">
                <a:solidFill>
                  <a:schemeClr val="dk1"/>
                </a:solidFill>
              </a:rPr>
              <a:t>avg</a:t>
            </a:r>
            <a:r>
              <a:rPr lang="en" sz="2400">
                <a:solidFill>
                  <a:schemeClr val="dk1"/>
                </a:solidFill>
              </a:rPr>
              <a:t>(n) ≈ </a:t>
            </a:r>
            <a:r>
              <a:rPr i="1" lang="en" sz="2400">
                <a:solidFill>
                  <a:schemeClr val="dk1"/>
                </a:solidFill>
              </a:rPr>
              <a:t>n</a:t>
            </a:r>
            <a:r>
              <a:rPr baseline="30000" lang="en" sz="2400">
                <a:solidFill>
                  <a:schemeClr val="dk1"/>
                </a:solidFill>
              </a:rPr>
              <a:t>2</a:t>
            </a:r>
            <a:r>
              <a:rPr lang="en" sz="2400">
                <a:solidFill>
                  <a:schemeClr val="dk1"/>
                </a:solidFill>
              </a:rPr>
              <a:t>/4 ∈ Θ(</a:t>
            </a:r>
            <a:r>
              <a:rPr i="1" lang="en" sz="2400">
                <a:solidFill>
                  <a:schemeClr val="dk1"/>
                </a:solidFill>
              </a:rPr>
              <a:t>n</a:t>
            </a:r>
            <a:r>
              <a:rPr baseline="30000" lang="en" sz="2400">
                <a:solidFill>
                  <a:schemeClr val="dk1"/>
                </a:solidFill>
              </a:rPr>
              <a:t>2</a:t>
            </a:r>
            <a:r>
              <a:rPr lang="en" sz="2400">
                <a:solidFill>
                  <a:schemeClr val="dk1"/>
                </a:solidFill>
              </a:rPr>
              <a:t>)</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Space complexity ?</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Stable sorting ?</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Fast on nearly sorted arrays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Best elementary sorting algorithm overall</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 sz="2400">
                <a:solidFill>
                  <a:schemeClr val="dk1"/>
                </a:solidFill>
              </a:rPr>
              <a:t>Often used in Quicksort implementations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Binary insertion sort</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nvSpPr>
        <p:spPr>
          <a:xfrm>
            <a:off x="154775" y="142575"/>
            <a:ext cx="7605300" cy="60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Directed cycle:</a:t>
            </a:r>
            <a:r>
              <a:rPr lang="en" sz="2400">
                <a:solidFill>
                  <a:schemeClr val="dk1"/>
                </a:solidFill>
              </a:rPr>
              <a:t>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It is a cycle or circuit in a digraph.</a:t>
            </a:r>
            <a:endParaRPr sz="2400">
              <a:solidFill>
                <a:schemeClr val="dk1"/>
              </a:solidFill>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DAG </a:t>
            </a:r>
            <a:r>
              <a:rPr lang="en" sz="2400">
                <a:solidFill>
                  <a:schemeClr val="dk1"/>
                </a:solidFill>
              </a:rPr>
              <a:t>(</a:t>
            </a:r>
            <a:r>
              <a:rPr b="1" lang="en" sz="2400">
                <a:solidFill>
                  <a:schemeClr val="dk1"/>
                </a:solidFill>
              </a:rPr>
              <a:t>directed acyclic graph</a:t>
            </a:r>
            <a:r>
              <a:rPr lang="en" sz="2400">
                <a:solidFill>
                  <a:schemeClr val="dk1"/>
                </a:solidFill>
              </a:rPr>
              <a:t>)</a:t>
            </a:r>
            <a:r>
              <a:rPr b="1" lang="en" sz="2400">
                <a:solidFill>
                  <a:schemeClr val="dk1"/>
                </a:solidFill>
              </a:rPr>
              <a:t>:</a:t>
            </a:r>
            <a:r>
              <a:rPr lang="en" sz="2400">
                <a:solidFill>
                  <a:schemeClr val="dk1"/>
                </a:solidFill>
              </a:rPr>
              <a:t>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A digraph having no directed cycle. </a:t>
            </a:r>
            <a:endParaRPr sz="2400">
              <a:solidFill>
                <a:schemeClr val="dk1"/>
              </a:solidFill>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b="1" lang="en" sz="2400">
                <a:solidFill>
                  <a:schemeClr val="dk1"/>
                </a:solidFill>
              </a:rPr>
              <a:t>Topological Sorting:</a:t>
            </a:r>
            <a:endParaRPr b="1" sz="24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b="1" lang="en" sz="2400">
                <a:solidFill>
                  <a:schemeClr val="dk1"/>
                </a:solidFill>
              </a:rPr>
              <a:t>(aka Toposort, Topological Ordering)</a:t>
            </a:r>
            <a:endParaRPr b="1" sz="2400">
              <a:solidFill>
                <a:schemeClr val="dk1"/>
              </a:solidFill>
            </a:endParaRPr>
          </a:p>
          <a:p>
            <a:pPr indent="0" lvl="0" marL="0" rtl="0" algn="l">
              <a:lnSpc>
                <a:spcPct val="115000"/>
              </a:lnSpc>
              <a:spcBef>
                <a:spcPts val="600"/>
              </a:spcBef>
              <a:spcAft>
                <a:spcPts val="0"/>
              </a:spcAft>
              <a:buNone/>
            </a:pPr>
            <a:r>
              <a:rPr lang="en" sz="2400">
                <a:solidFill>
                  <a:schemeClr val="dk1"/>
                </a:solidFill>
              </a:rPr>
              <a:t>What do you know about </a:t>
            </a:r>
            <a:r>
              <a:rPr b="1" lang="en" sz="2400">
                <a:solidFill>
                  <a:schemeClr val="dk1"/>
                </a:solidFill>
              </a:rPr>
              <a:t>Topological Sorting</a:t>
            </a:r>
            <a:r>
              <a:rPr lang="en" sz="2400">
                <a:solidFill>
                  <a:schemeClr val="dk1"/>
                </a:solidFill>
              </a:rPr>
              <a:t> from the course in Discrete Math?</a:t>
            </a:r>
            <a:endParaRPr sz="2400">
              <a:solidFill>
                <a:schemeClr val="dk1"/>
              </a:solidFill>
            </a:endParaRPr>
          </a:p>
        </p:txBody>
      </p:sp>
      <p:pic>
        <p:nvPicPr>
          <p:cNvPr id="124" name="Google Shape;124;p25"/>
          <p:cNvPicPr preferRelativeResize="0"/>
          <p:nvPr/>
        </p:nvPicPr>
        <p:blipFill>
          <a:blip r:embed="rId3">
            <a:alphaModFix/>
          </a:blip>
          <a:stretch>
            <a:fillRect/>
          </a:stretch>
        </p:blipFill>
        <p:spPr>
          <a:xfrm>
            <a:off x="5052600" y="142575"/>
            <a:ext cx="4091400" cy="2942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nvSpPr>
        <p:spPr>
          <a:xfrm>
            <a:off x="273300" y="191150"/>
            <a:ext cx="8597400" cy="27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Topological Sorting: </a:t>
            </a:r>
            <a:r>
              <a:rPr lang="en" sz="2400">
                <a:solidFill>
                  <a:schemeClr val="dk1"/>
                </a:solidFill>
              </a:rPr>
              <a:t>is listing vertices of a directed graph in such an order that for every edge in the graph, the vertex where the edge starts is listed before the vertex where the edge ends.</a:t>
            </a:r>
            <a:endParaRPr sz="2400">
              <a:solidFill>
                <a:schemeClr val="dk1"/>
              </a:solidFill>
            </a:endParaRPr>
          </a:p>
          <a:p>
            <a:pPr indent="0" lvl="0" marL="0" rtl="0" algn="l">
              <a:lnSpc>
                <a:spcPct val="115000"/>
              </a:lnSpc>
              <a:spcBef>
                <a:spcPts val="600"/>
              </a:spcBef>
              <a:spcAft>
                <a:spcPts val="0"/>
              </a:spcAft>
              <a:buNone/>
            </a:pPr>
            <a:r>
              <a:t/>
            </a:r>
            <a:endParaRPr sz="1200">
              <a:solidFill>
                <a:schemeClr val="dk1"/>
              </a:solidFill>
            </a:endParaRPr>
          </a:p>
          <a:p>
            <a:pPr indent="0" lvl="0" marL="0" rtl="0" algn="l">
              <a:lnSpc>
                <a:spcPct val="115000"/>
              </a:lnSpc>
              <a:spcBef>
                <a:spcPts val="600"/>
              </a:spcBef>
              <a:spcAft>
                <a:spcPts val="0"/>
              </a:spcAft>
              <a:buNone/>
            </a:pPr>
            <a:r>
              <a:rPr lang="en" sz="2400">
                <a:solidFill>
                  <a:schemeClr val="dk1"/>
                </a:solidFill>
              </a:rPr>
              <a:t>A digraph has a topological sorting iff it is a </a:t>
            </a:r>
            <a:r>
              <a:rPr b="1" lang="en" sz="2400">
                <a:solidFill>
                  <a:schemeClr val="dk1"/>
                </a:solidFill>
              </a:rPr>
              <a:t>dag</a:t>
            </a:r>
            <a:r>
              <a:rPr lang="en" sz="2400">
                <a:solidFill>
                  <a:schemeClr val="dk1"/>
                </a:solidFill>
              </a:rPr>
              <a:t>.</a:t>
            </a:r>
            <a:endParaRPr sz="2400">
              <a:solidFill>
                <a:schemeClr val="dk1"/>
              </a:solidFill>
            </a:endParaRPr>
          </a:p>
        </p:txBody>
      </p:sp>
      <p:pic>
        <p:nvPicPr>
          <p:cNvPr id="130" name="Google Shape;130;p26"/>
          <p:cNvPicPr preferRelativeResize="0"/>
          <p:nvPr/>
        </p:nvPicPr>
        <p:blipFill rotWithShape="1">
          <a:blip r:embed="rId3">
            <a:alphaModFix/>
          </a:blip>
          <a:srcRect b="19878" l="0" r="71648" t="0"/>
          <a:stretch/>
        </p:blipFill>
        <p:spPr>
          <a:xfrm>
            <a:off x="488650" y="3371750"/>
            <a:ext cx="2626001" cy="2290525"/>
          </a:xfrm>
          <a:prstGeom prst="rect">
            <a:avLst/>
          </a:prstGeom>
          <a:noFill/>
          <a:ln>
            <a:noFill/>
          </a:ln>
        </p:spPr>
      </p:pic>
      <p:pic>
        <p:nvPicPr>
          <p:cNvPr id="131" name="Google Shape;131;p26"/>
          <p:cNvPicPr preferRelativeResize="0"/>
          <p:nvPr/>
        </p:nvPicPr>
        <p:blipFill>
          <a:blip r:embed="rId4">
            <a:alphaModFix/>
          </a:blip>
          <a:stretch>
            <a:fillRect/>
          </a:stretch>
        </p:blipFill>
        <p:spPr>
          <a:xfrm>
            <a:off x="5821050" y="2961350"/>
            <a:ext cx="3049650" cy="304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Sum of the elements of an array using </a:t>
            </a:r>
            <a:endParaRPr sz="2400">
              <a:solidFill>
                <a:schemeClr val="dk1"/>
              </a:solidFill>
            </a:endParaRPr>
          </a:p>
          <a:p>
            <a:pPr indent="0" lvl="0" marL="0" rtl="0" algn="l">
              <a:spcBef>
                <a:spcPts val="0"/>
              </a:spcBef>
              <a:spcAft>
                <a:spcPts val="0"/>
              </a:spcAft>
              <a:buNone/>
            </a:pPr>
            <a:r>
              <a:rPr b="1" lang="en" sz="2400"/>
              <a:t>Brute Force </a:t>
            </a:r>
            <a:r>
              <a:rPr lang="en" sz="2400"/>
              <a:t>approach.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Algorithm Sum(A[0..n-1])</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a:t>
            </a:r>
            <a:r>
              <a:rPr lang="en" sz="2400">
                <a:solidFill>
                  <a:schemeClr val="dk1"/>
                </a:solidFill>
                <a:latin typeface="Courier New"/>
                <a:ea typeface="Courier New"/>
                <a:cs typeface="Courier New"/>
                <a:sym typeface="Courier New"/>
              </a:rPr>
              <a:t>Sum(A[0..n-1]) = A[0] + A[1] + … + A[n-1]</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//Input: Array A having n numbers</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//Output: Sum of n numbers in the array A</a:t>
            </a:r>
            <a:endParaRPr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sum ← 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for i ← 1 to n</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sum ← sum + A[i]</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return sum</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C(n) = n </a:t>
            </a:r>
            <a:endParaRPr sz="2400"/>
          </a:p>
          <a:p>
            <a:pPr indent="0" lvl="0" marL="0" rtl="0" algn="l">
              <a:spcBef>
                <a:spcPts val="0"/>
              </a:spcBef>
              <a:spcAft>
                <a:spcPts val="0"/>
              </a:spcAft>
              <a:buNone/>
            </a:pPr>
            <a:r>
              <a:rPr lang="en" sz="2400">
                <a:solidFill>
                  <a:schemeClr val="dk1"/>
                </a:solidFill>
              </a:rPr>
              <a:t>T(n) </a:t>
            </a:r>
            <a:r>
              <a:rPr lang="en" sz="2400"/>
              <a:t>∈ 𝚹(n)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chemeClr val="dk1"/>
                </a:solidFill>
              </a:rPr>
              <a:t>Finding a </a:t>
            </a:r>
            <a:r>
              <a:rPr b="1" lang="en" sz="2400">
                <a:solidFill>
                  <a:schemeClr val="dk1"/>
                </a:solidFill>
              </a:rPr>
              <a:t>Topological Sorting</a:t>
            </a:r>
            <a:r>
              <a:rPr lang="en" sz="2400">
                <a:solidFill>
                  <a:schemeClr val="dk1"/>
                </a:solidFill>
              </a:rPr>
              <a:t> of the vertices of a dag:</a:t>
            </a:r>
            <a:endParaRPr sz="2400">
              <a:solidFill>
                <a:schemeClr val="dk1"/>
              </a:solidFill>
            </a:endParaRPr>
          </a:p>
          <a:p>
            <a:pPr indent="-381000" lvl="0" marL="457200" rtl="0" algn="l">
              <a:lnSpc>
                <a:spcPct val="115000"/>
              </a:lnSpc>
              <a:spcBef>
                <a:spcPts val="600"/>
              </a:spcBef>
              <a:spcAft>
                <a:spcPts val="0"/>
              </a:spcAft>
              <a:buClr>
                <a:schemeClr val="dk1"/>
              </a:buClr>
              <a:buSzPts val="2400"/>
              <a:buChar char="●"/>
            </a:pPr>
            <a:r>
              <a:rPr b="1" lang="en" sz="2400">
                <a:solidFill>
                  <a:schemeClr val="dk1"/>
                </a:solidFill>
              </a:rPr>
              <a:t>Source-removal </a:t>
            </a:r>
            <a:r>
              <a:rPr lang="en" sz="2400">
                <a:solidFill>
                  <a:schemeClr val="dk1"/>
                </a:solidFill>
              </a:rPr>
              <a:t>algorithm</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 sz="2400">
                <a:solidFill>
                  <a:schemeClr val="dk1"/>
                </a:solidFill>
              </a:rPr>
              <a:t>DFS-based</a:t>
            </a:r>
            <a:r>
              <a:rPr lang="en" sz="2400">
                <a:solidFill>
                  <a:schemeClr val="dk1"/>
                </a:solidFill>
              </a:rPr>
              <a:t> algorithm</a:t>
            </a:r>
            <a:endParaRPr sz="2400">
              <a:solidFill>
                <a:schemeClr val="dk1"/>
              </a:solidFill>
            </a:endParaRPr>
          </a:p>
        </p:txBody>
      </p:sp>
      <p:pic>
        <p:nvPicPr>
          <p:cNvPr id="137" name="Google Shape;137;p27"/>
          <p:cNvPicPr preferRelativeResize="0"/>
          <p:nvPr/>
        </p:nvPicPr>
        <p:blipFill>
          <a:blip r:embed="rId3">
            <a:alphaModFix/>
          </a:blip>
          <a:stretch>
            <a:fillRect/>
          </a:stretch>
        </p:blipFill>
        <p:spPr>
          <a:xfrm>
            <a:off x="425700" y="2244350"/>
            <a:ext cx="6649526" cy="388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Source-removal </a:t>
            </a:r>
            <a:r>
              <a:rPr lang="en" sz="2400">
                <a:solidFill>
                  <a:schemeClr val="dk1"/>
                </a:solidFill>
              </a:rPr>
              <a:t>algorithm for finding </a:t>
            </a:r>
            <a:r>
              <a:rPr b="1" lang="en" sz="2400">
                <a:solidFill>
                  <a:schemeClr val="dk1"/>
                </a:solidFill>
              </a:rPr>
              <a:t>Topological Sorting</a:t>
            </a:r>
            <a:endParaRPr sz="2400">
              <a:solidFill>
                <a:schemeClr val="dk1"/>
              </a:solidFill>
            </a:endParaRPr>
          </a:p>
        </p:txBody>
      </p:sp>
      <p:pic>
        <p:nvPicPr>
          <p:cNvPr id="143" name="Google Shape;143;p28"/>
          <p:cNvPicPr preferRelativeResize="0"/>
          <p:nvPr/>
        </p:nvPicPr>
        <p:blipFill>
          <a:blip r:embed="rId3">
            <a:alphaModFix/>
          </a:blip>
          <a:stretch>
            <a:fillRect/>
          </a:stretch>
        </p:blipFill>
        <p:spPr>
          <a:xfrm>
            <a:off x="186425" y="1699163"/>
            <a:ext cx="8771150" cy="38409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Algorithm SourceRemoval_Toposort</a:t>
            </a:r>
            <a:r>
              <a:rPr lang="en" sz="2200">
                <a:solidFill>
                  <a:schemeClr val="dk1"/>
                </a:solidFill>
                <a:highlight>
                  <a:srgbClr val="F9F9F9"/>
                </a:highlight>
                <a:latin typeface="Verdana"/>
                <a:ea typeface="Verdana"/>
                <a:cs typeface="Verdana"/>
                <a:sym typeface="Verdana"/>
              </a:rPr>
              <a:t>(V, E)</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L ← Empty list that will contain the sorted vertices</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S ← Set of all vertices with no incoming edges</a:t>
            </a:r>
            <a:br>
              <a:rPr lang="en" sz="2200">
                <a:solidFill>
                  <a:schemeClr val="dk1"/>
                </a:solidFill>
                <a:highlight>
                  <a:srgbClr val="F9F9F9"/>
                </a:highlight>
                <a:latin typeface="Verdana"/>
                <a:ea typeface="Verdana"/>
                <a:cs typeface="Verdana"/>
                <a:sym typeface="Verdana"/>
              </a:rPr>
            </a:br>
            <a:r>
              <a:rPr b="1" lang="en" sz="2200">
                <a:solidFill>
                  <a:schemeClr val="dk1"/>
                </a:solidFill>
                <a:highlight>
                  <a:srgbClr val="F9F9F9"/>
                </a:highlight>
                <a:latin typeface="Verdana"/>
                <a:ea typeface="Verdana"/>
                <a:cs typeface="Verdana"/>
                <a:sym typeface="Verdana"/>
              </a:rPr>
              <a:t>while</a:t>
            </a:r>
            <a:r>
              <a:rPr lang="en" sz="2200">
                <a:solidFill>
                  <a:schemeClr val="dk1"/>
                </a:solidFill>
                <a:highlight>
                  <a:srgbClr val="F9F9F9"/>
                </a:highlight>
                <a:latin typeface="Verdana"/>
                <a:ea typeface="Verdana"/>
                <a:cs typeface="Verdana"/>
                <a:sym typeface="Verdana"/>
              </a:rPr>
              <a:t> S is non-empty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remove a vertex v from S</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add v to </a:t>
            </a:r>
            <a:r>
              <a:rPr i="1" lang="en" sz="2200">
                <a:solidFill>
                  <a:schemeClr val="dk1"/>
                </a:solidFill>
                <a:highlight>
                  <a:srgbClr val="F9F9F9"/>
                </a:highlight>
                <a:latin typeface="Verdana"/>
                <a:ea typeface="Verdana"/>
                <a:cs typeface="Verdana"/>
                <a:sym typeface="Verdana"/>
              </a:rPr>
              <a:t>tail</a:t>
            </a:r>
            <a:r>
              <a:rPr lang="en" sz="2200">
                <a:solidFill>
                  <a:schemeClr val="dk1"/>
                </a:solidFill>
                <a:highlight>
                  <a:srgbClr val="F9F9F9"/>
                </a:highlight>
                <a:latin typeface="Verdana"/>
                <a:ea typeface="Verdana"/>
                <a:cs typeface="Verdana"/>
                <a:sym typeface="Verdana"/>
              </a:rPr>
              <a:t> of L</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t>
            </a: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m with an edge </a:t>
            </a:r>
            <a:r>
              <a:rPr i="1" lang="en" sz="2200">
                <a:solidFill>
                  <a:schemeClr val="dk1"/>
                </a:solidFill>
                <a:highlight>
                  <a:srgbClr val="F9F9F9"/>
                </a:highlight>
                <a:latin typeface="Verdana"/>
                <a:ea typeface="Verdana"/>
                <a:cs typeface="Verdana"/>
                <a:sym typeface="Verdana"/>
              </a:rPr>
              <a:t>e</a:t>
            </a:r>
            <a:r>
              <a:rPr lang="en" sz="2200">
                <a:solidFill>
                  <a:schemeClr val="dk1"/>
                </a:solidFill>
                <a:highlight>
                  <a:srgbClr val="F9F9F9"/>
                </a:highlight>
                <a:latin typeface="Verdana"/>
                <a:ea typeface="Verdana"/>
                <a:cs typeface="Verdana"/>
                <a:sym typeface="Verdana"/>
              </a:rPr>
              <a:t> from v to m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remove edge e from the graph</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t>
            </a:r>
            <a:r>
              <a:rPr b="1" lang="en" sz="2200">
                <a:solidFill>
                  <a:schemeClr val="dk1"/>
                </a:solidFill>
                <a:highlight>
                  <a:srgbClr val="F9F9F9"/>
                </a:highlight>
                <a:latin typeface="Verdana"/>
                <a:ea typeface="Verdana"/>
                <a:cs typeface="Verdana"/>
                <a:sym typeface="Verdana"/>
              </a:rPr>
              <a:t>if</a:t>
            </a:r>
            <a:r>
              <a:rPr lang="en" sz="2200">
                <a:solidFill>
                  <a:schemeClr val="dk1"/>
                </a:solidFill>
                <a:highlight>
                  <a:srgbClr val="F9F9F9"/>
                </a:highlight>
                <a:latin typeface="Verdana"/>
                <a:ea typeface="Verdana"/>
                <a:cs typeface="Verdana"/>
                <a:sym typeface="Verdana"/>
              </a:rPr>
              <a:t> m has no other incoming edges </a:t>
            </a:r>
            <a:r>
              <a:rPr b="1" lang="en" sz="2200">
                <a:solidFill>
                  <a:schemeClr val="dk1"/>
                </a:solidFill>
                <a:highlight>
                  <a:srgbClr val="F9F9F9"/>
                </a:highlight>
                <a:latin typeface="Verdana"/>
                <a:ea typeface="Verdana"/>
                <a:cs typeface="Verdana"/>
                <a:sym typeface="Verdana"/>
              </a:rPr>
              <a:t>then</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insert m into S</a:t>
            </a:r>
            <a:br>
              <a:rPr lang="en" sz="2200">
                <a:solidFill>
                  <a:schemeClr val="dk1"/>
                </a:solidFill>
                <a:highlight>
                  <a:srgbClr val="F9F9F9"/>
                </a:highlight>
                <a:latin typeface="Verdana"/>
                <a:ea typeface="Verdana"/>
                <a:cs typeface="Verdana"/>
                <a:sym typeface="Verdana"/>
              </a:rPr>
            </a:br>
            <a:r>
              <a:rPr b="1" lang="en" sz="2200">
                <a:solidFill>
                  <a:schemeClr val="dk1"/>
                </a:solidFill>
                <a:highlight>
                  <a:srgbClr val="F9F9F9"/>
                </a:highlight>
                <a:latin typeface="Verdana"/>
                <a:ea typeface="Verdana"/>
                <a:cs typeface="Verdana"/>
                <a:sym typeface="Verdana"/>
              </a:rPr>
              <a:t>if</a:t>
            </a:r>
            <a:r>
              <a:rPr lang="en" sz="2200">
                <a:solidFill>
                  <a:schemeClr val="dk1"/>
                </a:solidFill>
                <a:highlight>
                  <a:srgbClr val="F9F9F9"/>
                </a:highlight>
                <a:latin typeface="Verdana"/>
                <a:ea typeface="Verdana"/>
                <a:cs typeface="Verdana"/>
                <a:sym typeface="Verdana"/>
              </a:rPr>
              <a:t> graph has edges </a:t>
            </a:r>
            <a:r>
              <a:rPr b="1" lang="en" sz="2200">
                <a:solidFill>
                  <a:schemeClr val="dk1"/>
                </a:solidFill>
                <a:highlight>
                  <a:srgbClr val="F9F9F9"/>
                </a:highlight>
                <a:latin typeface="Verdana"/>
                <a:ea typeface="Verdana"/>
                <a:cs typeface="Verdana"/>
                <a:sym typeface="Verdana"/>
              </a:rPr>
              <a:t>then</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return error (not a DAG)</a:t>
            </a:r>
            <a:br>
              <a:rPr lang="en" sz="2200">
                <a:solidFill>
                  <a:schemeClr val="dk1"/>
                </a:solidFill>
                <a:highlight>
                  <a:srgbClr val="F9F9F9"/>
                </a:highlight>
                <a:latin typeface="Verdana"/>
                <a:ea typeface="Verdana"/>
                <a:cs typeface="Verdana"/>
                <a:sym typeface="Verdana"/>
              </a:rPr>
            </a:br>
            <a:r>
              <a:rPr b="1" lang="en" sz="2200">
                <a:solidFill>
                  <a:schemeClr val="dk1"/>
                </a:solidFill>
                <a:highlight>
                  <a:srgbClr val="F9F9F9"/>
                </a:highlight>
                <a:latin typeface="Verdana"/>
                <a:ea typeface="Verdana"/>
                <a:cs typeface="Verdana"/>
                <a:sym typeface="Verdana"/>
              </a:rPr>
              <a:t>else</a:t>
            </a:r>
            <a:r>
              <a:rPr lang="en" sz="2200">
                <a:solidFill>
                  <a:schemeClr val="dk1"/>
                </a:solidFill>
                <a:highlight>
                  <a:srgbClr val="F9F9F9"/>
                </a:highlight>
                <a:latin typeface="Verdana"/>
                <a:ea typeface="Verdana"/>
                <a:cs typeface="Verdana"/>
                <a:sym typeface="Verdana"/>
              </a:rPr>
              <a:t> return L (a topologically sorted order)</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nvSpPr>
        <p:spPr>
          <a:xfrm>
            <a:off x="273300" y="191150"/>
            <a:ext cx="8597400" cy="13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chemeClr val="dk1"/>
                </a:solidFill>
              </a:rPr>
              <a:t>Find a Topological Sort of the following </a:t>
            </a:r>
            <a:r>
              <a:rPr b="1" lang="en" sz="2400">
                <a:solidFill>
                  <a:schemeClr val="dk1"/>
                </a:solidFill>
              </a:rPr>
              <a:t>dag</a:t>
            </a:r>
            <a:r>
              <a:rPr lang="en" sz="2400">
                <a:solidFill>
                  <a:schemeClr val="dk1"/>
                </a:solidFill>
              </a:rPr>
              <a:t> using </a:t>
            </a:r>
            <a:endParaRPr sz="2400">
              <a:solidFill>
                <a:schemeClr val="dk1"/>
              </a:solidFill>
            </a:endParaRPr>
          </a:p>
          <a:p>
            <a:pPr indent="0" lvl="0" marL="0" rtl="0" algn="l">
              <a:lnSpc>
                <a:spcPct val="115000"/>
              </a:lnSpc>
              <a:spcBef>
                <a:spcPts val="600"/>
              </a:spcBef>
              <a:spcAft>
                <a:spcPts val="0"/>
              </a:spcAft>
              <a:buNone/>
            </a:pPr>
            <a:r>
              <a:rPr b="1" lang="en" sz="2400">
                <a:solidFill>
                  <a:schemeClr val="dk1"/>
                </a:solidFill>
              </a:rPr>
              <a:t>Source-removal </a:t>
            </a:r>
            <a:r>
              <a:rPr lang="en" sz="2400">
                <a:solidFill>
                  <a:schemeClr val="dk1"/>
                </a:solidFill>
              </a:rPr>
              <a:t>algorithm</a:t>
            </a:r>
            <a:endParaRPr sz="2400">
              <a:solidFill>
                <a:schemeClr val="dk1"/>
              </a:solidFill>
            </a:endParaRPr>
          </a:p>
        </p:txBody>
      </p:sp>
      <p:pic>
        <p:nvPicPr>
          <p:cNvPr id="154" name="Google Shape;154;p30"/>
          <p:cNvPicPr preferRelativeResize="0"/>
          <p:nvPr/>
        </p:nvPicPr>
        <p:blipFill>
          <a:blip r:embed="rId3">
            <a:alphaModFix/>
          </a:blip>
          <a:stretch>
            <a:fillRect/>
          </a:stretch>
        </p:blipFill>
        <p:spPr>
          <a:xfrm>
            <a:off x="273300" y="1558550"/>
            <a:ext cx="6649526" cy="388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nvSpPr>
        <p:spPr>
          <a:xfrm>
            <a:off x="59425" y="194875"/>
            <a:ext cx="5574000" cy="30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chemeClr val="dk1"/>
                </a:solidFill>
              </a:rPr>
              <a:t>Draw a DFS forest for </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the given directed graph.</a:t>
            </a:r>
            <a:endParaRPr sz="2400">
              <a:solidFill>
                <a:schemeClr val="dk1"/>
              </a:solidFill>
            </a:endParaRPr>
          </a:p>
        </p:txBody>
      </p:sp>
      <p:pic>
        <p:nvPicPr>
          <p:cNvPr id="160" name="Google Shape;160;p31"/>
          <p:cNvPicPr preferRelativeResize="0"/>
          <p:nvPr/>
        </p:nvPicPr>
        <p:blipFill rotWithShape="1">
          <a:blip r:embed="rId3">
            <a:alphaModFix/>
          </a:blip>
          <a:srcRect b="13314" l="0" r="47911" t="0"/>
          <a:stretch/>
        </p:blipFill>
        <p:spPr>
          <a:xfrm>
            <a:off x="5455625" y="194875"/>
            <a:ext cx="3523325" cy="423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nvSpPr>
        <p:spPr>
          <a:xfrm>
            <a:off x="273300" y="156825"/>
            <a:ext cx="3476400" cy="61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chemeClr val="dk1"/>
                </a:solidFill>
              </a:rPr>
              <a:t>(a) DiGraph</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(b) DFS Forest</a:t>
            </a:r>
            <a:endParaRPr sz="2400">
              <a:solidFill>
                <a:schemeClr val="dk1"/>
              </a:solidFill>
            </a:endParaRPr>
          </a:p>
          <a:p>
            <a:pPr indent="-381000" lvl="1" marL="914400" rtl="0" algn="l">
              <a:lnSpc>
                <a:spcPct val="115000"/>
              </a:lnSpc>
              <a:spcBef>
                <a:spcPts val="600"/>
              </a:spcBef>
              <a:spcAft>
                <a:spcPts val="0"/>
              </a:spcAft>
              <a:buClr>
                <a:schemeClr val="dk1"/>
              </a:buClr>
              <a:buSzPts val="2400"/>
              <a:buAutoNum type="romanLcPeriod"/>
            </a:pPr>
            <a:r>
              <a:rPr lang="en" sz="2400">
                <a:solidFill>
                  <a:schemeClr val="dk1"/>
                </a:solidFill>
              </a:rPr>
              <a:t>Tree edges</a:t>
            </a:r>
            <a:endParaRPr sz="2400">
              <a:solidFill>
                <a:schemeClr val="dk1"/>
              </a:solidFill>
            </a:endParaRPr>
          </a:p>
          <a:p>
            <a:pPr indent="-381000" lvl="1" marL="914400" rtl="0" algn="l">
              <a:lnSpc>
                <a:spcPct val="115000"/>
              </a:lnSpc>
              <a:spcBef>
                <a:spcPts val="0"/>
              </a:spcBef>
              <a:spcAft>
                <a:spcPts val="0"/>
              </a:spcAft>
              <a:buClr>
                <a:schemeClr val="dk1"/>
              </a:buClr>
              <a:buSzPts val="2400"/>
              <a:buAutoNum type="romanLcPeriod"/>
            </a:pPr>
            <a:r>
              <a:rPr lang="en" sz="2400">
                <a:solidFill>
                  <a:schemeClr val="dk1"/>
                </a:solidFill>
              </a:rPr>
              <a:t>Back edges</a:t>
            </a:r>
            <a:endParaRPr sz="2400">
              <a:solidFill>
                <a:schemeClr val="dk1"/>
              </a:solidFill>
            </a:endParaRPr>
          </a:p>
          <a:p>
            <a:pPr indent="-381000" lvl="1" marL="914400" rtl="0" algn="l">
              <a:lnSpc>
                <a:spcPct val="115000"/>
              </a:lnSpc>
              <a:spcBef>
                <a:spcPts val="0"/>
              </a:spcBef>
              <a:spcAft>
                <a:spcPts val="0"/>
              </a:spcAft>
              <a:buClr>
                <a:schemeClr val="dk1"/>
              </a:buClr>
              <a:buSzPts val="2400"/>
              <a:buAutoNum type="romanLcPeriod"/>
            </a:pPr>
            <a:r>
              <a:rPr lang="en" sz="2400">
                <a:solidFill>
                  <a:schemeClr val="dk1"/>
                </a:solidFill>
              </a:rPr>
              <a:t>Forward edges</a:t>
            </a:r>
            <a:endParaRPr sz="2400">
              <a:solidFill>
                <a:schemeClr val="dk1"/>
              </a:solidFill>
            </a:endParaRPr>
          </a:p>
          <a:p>
            <a:pPr indent="-381000" lvl="1" marL="914400" rtl="0" algn="l">
              <a:lnSpc>
                <a:spcPct val="115000"/>
              </a:lnSpc>
              <a:spcBef>
                <a:spcPts val="0"/>
              </a:spcBef>
              <a:spcAft>
                <a:spcPts val="0"/>
              </a:spcAft>
              <a:buClr>
                <a:schemeClr val="dk1"/>
              </a:buClr>
              <a:buSzPts val="2400"/>
              <a:buAutoNum type="romanLcPeriod"/>
            </a:pPr>
            <a:r>
              <a:rPr lang="en" sz="2400">
                <a:solidFill>
                  <a:schemeClr val="dk1"/>
                </a:solidFill>
              </a:rPr>
              <a:t>Cross edges</a:t>
            </a:r>
            <a:endParaRPr sz="2400">
              <a:solidFill>
                <a:schemeClr val="dk1"/>
              </a:solidFill>
            </a:endParaRPr>
          </a:p>
        </p:txBody>
      </p:sp>
      <p:pic>
        <p:nvPicPr>
          <p:cNvPr id="166" name="Google Shape;166;p32"/>
          <p:cNvPicPr preferRelativeResize="0"/>
          <p:nvPr/>
        </p:nvPicPr>
        <p:blipFill>
          <a:blip r:embed="rId3">
            <a:alphaModFix/>
          </a:blip>
          <a:stretch>
            <a:fillRect/>
          </a:stretch>
        </p:blipFill>
        <p:spPr>
          <a:xfrm>
            <a:off x="3346275" y="0"/>
            <a:ext cx="5797725" cy="419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DFS-based </a:t>
            </a:r>
            <a:r>
              <a:rPr lang="en" sz="2400">
                <a:solidFill>
                  <a:schemeClr val="dk1"/>
                </a:solidFill>
              </a:rPr>
              <a:t>algorithm for finding </a:t>
            </a:r>
            <a:r>
              <a:rPr b="1" lang="en" sz="2400">
                <a:solidFill>
                  <a:schemeClr val="dk1"/>
                </a:solidFill>
              </a:rPr>
              <a:t>Topological Sorting</a:t>
            </a:r>
            <a:endParaRPr sz="2400">
              <a:solidFill>
                <a:schemeClr val="dk1"/>
              </a:solidFill>
            </a:endParaRPr>
          </a:p>
        </p:txBody>
      </p:sp>
      <p:pic>
        <p:nvPicPr>
          <p:cNvPr id="172" name="Google Shape;172;p33"/>
          <p:cNvPicPr preferRelativeResize="0"/>
          <p:nvPr/>
        </p:nvPicPr>
        <p:blipFill>
          <a:blip r:embed="rId3">
            <a:alphaModFix/>
          </a:blip>
          <a:stretch>
            <a:fillRect/>
          </a:stretch>
        </p:blipFill>
        <p:spPr>
          <a:xfrm>
            <a:off x="178850" y="1836250"/>
            <a:ext cx="8597400" cy="265351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62800" y="73600"/>
            <a:ext cx="7894800" cy="59679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Algorithm DFS_Toposort</a:t>
            </a:r>
            <a:r>
              <a:rPr lang="en" sz="2200">
                <a:solidFill>
                  <a:schemeClr val="dk1"/>
                </a:solidFill>
                <a:highlight>
                  <a:srgbClr val="F9F9F9"/>
                </a:highlight>
                <a:latin typeface="Verdana"/>
                <a:ea typeface="Verdana"/>
                <a:cs typeface="Verdana"/>
                <a:sym typeface="Verdana"/>
              </a:rPr>
              <a:t>(V, E)</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L ← Empty list that will contain the sorted vertices</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v in V</a:t>
            </a:r>
            <a:endParaRPr sz="2200">
              <a:solidFill>
                <a:schemeClr val="dk1"/>
              </a:solidFill>
              <a:highlight>
                <a:srgbClr val="F9F9F9"/>
              </a:highlight>
              <a:latin typeface="Verdana"/>
              <a:ea typeface="Verdana"/>
              <a:cs typeface="Verdana"/>
              <a:sym typeface="Verdana"/>
            </a:endParaRPr>
          </a:p>
          <a:p>
            <a:pPr indent="45720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v.mark ← 0</a:t>
            </a:r>
            <a:br>
              <a:rPr lang="en" sz="2200">
                <a:solidFill>
                  <a:schemeClr val="dk1"/>
                </a:solidFill>
                <a:highlight>
                  <a:srgbClr val="F9F9F9"/>
                </a:highlight>
                <a:latin typeface="Verdana"/>
                <a:ea typeface="Verdana"/>
                <a:cs typeface="Verdana"/>
                <a:sym typeface="Verdana"/>
              </a:rPr>
            </a:b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v in V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if(v</a:t>
            </a:r>
            <a:r>
              <a:rPr lang="en" sz="2200">
                <a:solidFill>
                  <a:schemeClr val="dk1"/>
                </a:solidFill>
                <a:highlight>
                  <a:srgbClr val="F9F9F9"/>
                </a:highlight>
                <a:latin typeface="Verdana"/>
                <a:ea typeface="Verdana"/>
                <a:cs typeface="Verdana"/>
                <a:sym typeface="Verdana"/>
              </a:rPr>
              <a:t>.mark</a:t>
            </a:r>
            <a:r>
              <a:rPr lang="en" sz="2200">
                <a:solidFill>
                  <a:schemeClr val="dk1"/>
                </a:solidFill>
                <a:highlight>
                  <a:srgbClr val="F9F9F9"/>
                </a:highlight>
                <a:latin typeface="Verdana"/>
                <a:ea typeface="Verdana"/>
                <a:cs typeface="Verdana"/>
                <a:sym typeface="Verdana"/>
              </a:rPr>
              <a:t> = 0) visit(v, L) </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r</a:t>
            </a:r>
            <a:r>
              <a:rPr lang="en" sz="2200">
                <a:solidFill>
                  <a:schemeClr val="dk1"/>
                </a:solidFill>
                <a:highlight>
                  <a:srgbClr val="F9F9F9"/>
                </a:highlight>
                <a:latin typeface="Verdana"/>
                <a:ea typeface="Verdana"/>
                <a:cs typeface="Verdana"/>
                <a:sym typeface="Verdana"/>
              </a:rPr>
              <a:t>eturn L</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Procedure visit(vertex v, List L)</a:t>
            </a:r>
            <a:endParaRPr b="1"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    v</a:t>
            </a:r>
            <a:r>
              <a:rPr lang="en" sz="2200">
                <a:solidFill>
                  <a:schemeClr val="dk1"/>
                </a:solidFill>
                <a:highlight>
                  <a:srgbClr val="F9F9F9"/>
                </a:highlight>
                <a:latin typeface="Verdana"/>
                <a:ea typeface="Verdana"/>
                <a:cs typeface="Verdana"/>
                <a:sym typeface="Verdana"/>
              </a:rPr>
              <a:t>.mark</a:t>
            </a:r>
            <a:r>
              <a:rPr lang="en" sz="2200">
                <a:solidFill>
                  <a:schemeClr val="dk1"/>
                </a:solidFill>
                <a:highlight>
                  <a:srgbClr val="F9F9F9"/>
                </a:highlight>
                <a:latin typeface="Verdana"/>
                <a:ea typeface="Verdana"/>
                <a:cs typeface="Verdana"/>
                <a:sym typeface="Verdana"/>
              </a:rPr>
              <a:t> ← 1</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t>
            </a: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m with an edge (v, m)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if(m</a:t>
            </a:r>
            <a:r>
              <a:rPr lang="en" sz="2200">
                <a:solidFill>
                  <a:schemeClr val="dk1"/>
                </a:solidFill>
                <a:highlight>
                  <a:srgbClr val="F9F9F9"/>
                </a:highlight>
                <a:latin typeface="Verdana"/>
                <a:ea typeface="Verdana"/>
                <a:cs typeface="Verdana"/>
                <a:sym typeface="Verdana"/>
              </a:rPr>
              <a:t>.mark</a:t>
            </a:r>
            <a:r>
              <a:rPr lang="en" sz="2200">
                <a:solidFill>
                  <a:schemeClr val="dk1"/>
                </a:solidFill>
                <a:highlight>
                  <a:srgbClr val="F9F9F9"/>
                </a:highlight>
                <a:latin typeface="Verdana"/>
                <a:ea typeface="Verdana"/>
                <a:cs typeface="Verdana"/>
                <a:sym typeface="Verdana"/>
              </a:rPr>
              <a:t> = 0) visit(m)</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add v at </a:t>
            </a:r>
            <a:r>
              <a:rPr i="1" lang="en" sz="2200">
                <a:solidFill>
                  <a:schemeClr val="dk1"/>
                </a:solidFill>
                <a:highlight>
                  <a:srgbClr val="F9F9F9"/>
                </a:highlight>
                <a:latin typeface="Verdana"/>
                <a:ea typeface="Verdana"/>
                <a:cs typeface="Verdana"/>
                <a:sym typeface="Verdana"/>
              </a:rPr>
              <a:t>head</a:t>
            </a:r>
            <a:r>
              <a:rPr lang="en" sz="2200">
                <a:solidFill>
                  <a:schemeClr val="dk1"/>
                </a:solidFill>
                <a:highlight>
                  <a:srgbClr val="F9F9F9"/>
                </a:highlight>
                <a:latin typeface="Verdana"/>
                <a:ea typeface="Verdana"/>
                <a:cs typeface="Verdana"/>
                <a:sym typeface="Verdana"/>
              </a:rPr>
              <a:t> of L</a:t>
            </a:r>
            <a:endParaRPr sz="2200"/>
          </a:p>
        </p:txBody>
      </p:sp>
      <p:pic>
        <p:nvPicPr>
          <p:cNvPr id="178" name="Google Shape;178;p34"/>
          <p:cNvPicPr preferRelativeResize="0"/>
          <p:nvPr/>
        </p:nvPicPr>
        <p:blipFill>
          <a:blip r:embed="rId3">
            <a:alphaModFix/>
          </a:blip>
          <a:stretch>
            <a:fillRect/>
          </a:stretch>
        </p:blipFill>
        <p:spPr>
          <a:xfrm>
            <a:off x="4811850" y="1055825"/>
            <a:ext cx="4332151" cy="253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nvSpPr>
        <p:spPr>
          <a:xfrm>
            <a:off x="75300" y="85875"/>
            <a:ext cx="8522100" cy="6611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Algorithm DFS_Toposort</a:t>
            </a:r>
            <a:r>
              <a:rPr lang="en" sz="2200">
                <a:solidFill>
                  <a:schemeClr val="dk1"/>
                </a:solidFill>
                <a:highlight>
                  <a:srgbClr val="F9F9F9"/>
                </a:highlight>
                <a:latin typeface="Verdana"/>
                <a:ea typeface="Verdana"/>
                <a:cs typeface="Verdana"/>
                <a:sym typeface="Verdana"/>
              </a:rPr>
              <a:t>(V, E)</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L ← Empty list that will contain the sorted vertices</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v in V </a:t>
            </a:r>
            <a:endParaRPr sz="2200">
              <a:solidFill>
                <a:schemeClr val="dk1"/>
              </a:solidFill>
              <a:highlight>
                <a:srgbClr val="F9F9F9"/>
              </a:highlight>
              <a:latin typeface="Verdana"/>
              <a:ea typeface="Verdana"/>
              <a:cs typeface="Verdana"/>
              <a:sym typeface="Verdana"/>
            </a:endParaRPr>
          </a:p>
          <a:p>
            <a:pPr indent="45720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mark(v) ← 0, instack(v) ← 0</a:t>
            </a:r>
            <a:br>
              <a:rPr lang="en" sz="2200">
                <a:solidFill>
                  <a:schemeClr val="dk1"/>
                </a:solidFill>
                <a:highlight>
                  <a:srgbClr val="F9F9F9"/>
                </a:highlight>
                <a:latin typeface="Verdana"/>
                <a:ea typeface="Verdana"/>
                <a:cs typeface="Verdana"/>
                <a:sym typeface="Verdana"/>
              </a:rPr>
            </a:b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v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if(mark(v) = 0) visit(v, L)</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return L</a:t>
            </a:r>
            <a:br>
              <a:rPr lang="en" sz="2200">
                <a:solidFill>
                  <a:schemeClr val="dk1"/>
                </a:solidFill>
                <a:highlight>
                  <a:srgbClr val="F9F9F9"/>
                </a:highlight>
                <a:latin typeface="Verdana"/>
                <a:ea typeface="Verdana"/>
                <a:cs typeface="Verdana"/>
                <a:sym typeface="Verdana"/>
              </a:rPr>
            </a:br>
            <a:endParaRPr sz="1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b="1" lang="en" sz="2200">
                <a:solidFill>
                  <a:schemeClr val="dk1"/>
                </a:solidFill>
                <a:highlight>
                  <a:srgbClr val="F9F9F9"/>
                </a:highlight>
                <a:latin typeface="Verdana"/>
                <a:ea typeface="Verdana"/>
                <a:cs typeface="Verdana"/>
                <a:sym typeface="Verdana"/>
              </a:rPr>
              <a:t>Procedure visit(vertex v, List L)</a:t>
            </a:r>
            <a:endParaRPr b="1"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    mark(v) ← 1, instack(v) ← 1</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t>
            </a:r>
            <a:r>
              <a:rPr b="1" lang="en" sz="2200">
                <a:solidFill>
                  <a:schemeClr val="dk1"/>
                </a:solidFill>
                <a:highlight>
                  <a:srgbClr val="F9F9F9"/>
                </a:highlight>
                <a:latin typeface="Verdana"/>
                <a:ea typeface="Verdana"/>
                <a:cs typeface="Verdana"/>
                <a:sym typeface="Verdana"/>
              </a:rPr>
              <a:t>for each</a:t>
            </a:r>
            <a:r>
              <a:rPr lang="en" sz="2200">
                <a:solidFill>
                  <a:schemeClr val="dk1"/>
                </a:solidFill>
                <a:highlight>
                  <a:srgbClr val="F9F9F9"/>
                </a:highlight>
                <a:latin typeface="Verdana"/>
                <a:ea typeface="Verdana"/>
                <a:cs typeface="Verdana"/>
                <a:sym typeface="Verdana"/>
              </a:rPr>
              <a:t> vertex m with an edge (v, m) </a:t>
            </a:r>
            <a:r>
              <a:rPr b="1" lang="en" sz="2200">
                <a:solidFill>
                  <a:schemeClr val="dk1"/>
                </a:solidFill>
                <a:highlight>
                  <a:srgbClr val="F9F9F9"/>
                </a:highlight>
                <a:latin typeface="Verdana"/>
                <a:ea typeface="Verdana"/>
                <a:cs typeface="Verdana"/>
                <a:sym typeface="Verdana"/>
              </a:rPr>
              <a:t>do</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if(mark(v) = 0) visit(m)</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None/>
            </a:pPr>
            <a:r>
              <a:rPr lang="en" sz="2200">
                <a:solidFill>
                  <a:schemeClr val="dk1"/>
                </a:solidFill>
                <a:highlight>
                  <a:srgbClr val="F9F9F9"/>
                </a:highlight>
                <a:latin typeface="Verdana"/>
                <a:ea typeface="Verdana"/>
                <a:cs typeface="Verdana"/>
                <a:sym typeface="Verdana"/>
              </a:rPr>
              <a:t>        else if(instack(m) = 1) return ERROR_DAG</a:t>
            </a:r>
            <a:br>
              <a:rPr lang="en" sz="2200">
                <a:solidFill>
                  <a:schemeClr val="dk1"/>
                </a:solidFill>
                <a:highlight>
                  <a:srgbClr val="F9F9F9"/>
                </a:highlight>
                <a:latin typeface="Verdana"/>
                <a:ea typeface="Verdana"/>
                <a:cs typeface="Verdana"/>
                <a:sym typeface="Verdana"/>
              </a:rPr>
            </a:br>
            <a:r>
              <a:rPr lang="en" sz="2200">
                <a:solidFill>
                  <a:schemeClr val="dk1"/>
                </a:solidFill>
                <a:highlight>
                  <a:srgbClr val="F9F9F9"/>
                </a:highlight>
                <a:latin typeface="Verdana"/>
                <a:ea typeface="Verdana"/>
                <a:cs typeface="Verdana"/>
                <a:sym typeface="Verdana"/>
              </a:rPr>
              <a:t>    add v at </a:t>
            </a:r>
            <a:r>
              <a:rPr i="1" lang="en" sz="2200">
                <a:solidFill>
                  <a:schemeClr val="dk1"/>
                </a:solidFill>
                <a:highlight>
                  <a:srgbClr val="F9F9F9"/>
                </a:highlight>
                <a:latin typeface="Verdana"/>
                <a:ea typeface="Verdana"/>
                <a:cs typeface="Verdana"/>
                <a:sym typeface="Verdana"/>
              </a:rPr>
              <a:t>head</a:t>
            </a:r>
            <a:r>
              <a:rPr lang="en" sz="2200">
                <a:solidFill>
                  <a:schemeClr val="dk1"/>
                </a:solidFill>
                <a:highlight>
                  <a:srgbClr val="F9F9F9"/>
                </a:highlight>
                <a:latin typeface="Verdana"/>
                <a:ea typeface="Verdana"/>
                <a:cs typeface="Verdana"/>
                <a:sym typeface="Verdana"/>
              </a:rPr>
              <a:t> of L</a:t>
            </a:r>
            <a:endParaRPr sz="2200">
              <a:solidFill>
                <a:schemeClr val="dk1"/>
              </a:solidFill>
              <a:highlight>
                <a:srgbClr val="F9F9F9"/>
              </a:highlight>
              <a:latin typeface="Verdana"/>
              <a:ea typeface="Verdana"/>
              <a:cs typeface="Verdana"/>
              <a:sym typeface="Verdana"/>
            </a:endParaRPr>
          </a:p>
          <a:p>
            <a:pPr indent="0" lvl="0" marL="0" rtl="0" algn="l">
              <a:lnSpc>
                <a:spcPct val="130000"/>
              </a:lnSpc>
              <a:spcBef>
                <a:spcPts val="0"/>
              </a:spcBef>
              <a:spcAft>
                <a:spcPts val="0"/>
              </a:spcAft>
              <a:buClr>
                <a:schemeClr val="dk1"/>
              </a:buClr>
              <a:buSzPts val="1100"/>
              <a:buFont typeface="Arial"/>
              <a:buNone/>
            </a:pPr>
            <a:r>
              <a:rPr lang="en" sz="2200">
                <a:solidFill>
                  <a:schemeClr val="dk1"/>
                </a:solidFill>
                <a:highlight>
                  <a:srgbClr val="F9F9F9"/>
                </a:highlight>
                <a:latin typeface="Verdana"/>
                <a:ea typeface="Verdana"/>
                <a:cs typeface="Verdana"/>
                <a:sym typeface="Verdana"/>
              </a:rPr>
              <a:t>    instack(v) ← 0</a:t>
            </a:r>
            <a:endParaRPr sz="2200">
              <a:solidFill>
                <a:schemeClr val="dk1"/>
              </a:solidFill>
              <a:highlight>
                <a:srgbClr val="F9F9F9"/>
              </a:highlight>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Topological Sorting</a:t>
            </a:r>
            <a:r>
              <a:rPr lang="en" sz="2400">
                <a:solidFill>
                  <a:schemeClr val="dk1"/>
                </a:solidFill>
              </a:rPr>
              <a:t> of the vertices using</a:t>
            </a:r>
            <a:endParaRPr sz="2400">
              <a:solidFill>
                <a:schemeClr val="dk1"/>
              </a:solidFill>
            </a:endParaRPr>
          </a:p>
          <a:p>
            <a:pPr indent="-381000" lvl="0" marL="457200" rtl="0" algn="l">
              <a:lnSpc>
                <a:spcPct val="115000"/>
              </a:lnSpc>
              <a:spcBef>
                <a:spcPts val="600"/>
              </a:spcBef>
              <a:spcAft>
                <a:spcPts val="0"/>
              </a:spcAft>
              <a:buClr>
                <a:schemeClr val="dk1"/>
              </a:buClr>
              <a:buSzPts val="2400"/>
              <a:buChar char="●"/>
            </a:pPr>
            <a:r>
              <a:rPr b="1" lang="en" sz="2400">
                <a:solidFill>
                  <a:schemeClr val="dk1"/>
                </a:solidFill>
              </a:rPr>
              <a:t>Source-removal </a:t>
            </a:r>
            <a:r>
              <a:rPr lang="en" sz="2400">
                <a:solidFill>
                  <a:schemeClr val="dk1"/>
                </a:solidFill>
              </a:rPr>
              <a:t>algorithm</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 sz="2400">
                <a:solidFill>
                  <a:schemeClr val="dk1"/>
                </a:solidFill>
              </a:rPr>
              <a:t>DFS-based</a:t>
            </a:r>
            <a:r>
              <a:rPr lang="en" sz="2400">
                <a:solidFill>
                  <a:schemeClr val="dk1"/>
                </a:solidFill>
              </a:rPr>
              <a:t> algorithm</a:t>
            </a:r>
            <a:endParaRPr sz="2400">
              <a:solidFill>
                <a:schemeClr val="dk1"/>
              </a:solidFill>
            </a:endParaRPr>
          </a:p>
        </p:txBody>
      </p:sp>
      <p:pic>
        <p:nvPicPr>
          <p:cNvPr id="189" name="Google Shape;189;p36"/>
          <p:cNvPicPr preferRelativeResize="0"/>
          <p:nvPr/>
        </p:nvPicPr>
        <p:blipFill>
          <a:blip r:embed="rId3">
            <a:alphaModFix/>
          </a:blip>
          <a:stretch>
            <a:fillRect/>
          </a:stretch>
        </p:blipFill>
        <p:spPr>
          <a:xfrm>
            <a:off x="1596050" y="2048150"/>
            <a:ext cx="5196510" cy="3895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Sum of the elements of an array using </a:t>
            </a:r>
            <a:endParaRPr sz="2400">
              <a:solidFill>
                <a:schemeClr val="dk1"/>
              </a:solidFill>
            </a:endParaRPr>
          </a:p>
          <a:p>
            <a:pPr indent="0" lvl="0" marL="0" rtl="0" algn="l">
              <a:spcBef>
                <a:spcPts val="0"/>
              </a:spcBef>
              <a:spcAft>
                <a:spcPts val="0"/>
              </a:spcAft>
              <a:buNone/>
            </a:pPr>
            <a:r>
              <a:rPr b="1" lang="en" sz="2400">
                <a:solidFill>
                  <a:schemeClr val="dk1"/>
                </a:solidFill>
              </a:rPr>
              <a:t>Decrease-and-Conquer</a:t>
            </a:r>
            <a:r>
              <a:rPr b="1" lang="en" sz="2400"/>
              <a:t> </a:t>
            </a:r>
            <a:r>
              <a:rPr lang="en" sz="2400"/>
              <a:t>approach.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Algorithm Sum(A[0..n-1])</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a:t>
            </a:r>
            <a:r>
              <a:rPr lang="en" sz="2400">
                <a:solidFill>
                  <a:schemeClr val="dk1"/>
                </a:solidFill>
                <a:latin typeface="Courier New"/>
                <a:ea typeface="Courier New"/>
                <a:cs typeface="Courier New"/>
                <a:sym typeface="Courier New"/>
              </a:rPr>
              <a:t>Sum(A[0..n-1]) = Sum(A[0..n-2]) + A[n-1]</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//Input: Array A having n numbers</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//Output: Sum of n numbers in the array A</a:t>
            </a:r>
            <a:endParaRPr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if (n = 0) return 0</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return Sum(A[0..n-2]) + </a:t>
            </a:r>
            <a:r>
              <a:rPr b="1" lang="en" sz="2400">
                <a:solidFill>
                  <a:schemeClr val="dk1"/>
                </a:solidFill>
                <a:latin typeface="Courier New"/>
                <a:ea typeface="Courier New"/>
                <a:cs typeface="Courier New"/>
                <a:sym typeface="Courier New"/>
              </a:rPr>
              <a:t>A[n-1]</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C(n) = C(n-1) + 1, C(1) = 1</a:t>
            </a:r>
            <a:endParaRPr sz="2400"/>
          </a:p>
          <a:p>
            <a:pPr indent="0" lvl="0" marL="0" rtl="0" algn="l">
              <a:spcBef>
                <a:spcPts val="0"/>
              </a:spcBef>
              <a:spcAft>
                <a:spcPts val="0"/>
              </a:spcAft>
              <a:buNone/>
            </a:pPr>
            <a:r>
              <a:rPr lang="en" sz="2400">
                <a:solidFill>
                  <a:schemeClr val="dk1"/>
                </a:solidFill>
              </a:rPr>
              <a:t>T(n) </a:t>
            </a:r>
            <a:r>
              <a:rPr lang="en" sz="2400"/>
              <a:t>∈ 𝚹(n)</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7"/>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Topological Sorting</a:t>
            </a:r>
            <a:r>
              <a:rPr lang="en" sz="2400">
                <a:solidFill>
                  <a:schemeClr val="dk1"/>
                </a:solidFill>
              </a:rPr>
              <a:t> of the vertices using</a:t>
            </a:r>
            <a:endParaRPr sz="2400">
              <a:solidFill>
                <a:schemeClr val="dk1"/>
              </a:solidFill>
            </a:endParaRPr>
          </a:p>
          <a:p>
            <a:pPr indent="-381000" lvl="0" marL="457200" rtl="0" algn="l">
              <a:lnSpc>
                <a:spcPct val="115000"/>
              </a:lnSpc>
              <a:spcBef>
                <a:spcPts val="600"/>
              </a:spcBef>
              <a:spcAft>
                <a:spcPts val="0"/>
              </a:spcAft>
              <a:buClr>
                <a:schemeClr val="dk1"/>
              </a:buClr>
              <a:buSzPts val="2400"/>
              <a:buChar char="●"/>
            </a:pPr>
            <a:r>
              <a:rPr b="1" lang="en" sz="2400">
                <a:solidFill>
                  <a:schemeClr val="dk1"/>
                </a:solidFill>
              </a:rPr>
              <a:t>Source-removal </a:t>
            </a:r>
            <a:r>
              <a:rPr lang="en" sz="2400">
                <a:solidFill>
                  <a:schemeClr val="dk1"/>
                </a:solidFill>
              </a:rPr>
              <a:t>algorithm</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 sz="2400">
                <a:solidFill>
                  <a:schemeClr val="dk1"/>
                </a:solidFill>
              </a:rPr>
              <a:t>DFS-based</a:t>
            </a:r>
            <a:r>
              <a:rPr lang="en" sz="2400">
                <a:solidFill>
                  <a:schemeClr val="dk1"/>
                </a:solidFill>
              </a:rPr>
              <a:t> algorithm</a:t>
            </a:r>
            <a:endParaRPr b="1" sz="2400">
              <a:solidFill>
                <a:schemeClr val="dk1"/>
              </a:solidFill>
            </a:endParaRPr>
          </a:p>
        </p:txBody>
      </p:sp>
      <p:pic>
        <p:nvPicPr>
          <p:cNvPr id="195" name="Google Shape;195;p37"/>
          <p:cNvPicPr preferRelativeResize="0"/>
          <p:nvPr/>
        </p:nvPicPr>
        <p:blipFill>
          <a:blip r:embed="rId3">
            <a:alphaModFix/>
          </a:blip>
          <a:stretch>
            <a:fillRect/>
          </a:stretch>
        </p:blipFill>
        <p:spPr>
          <a:xfrm>
            <a:off x="2112279" y="2048150"/>
            <a:ext cx="4919434" cy="3970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8"/>
          <p:cNvPicPr preferRelativeResize="0"/>
          <p:nvPr/>
        </p:nvPicPr>
        <p:blipFill>
          <a:blip r:embed="rId3">
            <a:alphaModFix/>
          </a:blip>
          <a:stretch>
            <a:fillRect/>
          </a:stretch>
        </p:blipFill>
        <p:spPr>
          <a:xfrm>
            <a:off x="1830575" y="2358125"/>
            <a:ext cx="4653599" cy="3224000"/>
          </a:xfrm>
          <a:prstGeom prst="rect">
            <a:avLst/>
          </a:prstGeom>
          <a:noFill/>
          <a:ln>
            <a:noFill/>
          </a:ln>
        </p:spPr>
      </p:pic>
      <p:sp>
        <p:nvSpPr>
          <p:cNvPr id="201" name="Google Shape;201;p38"/>
          <p:cNvSpPr txBox="1"/>
          <p:nvPr/>
        </p:nvSpPr>
        <p:spPr>
          <a:xfrm>
            <a:off x="273300" y="191150"/>
            <a:ext cx="8597400" cy="18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solidFill>
                  <a:schemeClr val="dk1"/>
                </a:solidFill>
              </a:rPr>
              <a:t>Topological Sorting</a:t>
            </a:r>
            <a:r>
              <a:rPr lang="en" sz="2400">
                <a:solidFill>
                  <a:schemeClr val="dk1"/>
                </a:solidFill>
              </a:rPr>
              <a:t> of the vertices using</a:t>
            </a:r>
            <a:endParaRPr sz="2400">
              <a:solidFill>
                <a:schemeClr val="dk1"/>
              </a:solidFill>
            </a:endParaRPr>
          </a:p>
          <a:p>
            <a:pPr indent="-381000" lvl="0" marL="457200" rtl="0" algn="l">
              <a:lnSpc>
                <a:spcPct val="115000"/>
              </a:lnSpc>
              <a:spcBef>
                <a:spcPts val="600"/>
              </a:spcBef>
              <a:spcAft>
                <a:spcPts val="0"/>
              </a:spcAft>
              <a:buClr>
                <a:schemeClr val="dk1"/>
              </a:buClr>
              <a:buSzPts val="2400"/>
              <a:buChar char="●"/>
            </a:pPr>
            <a:r>
              <a:rPr b="1" lang="en" sz="2400">
                <a:solidFill>
                  <a:schemeClr val="dk1"/>
                </a:solidFill>
              </a:rPr>
              <a:t>Source-removal </a:t>
            </a:r>
            <a:r>
              <a:rPr lang="en" sz="2400">
                <a:solidFill>
                  <a:schemeClr val="dk1"/>
                </a:solidFill>
              </a:rPr>
              <a:t>algorithm</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 sz="2400">
                <a:solidFill>
                  <a:schemeClr val="dk1"/>
                </a:solidFill>
              </a:rPr>
              <a:t>DFS-based</a:t>
            </a:r>
            <a:r>
              <a:rPr lang="en" sz="2400">
                <a:solidFill>
                  <a:schemeClr val="dk1"/>
                </a:solidFill>
              </a:rPr>
              <a:t> algorithm</a:t>
            </a:r>
            <a:endParaRPr b="1" sz="2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9"/>
          <p:cNvPicPr preferRelativeResize="0"/>
          <p:nvPr/>
        </p:nvPicPr>
        <p:blipFill>
          <a:blip r:embed="rId3">
            <a:alphaModFix/>
          </a:blip>
          <a:stretch>
            <a:fillRect/>
          </a:stretch>
        </p:blipFill>
        <p:spPr>
          <a:xfrm>
            <a:off x="2580625" y="0"/>
            <a:ext cx="6573550" cy="2981200"/>
          </a:xfrm>
          <a:prstGeom prst="rect">
            <a:avLst/>
          </a:prstGeom>
          <a:noFill/>
          <a:ln>
            <a:noFill/>
          </a:ln>
        </p:spPr>
      </p:pic>
      <p:sp>
        <p:nvSpPr>
          <p:cNvPr id="207" name="Google Shape;207;p39"/>
          <p:cNvSpPr txBox="1"/>
          <p:nvPr/>
        </p:nvSpPr>
        <p:spPr>
          <a:xfrm>
            <a:off x="110425" y="134950"/>
            <a:ext cx="3570000" cy="59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Generating Permutations:</a:t>
            </a:r>
            <a:endParaRPr sz="2400"/>
          </a:p>
          <a:p>
            <a:pPr indent="-381000" lvl="0" marL="457200" rtl="0" algn="l">
              <a:spcBef>
                <a:spcPts val="0"/>
              </a:spcBef>
              <a:spcAft>
                <a:spcPts val="0"/>
              </a:spcAft>
              <a:buSzPts val="2400"/>
              <a:buChar char="●"/>
            </a:pPr>
            <a:r>
              <a:rPr lang="en" sz="2400"/>
              <a:t>Lexicographic </a:t>
            </a:r>
            <a:endParaRPr sz="2400"/>
          </a:p>
          <a:p>
            <a:pPr indent="457200" lvl="0" marL="0" rtl="0" algn="l">
              <a:spcBef>
                <a:spcPts val="0"/>
              </a:spcBef>
              <a:spcAft>
                <a:spcPts val="0"/>
              </a:spcAft>
              <a:buNone/>
            </a:pPr>
            <a:r>
              <a:rPr lang="en" sz="2400"/>
              <a:t>Order</a:t>
            </a:r>
            <a:endParaRPr sz="2400"/>
          </a:p>
          <a:p>
            <a:pPr indent="457200" lvl="0" marL="0" rtl="0" algn="l">
              <a:spcBef>
                <a:spcPts val="0"/>
              </a:spcBef>
              <a:spcAft>
                <a:spcPts val="0"/>
              </a:spcAft>
              <a:buNone/>
            </a:pPr>
            <a:r>
              <a:t/>
            </a:r>
            <a:endParaRPr sz="2400"/>
          </a:p>
          <a:p>
            <a:pPr indent="45720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Decrease-and-</a:t>
            </a:r>
            <a:endParaRPr sz="2400"/>
          </a:p>
          <a:p>
            <a:pPr indent="457200" lvl="0" marL="0" rtl="0" algn="l">
              <a:spcBef>
                <a:spcPts val="0"/>
              </a:spcBef>
              <a:spcAft>
                <a:spcPts val="0"/>
              </a:spcAft>
              <a:buNone/>
            </a:pPr>
            <a:r>
              <a:rPr lang="en" sz="2400"/>
              <a:t>Conquer</a:t>
            </a:r>
            <a:endParaRPr sz="2400"/>
          </a:p>
        </p:txBody>
      </p:sp>
      <p:pic>
        <p:nvPicPr>
          <p:cNvPr id="208" name="Google Shape;208;p39"/>
          <p:cNvPicPr preferRelativeResize="0"/>
          <p:nvPr/>
        </p:nvPicPr>
        <p:blipFill>
          <a:blip r:embed="rId4">
            <a:alphaModFix/>
          </a:blip>
          <a:stretch>
            <a:fillRect/>
          </a:stretch>
        </p:blipFill>
        <p:spPr>
          <a:xfrm>
            <a:off x="2503976" y="3545550"/>
            <a:ext cx="6640025" cy="2817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Generating Permutations:</a:t>
            </a:r>
            <a:endParaRPr b="1" sz="2400"/>
          </a:p>
          <a:p>
            <a:pPr indent="0" lvl="0" marL="0" rtl="0" algn="l">
              <a:spcBef>
                <a:spcPts val="0"/>
              </a:spcBef>
              <a:spcAft>
                <a:spcPts val="0"/>
              </a:spcAft>
              <a:buClr>
                <a:schemeClr val="dk1"/>
              </a:buClr>
              <a:buSzPts val="1100"/>
              <a:buFont typeface="Arial"/>
              <a:buNone/>
            </a:pPr>
            <a:r>
              <a:rPr lang="en" sz="2400">
                <a:solidFill>
                  <a:schemeClr val="dk1"/>
                </a:solidFill>
              </a:rPr>
              <a:t>123</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132</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213</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231</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312</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321</a:t>
            </a:r>
            <a:endParaRPr sz="2400">
              <a:solidFill>
                <a:schemeClr val="dk1"/>
              </a:solidFill>
            </a:endParaRPr>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Lexicographic order</a:t>
            </a:r>
            <a:endParaRPr sz="2400"/>
          </a:p>
          <a:p>
            <a:pPr indent="-381000" lvl="1" marL="914400" rtl="0" algn="l">
              <a:spcBef>
                <a:spcPts val="0"/>
              </a:spcBef>
              <a:spcAft>
                <a:spcPts val="0"/>
              </a:spcAft>
              <a:buSzPts val="2400"/>
              <a:buChar char="○"/>
            </a:pPr>
            <a:r>
              <a:rPr lang="en" sz="2400"/>
              <a:t>the order in which they would be listed in a dictionary if the digits were interpreted as letters/characters.</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Decrease-and-Conquer</a:t>
            </a:r>
            <a:endParaRPr sz="2400"/>
          </a:p>
          <a:p>
            <a:pPr indent="-381000" lvl="1" marL="914400" rtl="0" algn="l">
              <a:spcBef>
                <a:spcPts val="0"/>
              </a:spcBef>
              <a:spcAft>
                <a:spcPts val="0"/>
              </a:spcAft>
              <a:buSzPts val="2400"/>
              <a:buChar char="○"/>
            </a:pPr>
            <a:r>
              <a:rPr lang="en" sz="2400"/>
              <a:t>Solve it for input size of </a:t>
            </a:r>
            <a:r>
              <a:rPr b="1" lang="en" sz="2400"/>
              <a:t>(n-1)</a:t>
            </a:r>
            <a:r>
              <a:rPr lang="en" sz="2400"/>
              <a:t> and hence for </a:t>
            </a:r>
            <a:r>
              <a:rPr b="1" lang="en" sz="2400"/>
              <a:t>n</a:t>
            </a:r>
            <a:r>
              <a:rPr lang="en" sz="2400"/>
              <a: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599729" y="4"/>
            <a:ext cx="7745375" cy="5915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2"/>
          <p:cNvPicPr preferRelativeResize="0"/>
          <p:nvPr/>
        </p:nvPicPr>
        <p:blipFill>
          <a:blip r:embed="rId3">
            <a:alphaModFix/>
          </a:blip>
          <a:stretch>
            <a:fillRect/>
          </a:stretch>
        </p:blipFill>
        <p:spPr>
          <a:xfrm>
            <a:off x="1890026" y="0"/>
            <a:ext cx="5363948" cy="62579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3"/>
          <p:cNvPicPr preferRelativeResize="0"/>
          <p:nvPr/>
        </p:nvPicPr>
        <p:blipFill>
          <a:blip r:embed="rId3">
            <a:alphaModFix/>
          </a:blip>
          <a:stretch>
            <a:fillRect/>
          </a:stretch>
        </p:blipFill>
        <p:spPr>
          <a:xfrm>
            <a:off x="0" y="903825"/>
            <a:ext cx="9144000" cy="414694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Generating Permutations by </a:t>
            </a:r>
            <a:r>
              <a:rPr b="1" lang="en" sz="2400"/>
              <a:t>Decrease-and-Conquer</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lang="en" sz="2400">
                <a:solidFill>
                  <a:schemeClr val="dk1"/>
                </a:solidFill>
              </a:rPr>
              <a:t>Solve it for input size of </a:t>
            </a:r>
            <a:r>
              <a:rPr b="1" lang="en" sz="2400">
                <a:solidFill>
                  <a:schemeClr val="dk1"/>
                </a:solidFill>
              </a:rPr>
              <a:t>(n-1)</a:t>
            </a:r>
            <a:r>
              <a:rPr lang="en" sz="2400">
                <a:solidFill>
                  <a:schemeClr val="dk1"/>
                </a:solidFill>
              </a:rPr>
              <a:t> and hence for </a:t>
            </a:r>
            <a:r>
              <a:rPr b="1" lang="en" sz="2400">
                <a:solidFill>
                  <a:schemeClr val="dk1"/>
                </a:solidFill>
              </a:rPr>
              <a:t>n</a:t>
            </a: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Basis Step: There is only one permutation for 1 symbol</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Hypothesis: Assume we know how to generate permutations for (n-1) symbols.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Induction: Extend it to generate permutations for n symbols.</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5"/>
          <p:cNvPicPr preferRelativeResize="0"/>
          <p:nvPr/>
        </p:nvPicPr>
        <p:blipFill>
          <a:blip r:embed="rId3">
            <a:alphaModFix/>
          </a:blip>
          <a:stretch>
            <a:fillRect/>
          </a:stretch>
        </p:blipFill>
        <p:spPr>
          <a:xfrm>
            <a:off x="2563500" y="709400"/>
            <a:ext cx="6186400" cy="5548525"/>
          </a:xfrm>
          <a:prstGeom prst="rect">
            <a:avLst/>
          </a:prstGeom>
          <a:noFill/>
          <a:ln>
            <a:noFill/>
          </a:ln>
        </p:spPr>
      </p:pic>
      <p:sp>
        <p:nvSpPr>
          <p:cNvPr id="239" name="Google Shape;239;p45"/>
          <p:cNvSpPr txBox="1"/>
          <p:nvPr/>
        </p:nvSpPr>
        <p:spPr>
          <a:xfrm>
            <a:off x="270900" y="270900"/>
            <a:ext cx="2292600" cy="59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Johnson-</a:t>
            </a:r>
            <a:endParaRPr b="1" sz="2400"/>
          </a:p>
          <a:p>
            <a:pPr indent="0" lvl="0" marL="0" rtl="0" algn="l">
              <a:spcBef>
                <a:spcPts val="0"/>
              </a:spcBef>
              <a:spcAft>
                <a:spcPts val="0"/>
              </a:spcAft>
              <a:buNone/>
            </a:pPr>
            <a:r>
              <a:rPr b="1" lang="en" sz="2400"/>
              <a:t>Trotter </a:t>
            </a:r>
            <a:r>
              <a:rPr lang="en" sz="2400"/>
              <a:t>algorithm to generate permutations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nvSpPr>
        <p:spPr>
          <a:xfrm>
            <a:off x="270900" y="270900"/>
            <a:ext cx="7908600" cy="10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Johnson-Trotter </a:t>
            </a:r>
            <a:r>
              <a:rPr lang="en" sz="2400"/>
              <a:t>algorithm </a:t>
            </a:r>
            <a:endParaRPr sz="2400"/>
          </a:p>
          <a:p>
            <a:pPr indent="0" lvl="0" marL="0" rtl="0" algn="l">
              <a:spcBef>
                <a:spcPts val="0"/>
              </a:spcBef>
              <a:spcAft>
                <a:spcPts val="0"/>
              </a:spcAft>
              <a:buNone/>
            </a:pPr>
            <a:r>
              <a:rPr lang="en" sz="2400"/>
              <a:t>to generate permutations</a:t>
            </a:r>
            <a:endParaRPr sz="2400"/>
          </a:p>
        </p:txBody>
      </p:sp>
      <p:pic>
        <p:nvPicPr>
          <p:cNvPr id="245" name="Google Shape;245;p46"/>
          <p:cNvPicPr preferRelativeResize="0"/>
          <p:nvPr/>
        </p:nvPicPr>
        <p:blipFill>
          <a:blip r:embed="rId3">
            <a:alphaModFix/>
          </a:blip>
          <a:stretch>
            <a:fillRect/>
          </a:stretch>
        </p:blipFill>
        <p:spPr>
          <a:xfrm>
            <a:off x="909350" y="1690474"/>
            <a:ext cx="6675425" cy="35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b="1" lang="en" sz="2400">
                <a:solidFill>
                  <a:schemeClr val="dk1"/>
                </a:solidFill>
              </a:rPr>
              <a:t>Brute Force:</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 sz="2400">
                <a:solidFill>
                  <a:schemeClr val="dk1"/>
                </a:solidFill>
              </a:rPr>
              <a:t>Sum(A[0..n-1]) = A[0] + A[1] + … + A[n-1]</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 sz="2400">
                <a:solidFill>
                  <a:schemeClr val="dk1"/>
                </a:solidFill>
              </a:rPr>
              <a:t>T(n) ∈ 𝚹(n)</a:t>
            </a:r>
            <a:endParaRPr sz="24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 sz="2400">
                <a:solidFill>
                  <a:schemeClr val="dk1"/>
                </a:solidFill>
              </a:rPr>
              <a:t>Decrease-and-Conquer:</a:t>
            </a:r>
            <a:endParaRPr sz="2400">
              <a:solidFill>
                <a:schemeClr val="dk1"/>
              </a:solidFill>
            </a:endParaRPr>
          </a:p>
          <a:p>
            <a:pPr indent="-381000" lvl="1" marL="914400" rtl="0" algn="l">
              <a:lnSpc>
                <a:spcPct val="150000"/>
              </a:lnSpc>
              <a:spcBef>
                <a:spcPts val="0"/>
              </a:spcBef>
              <a:spcAft>
                <a:spcPts val="0"/>
              </a:spcAft>
              <a:buClr>
                <a:schemeClr val="dk1"/>
              </a:buClr>
              <a:buSzPts val="2400"/>
              <a:buChar char="○"/>
            </a:pPr>
            <a:r>
              <a:rPr lang="en" sz="2400">
                <a:solidFill>
                  <a:schemeClr val="dk1"/>
                </a:solidFill>
              </a:rPr>
              <a:t>Sum(A[0..n-1])</a:t>
            </a:r>
            <a:r>
              <a:rPr lang="en" sz="2400">
                <a:solidFill>
                  <a:schemeClr val="dk1"/>
                </a:solidFill>
              </a:rPr>
              <a:t> = </a:t>
            </a:r>
            <a:r>
              <a:rPr lang="en" sz="2400">
                <a:solidFill>
                  <a:schemeClr val="dk1"/>
                </a:solidFill>
              </a:rPr>
              <a:t>Sum(A[0..n-2])</a:t>
            </a:r>
            <a:r>
              <a:rPr lang="en" sz="2400">
                <a:solidFill>
                  <a:schemeClr val="dk1"/>
                </a:solidFill>
              </a:rPr>
              <a:t> + A[n-1]</a:t>
            </a:r>
            <a:endParaRPr sz="2400">
              <a:solidFill>
                <a:schemeClr val="dk1"/>
              </a:solidFill>
            </a:endParaRPr>
          </a:p>
          <a:p>
            <a:pPr indent="-381000" lvl="1" marL="914400" rtl="0" algn="l">
              <a:lnSpc>
                <a:spcPct val="115000"/>
              </a:lnSpc>
              <a:spcBef>
                <a:spcPts val="0"/>
              </a:spcBef>
              <a:spcAft>
                <a:spcPts val="0"/>
              </a:spcAft>
              <a:buSzPts val="2400"/>
              <a:buChar char="○"/>
            </a:pPr>
            <a:r>
              <a:rPr lang="en" sz="2400"/>
              <a:t>C</a:t>
            </a:r>
            <a:r>
              <a:rPr lang="en" sz="2400"/>
              <a:t>(n)	= C(n-1) + 1, C(1) = 1</a:t>
            </a:r>
            <a:endParaRPr sz="2400"/>
          </a:p>
          <a:p>
            <a:pPr indent="457200" lvl="0" marL="457200" rtl="0" algn="l">
              <a:lnSpc>
                <a:spcPct val="115000"/>
              </a:lnSpc>
              <a:spcBef>
                <a:spcPts val="0"/>
              </a:spcBef>
              <a:spcAft>
                <a:spcPts val="0"/>
              </a:spcAft>
              <a:buNone/>
            </a:pPr>
            <a:r>
              <a:rPr lang="en" sz="2400">
                <a:solidFill>
                  <a:schemeClr val="dk1"/>
                </a:solidFill>
              </a:rPr>
              <a:t>T(n) ∈ 𝚹(n)</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7"/>
          <p:cNvPicPr preferRelativeResize="0"/>
          <p:nvPr/>
        </p:nvPicPr>
        <p:blipFill>
          <a:blip r:embed="rId3">
            <a:alphaModFix/>
          </a:blip>
          <a:stretch>
            <a:fillRect/>
          </a:stretch>
        </p:blipFill>
        <p:spPr>
          <a:xfrm>
            <a:off x="0" y="989600"/>
            <a:ext cx="9053726" cy="3842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Generating Subsets: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Knapsack problem needed to find the most valuable subset of items that fits a knapsack of a given capacity.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Powerset: set of all subsets of a set. Set A={1, 2, ..., n} has </a:t>
            </a:r>
            <a:r>
              <a:rPr b="1" lang="en" sz="2400"/>
              <a:t>2</a:t>
            </a:r>
            <a:r>
              <a:rPr b="1" baseline="30000" lang="en" sz="2400"/>
              <a:t>n</a:t>
            </a:r>
            <a:r>
              <a:rPr b="1" lang="en" sz="2400"/>
              <a:t> </a:t>
            </a:r>
            <a:r>
              <a:rPr lang="en" sz="2400"/>
              <a:t>subsets.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Generate all subsets of the set A</a:t>
            </a:r>
            <a:r>
              <a:rPr lang="en" sz="2400">
                <a:solidFill>
                  <a:schemeClr val="dk1"/>
                </a:solidFill>
              </a:rPr>
              <a:t>={1, 2, ..., n}</a:t>
            </a:r>
            <a:r>
              <a:rPr lang="en" sz="2400"/>
              <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Any </a:t>
            </a:r>
            <a:r>
              <a:rPr b="1" lang="en" sz="2400"/>
              <a:t>decrease-by-one</a:t>
            </a:r>
            <a:r>
              <a:rPr lang="en" sz="2400"/>
              <a:t> idea?</a:t>
            </a:r>
            <a:endParaRPr sz="2400"/>
          </a:p>
          <a:p>
            <a:pPr indent="0" lvl="0" marL="0" rtl="0" algn="l">
              <a:spcBef>
                <a:spcPts val="0"/>
              </a:spcBef>
              <a:spcAft>
                <a:spcPts val="0"/>
              </a:spcAft>
              <a:buNone/>
            </a:pPr>
            <a:r>
              <a:rPr lang="en" sz="2400"/>
              <a:t># of subsets of { } = 2</a:t>
            </a:r>
            <a:r>
              <a:rPr baseline="30000" lang="en" sz="2400"/>
              <a:t>0</a:t>
            </a:r>
            <a:r>
              <a:rPr lang="en" sz="2400"/>
              <a:t> = 1, which is </a:t>
            </a:r>
            <a:r>
              <a:rPr b="1" lang="en" sz="2400"/>
              <a:t>{ }</a:t>
            </a:r>
            <a:r>
              <a:rPr lang="en" sz="2400"/>
              <a:t> itself</a:t>
            </a:r>
            <a:endParaRPr sz="2400"/>
          </a:p>
          <a:p>
            <a:pPr indent="0" lvl="0" marL="0" rtl="0" algn="l">
              <a:spcBef>
                <a:spcPts val="0"/>
              </a:spcBef>
              <a:spcAft>
                <a:spcPts val="0"/>
              </a:spcAft>
              <a:buNone/>
            </a:pPr>
            <a:r>
              <a:rPr lang="en" sz="2400"/>
              <a:t>Suppose, we know how to generate all subsets of {1,2,...,n-1}</a:t>
            </a:r>
            <a:endParaRPr sz="2400"/>
          </a:p>
          <a:p>
            <a:pPr indent="0" lvl="0" marL="0" rtl="0" algn="l">
              <a:spcBef>
                <a:spcPts val="0"/>
              </a:spcBef>
              <a:spcAft>
                <a:spcPts val="0"/>
              </a:spcAft>
              <a:buNone/>
            </a:pPr>
            <a:r>
              <a:rPr lang="en" sz="2400"/>
              <a:t>Now, how can we generate all subsets of </a:t>
            </a:r>
            <a:r>
              <a:rPr lang="en" sz="2400">
                <a:solidFill>
                  <a:schemeClr val="dk1"/>
                </a:solidFill>
              </a:rPr>
              <a:t>{1,2,...,n}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9"/>
          <p:cNvSpPr txBox="1"/>
          <p:nvPr/>
        </p:nvSpPr>
        <p:spPr>
          <a:xfrm>
            <a:off x="270900" y="270900"/>
            <a:ext cx="8597400" cy="3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Generating Subsets: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chemeClr val="dk1"/>
                </a:solidFill>
              </a:rPr>
              <a:t>All subsets of {1,2,...,n-1}: 2</a:t>
            </a:r>
            <a:r>
              <a:rPr baseline="30000" lang="en" sz="2400">
                <a:solidFill>
                  <a:schemeClr val="dk1"/>
                </a:solidFill>
              </a:rPr>
              <a:t>n-1</a:t>
            </a:r>
            <a:r>
              <a:rPr lang="en" sz="2400">
                <a:solidFill>
                  <a:schemeClr val="dk1"/>
                </a:solidFill>
              </a:rPr>
              <a:t> such subsets</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All subsets of {1,2,...,n}: </a:t>
            </a:r>
            <a:endParaRPr sz="2400">
              <a:solidFill>
                <a:schemeClr val="dk1"/>
              </a:solidFill>
            </a:endParaRPr>
          </a:p>
          <a:p>
            <a:pPr indent="0" lvl="0" marL="0" rtl="0" algn="l">
              <a:spcBef>
                <a:spcPts val="0"/>
              </a:spcBef>
              <a:spcAft>
                <a:spcPts val="0"/>
              </a:spcAft>
              <a:buNone/>
            </a:pPr>
            <a:r>
              <a:rPr lang="en" sz="2400">
                <a:solidFill>
                  <a:schemeClr val="dk1"/>
                </a:solidFill>
              </a:rPr>
              <a:t>2</a:t>
            </a:r>
            <a:r>
              <a:rPr baseline="30000" lang="en" sz="2400">
                <a:solidFill>
                  <a:schemeClr val="dk1"/>
                </a:solidFill>
              </a:rPr>
              <a:t>n-1</a:t>
            </a:r>
            <a:r>
              <a:rPr lang="en" sz="2400">
                <a:solidFill>
                  <a:schemeClr val="dk1"/>
                </a:solidFill>
              </a:rPr>
              <a:t> subsets of {1,2,...,n-1} and</a:t>
            </a:r>
            <a:endParaRPr sz="2400">
              <a:solidFill>
                <a:schemeClr val="dk1"/>
              </a:solidFill>
            </a:endParaRPr>
          </a:p>
          <a:p>
            <a:pPr indent="0" lvl="0" marL="0" rtl="0" algn="l">
              <a:spcBef>
                <a:spcPts val="0"/>
              </a:spcBef>
              <a:spcAft>
                <a:spcPts val="0"/>
              </a:spcAft>
              <a:buNone/>
            </a:pPr>
            <a:r>
              <a:rPr lang="en" sz="2400">
                <a:solidFill>
                  <a:schemeClr val="dk1"/>
                </a:solidFill>
              </a:rPr>
              <a:t>another 2</a:t>
            </a:r>
            <a:r>
              <a:rPr baseline="30000" lang="en" sz="2400">
                <a:solidFill>
                  <a:schemeClr val="dk1"/>
                </a:solidFill>
              </a:rPr>
              <a:t>n-1</a:t>
            </a:r>
            <a:r>
              <a:rPr lang="en" sz="2400">
                <a:solidFill>
                  <a:schemeClr val="dk1"/>
                </a:solidFill>
              </a:rPr>
              <a:t> subsets of {1,2,...,n-1} having </a:t>
            </a:r>
            <a:r>
              <a:rPr b="1" lang="en" sz="2400">
                <a:solidFill>
                  <a:schemeClr val="dk1"/>
                </a:solidFill>
              </a:rPr>
              <a:t>‘n’</a:t>
            </a:r>
            <a:r>
              <a:rPr lang="en" sz="2400">
                <a:solidFill>
                  <a:schemeClr val="dk1"/>
                </a:solidFill>
              </a:rPr>
              <a:t> with them.</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That adds up to all 2</a:t>
            </a:r>
            <a:r>
              <a:rPr baseline="30000" lang="en" sz="2400">
                <a:solidFill>
                  <a:schemeClr val="dk1"/>
                </a:solidFill>
              </a:rPr>
              <a:t>n</a:t>
            </a:r>
            <a:r>
              <a:rPr lang="en" sz="2400">
                <a:solidFill>
                  <a:schemeClr val="dk1"/>
                </a:solidFill>
              </a:rPr>
              <a:t> subsets of {1,2,...,n}</a:t>
            </a:r>
            <a:endParaRPr sz="2400">
              <a:solidFill>
                <a:schemeClr val="dk1"/>
              </a:solidFill>
            </a:endParaRPr>
          </a:p>
        </p:txBody>
      </p:sp>
      <p:pic>
        <p:nvPicPr>
          <p:cNvPr id="261" name="Google Shape;261;p49"/>
          <p:cNvPicPr preferRelativeResize="0"/>
          <p:nvPr/>
        </p:nvPicPr>
        <p:blipFill>
          <a:blip r:embed="rId3">
            <a:alphaModFix/>
          </a:blip>
          <a:stretch>
            <a:fillRect/>
          </a:stretch>
        </p:blipFill>
        <p:spPr>
          <a:xfrm>
            <a:off x="273300" y="4209075"/>
            <a:ext cx="8597400" cy="145803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0"/>
          <p:cNvSpPr txBox="1"/>
          <p:nvPr/>
        </p:nvSpPr>
        <p:spPr>
          <a:xfrm>
            <a:off x="270900" y="270900"/>
            <a:ext cx="8597400" cy="4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Alternate way of </a:t>
            </a:r>
            <a:r>
              <a:rPr b="1" lang="en" sz="2400"/>
              <a:t>Generating Subsets: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Knowing the binary nature of either having </a:t>
            </a:r>
            <a:r>
              <a:rPr b="1" lang="en" sz="2400"/>
              <a:t>n</a:t>
            </a:r>
            <a:r>
              <a:rPr lang="en" sz="2400"/>
              <a:t>th element or not, any idea involving binary numbers itself?</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One-to-one correspondence between all 2</a:t>
            </a:r>
            <a:r>
              <a:rPr baseline="30000" lang="en" sz="2400"/>
              <a:t>n</a:t>
            </a:r>
            <a:r>
              <a:rPr lang="en" sz="2400"/>
              <a:t> bit strings b</a:t>
            </a:r>
            <a:r>
              <a:rPr baseline="-25000" lang="en" sz="2400"/>
              <a:t>1</a:t>
            </a:r>
            <a:r>
              <a:rPr lang="en" sz="2400"/>
              <a:t>b</a:t>
            </a:r>
            <a:r>
              <a:rPr baseline="-25000" lang="en" sz="2400"/>
              <a:t>2</a:t>
            </a:r>
            <a:r>
              <a:rPr lang="en" sz="2400"/>
              <a:t>...b</a:t>
            </a:r>
            <a:r>
              <a:rPr baseline="-25000" lang="en" sz="2400"/>
              <a:t>n</a:t>
            </a:r>
            <a:endParaRPr baseline="-25000" sz="2400"/>
          </a:p>
          <a:p>
            <a:pPr indent="0" lvl="0" marL="0" rtl="0" algn="l">
              <a:spcBef>
                <a:spcPts val="0"/>
              </a:spcBef>
              <a:spcAft>
                <a:spcPts val="0"/>
              </a:spcAft>
              <a:buNone/>
            </a:pPr>
            <a:r>
              <a:rPr lang="en" sz="2400">
                <a:solidFill>
                  <a:schemeClr val="dk1"/>
                </a:solidFill>
              </a:rPr>
              <a:t>and 2</a:t>
            </a:r>
            <a:r>
              <a:rPr baseline="30000" lang="en" sz="2400">
                <a:solidFill>
                  <a:schemeClr val="dk1"/>
                </a:solidFill>
              </a:rPr>
              <a:t>n</a:t>
            </a:r>
            <a:r>
              <a:rPr lang="en" sz="2400">
                <a:solidFill>
                  <a:schemeClr val="dk1"/>
                </a:solidFill>
              </a:rPr>
              <a:t> subsets of {a</a:t>
            </a:r>
            <a:r>
              <a:rPr baseline="-25000" lang="en" sz="2400">
                <a:solidFill>
                  <a:schemeClr val="dk1"/>
                </a:solidFill>
              </a:rPr>
              <a:t>1</a:t>
            </a:r>
            <a:r>
              <a:rPr lang="en" sz="2400">
                <a:solidFill>
                  <a:schemeClr val="dk1"/>
                </a:solidFill>
              </a:rPr>
              <a:t>, a</a:t>
            </a:r>
            <a:r>
              <a:rPr baseline="-25000" lang="en" sz="2400">
                <a:solidFill>
                  <a:schemeClr val="dk1"/>
                </a:solidFill>
              </a:rPr>
              <a:t>2</a:t>
            </a:r>
            <a:r>
              <a:rPr lang="en" sz="2400">
                <a:solidFill>
                  <a:schemeClr val="dk1"/>
                </a:solidFill>
              </a:rPr>
              <a:t>, …, a</a:t>
            </a:r>
            <a:r>
              <a:rPr baseline="-25000" lang="en" sz="2400">
                <a:solidFill>
                  <a:schemeClr val="dk1"/>
                </a:solidFill>
              </a:rPr>
              <a:t>n</a:t>
            </a: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Each bit string b</a:t>
            </a:r>
            <a:r>
              <a:rPr baseline="-25000" lang="en" sz="2400">
                <a:solidFill>
                  <a:schemeClr val="dk1"/>
                </a:solidFill>
              </a:rPr>
              <a:t>1</a:t>
            </a:r>
            <a:r>
              <a:rPr lang="en" sz="2400">
                <a:solidFill>
                  <a:schemeClr val="dk1"/>
                </a:solidFill>
              </a:rPr>
              <a:t>b</a:t>
            </a:r>
            <a:r>
              <a:rPr baseline="-25000" lang="en" sz="2400">
                <a:solidFill>
                  <a:schemeClr val="dk1"/>
                </a:solidFill>
              </a:rPr>
              <a:t>2</a:t>
            </a:r>
            <a:r>
              <a:rPr lang="en" sz="2400">
                <a:solidFill>
                  <a:schemeClr val="dk1"/>
                </a:solidFill>
              </a:rPr>
              <a:t>...b</a:t>
            </a:r>
            <a:r>
              <a:rPr baseline="-25000" lang="en" sz="2400">
                <a:solidFill>
                  <a:schemeClr val="dk1"/>
                </a:solidFill>
              </a:rPr>
              <a:t>n </a:t>
            </a:r>
            <a:r>
              <a:rPr lang="en" sz="2400">
                <a:solidFill>
                  <a:schemeClr val="dk1"/>
                </a:solidFill>
              </a:rPr>
              <a:t>could correspond to a subset. </a:t>
            </a:r>
            <a:endParaRPr sz="2400">
              <a:solidFill>
                <a:schemeClr val="dk1"/>
              </a:solidFill>
            </a:endParaRPr>
          </a:p>
          <a:p>
            <a:pPr indent="0" lvl="0" marL="0" rtl="0" algn="l">
              <a:spcBef>
                <a:spcPts val="0"/>
              </a:spcBef>
              <a:spcAft>
                <a:spcPts val="0"/>
              </a:spcAft>
              <a:buNone/>
            </a:pPr>
            <a:r>
              <a:rPr lang="en" sz="2400">
                <a:solidFill>
                  <a:schemeClr val="dk1"/>
                </a:solidFill>
              </a:rPr>
              <a:t>In a bit string b</a:t>
            </a:r>
            <a:r>
              <a:rPr baseline="-25000" lang="en" sz="2400">
                <a:solidFill>
                  <a:schemeClr val="dk1"/>
                </a:solidFill>
              </a:rPr>
              <a:t>1</a:t>
            </a:r>
            <a:r>
              <a:rPr lang="en" sz="2400">
                <a:solidFill>
                  <a:schemeClr val="dk1"/>
                </a:solidFill>
              </a:rPr>
              <a:t>b</a:t>
            </a:r>
            <a:r>
              <a:rPr baseline="-25000" lang="en" sz="2400">
                <a:solidFill>
                  <a:schemeClr val="dk1"/>
                </a:solidFill>
              </a:rPr>
              <a:t>2</a:t>
            </a:r>
            <a:r>
              <a:rPr lang="en" sz="2400">
                <a:solidFill>
                  <a:schemeClr val="dk1"/>
                </a:solidFill>
              </a:rPr>
              <a:t>...b</a:t>
            </a:r>
            <a:r>
              <a:rPr baseline="-25000" lang="en" sz="2400">
                <a:solidFill>
                  <a:schemeClr val="dk1"/>
                </a:solidFill>
              </a:rPr>
              <a:t>n </a:t>
            </a:r>
            <a:r>
              <a:rPr lang="en" sz="2400">
                <a:solidFill>
                  <a:schemeClr val="dk1"/>
                </a:solidFill>
              </a:rPr>
              <a:t>, depending on whether b</a:t>
            </a:r>
            <a:r>
              <a:rPr baseline="-25000" lang="en" sz="2400">
                <a:solidFill>
                  <a:schemeClr val="dk1"/>
                </a:solidFill>
              </a:rPr>
              <a:t>i</a:t>
            </a:r>
            <a:r>
              <a:rPr lang="en" sz="2400">
                <a:solidFill>
                  <a:schemeClr val="dk1"/>
                </a:solidFill>
              </a:rPr>
              <a:t> is 1 or 0, a</a:t>
            </a:r>
            <a:r>
              <a:rPr baseline="-25000" lang="en" sz="2400">
                <a:solidFill>
                  <a:schemeClr val="dk1"/>
                </a:solidFill>
              </a:rPr>
              <a:t>i</a:t>
            </a:r>
            <a:r>
              <a:rPr lang="en" sz="2400">
                <a:solidFill>
                  <a:schemeClr val="dk1"/>
                </a:solidFill>
              </a:rPr>
              <a:t> is in the subset or not in the subset.</a:t>
            </a:r>
            <a:endParaRPr sz="2400">
              <a:solidFill>
                <a:schemeClr val="dk1"/>
              </a:solidFill>
            </a:endParaRPr>
          </a:p>
        </p:txBody>
      </p:sp>
      <p:pic>
        <p:nvPicPr>
          <p:cNvPr id="267" name="Google Shape;267;p50"/>
          <p:cNvPicPr preferRelativeResize="0"/>
          <p:nvPr/>
        </p:nvPicPr>
        <p:blipFill>
          <a:blip r:embed="rId3">
            <a:alphaModFix/>
          </a:blip>
          <a:stretch>
            <a:fillRect/>
          </a:stretch>
        </p:blipFill>
        <p:spPr>
          <a:xfrm>
            <a:off x="270900" y="4652160"/>
            <a:ext cx="8873100" cy="8812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1"/>
          <p:cNvSpPr txBox="1"/>
          <p:nvPr/>
        </p:nvSpPr>
        <p:spPr>
          <a:xfrm>
            <a:off x="270900" y="270900"/>
            <a:ext cx="8597400" cy="28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Generating Subsets</a:t>
            </a:r>
            <a:r>
              <a:rPr lang="en" sz="2400"/>
              <a:t> in </a:t>
            </a:r>
            <a:r>
              <a:rPr b="1" lang="en" sz="2400"/>
              <a:t>Squashed order: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Squashed order:</a:t>
            </a:r>
            <a:r>
              <a:rPr lang="en" sz="2400"/>
              <a:t> any subset involving a</a:t>
            </a:r>
            <a:r>
              <a:rPr baseline="-25000" lang="en" sz="2400"/>
              <a:t>j</a:t>
            </a:r>
            <a:r>
              <a:rPr lang="en" sz="2400"/>
              <a:t> can be listed only after all the subsets involving a</a:t>
            </a:r>
            <a:r>
              <a:rPr baseline="-25000" lang="en" sz="2400"/>
              <a:t>1</a:t>
            </a:r>
            <a:r>
              <a:rPr lang="en" sz="2400"/>
              <a:t>, a</a:t>
            </a:r>
            <a:r>
              <a:rPr baseline="-25000" lang="en" sz="2400"/>
              <a:t>2</a:t>
            </a:r>
            <a:r>
              <a:rPr lang="en" sz="2400"/>
              <a:t>, …, a</a:t>
            </a:r>
            <a:r>
              <a:rPr baseline="-25000" lang="en" sz="2400"/>
              <a:t>j-1</a:t>
            </a:r>
            <a:endParaRPr baseline="-25000" sz="2400"/>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Both of the previous methods does generate subsets in squashed order.</a:t>
            </a:r>
            <a:endParaRPr sz="2400">
              <a:solidFill>
                <a:schemeClr val="dk1"/>
              </a:solidFill>
            </a:endParaRPr>
          </a:p>
        </p:txBody>
      </p:sp>
      <p:pic>
        <p:nvPicPr>
          <p:cNvPr id="273" name="Google Shape;273;p51"/>
          <p:cNvPicPr preferRelativeResize="0"/>
          <p:nvPr/>
        </p:nvPicPr>
        <p:blipFill>
          <a:blip r:embed="rId3">
            <a:alphaModFix/>
          </a:blip>
          <a:stretch>
            <a:fillRect/>
          </a:stretch>
        </p:blipFill>
        <p:spPr>
          <a:xfrm>
            <a:off x="273300" y="3828075"/>
            <a:ext cx="8597400" cy="14580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nvSpPr>
        <p:spPr>
          <a:xfrm>
            <a:off x="270900" y="270900"/>
            <a:ext cx="8597400" cy="57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Generating Subsets</a:t>
            </a:r>
            <a:r>
              <a:rPr lang="en" sz="2400"/>
              <a:t> in </a:t>
            </a:r>
            <a:r>
              <a:rPr b="1" lang="en" sz="2400"/>
              <a:t>Squashed order: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Squashed order:</a:t>
            </a:r>
            <a:r>
              <a:rPr lang="en" sz="2400"/>
              <a:t> any subset involving a</a:t>
            </a:r>
            <a:r>
              <a:rPr baseline="-25000" lang="en" sz="2400"/>
              <a:t>j</a:t>
            </a:r>
            <a:r>
              <a:rPr lang="en" sz="2400"/>
              <a:t> can be listed only after all the subsets involving a</a:t>
            </a:r>
            <a:r>
              <a:rPr baseline="-25000" lang="en" sz="2400"/>
              <a:t>1</a:t>
            </a:r>
            <a:r>
              <a:rPr lang="en" sz="2400"/>
              <a:t>, a</a:t>
            </a:r>
            <a:r>
              <a:rPr baseline="-25000" lang="en" sz="2400"/>
              <a:t>2</a:t>
            </a:r>
            <a:r>
              <a:rPr lang="en" sz="2400"/>
              <a:t>, …, a</a:t>
            </a:r>
            <a:r>
              <a:rPr baseline="-25000" lang="en" sz="2400"/>
              <a:t>j-1</a:t>
            </a:r>
            <a:endParaRPr baseline="-25000" sz="2400"/>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Can we do it with minimal change in bit-string (actually, just one-bit change to get the next bit string)? This would mean, to get a new subset, just change one item (remove one item or add one item).</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Binary reflected gray code:</a:t>
            </a:r>
            <a:endParaRPr b="1" sz="2400">
              <a:solidFill>
                <a:schemeClr val="dk1"/>
              </a:solidFill>
            </a:endParaRPr>
          </a:p>
          <a:p>
            <a:pPr indent="0" lvl="0" marL="0" rtl="0" algn="l">
              <a:spcBef>
                <a:spcPts val="0"/>
              </a:spcBef>
              <a:spcAft>
                <a:spcPts val="0"/>
              </a:spcAft>
              <a:buNone/>
            </a:pPr>
            <a:r>
              <a:rPr lang="en" sz="2400">
                <a:solidFill>
                  <a:schemeClr val="dk1"/>
                </a:solidFill>
              </a:rPr>
              <a:t>000   001   011   010   110   111   101   100</a:t>
            </a:r>
            <a:endParaRPr sz="2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nvSpPr>
        <p:spPr>
          <a:xfrm>
            <a:off x="270900" y="270900"/>
            <a:ext cx="8597400" cy="3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Decrease-by-a-Constant-Factor Algorithms:</a:t>
            </a:r>
            <a:endParaRPr sz="2400"/>
          </a:p>
          <a:p>
            <a:pPr indent="0" lvl="0" marL="0" rtl="0" algn="l">
              <a:spcBef>
                <a:spcPts val="0"/>
              </a:spcBef>
              <a:spcAft>
                <a:spcPts val="0"/>
              </a:spcAft>
              <a:buNone/>
            </a:pPr>
            <a:r>
              <a:t/>
            </a:r>
            <a:endParaRPr sz="2400"/>
          </a:p>
          <a:p>
            <a:pPr indent="0" lvl="0" marL="0" rtl="0" algn="l">
              <a:lnSpc>
                <a:spcPct val="115000"/>
              </a:lnSpc>
              <a:spcBef>
                <a:spcPts val="0"/>
              </a:spcBef>
              <a:spcAft>
                <a:spcPts val="0"/>
              </a:spcAft>
              <a:buNone/>
            </a:pPr>
            <a:r>
              <a:rPr b="1" lang="en" sz="2400">
                <a:solidFill>
                  <a:schemeClr val="dk1"/>
                </a:solidFill>
              </a:rPr>
              <a:t>Finding a</a:t>
            </a:r>
            <a:r>
              <a:rPr b="1" baseline="30000" lang="en" sz="2400">
                <a:solidFill>
                  <a:schemeClr val="dk1"/>
                </a:solidFill>
              </a:rPr>
              <a:t>n</a:t>
            </a:r>
            <a:endParaRPr b="1" sz="2400">
              <a:solidFill>
                <a:schemeClr val="dk1"/>
              </a:solidFill>
            </a:endParaRPr>
          </a:p>
          <a:p>
            <a:pPr indent="0" lvl="0" marL="0" rtl="0" algn="l">
              <a:lnSpc>
                <a:spcPct val="115000"/>
              </a:lnSpc>
              <a:spcBef>
                <a:spcPts val="0"/>
              </a:spcBef>
              <a:spcAft>
                <a:spcPts val="0"/>
              </a:spcAft>
              <a:buNone/>
            </a:pPr>
            <a:r>
              <a:rPr lang="en" sz="3000">
                <a:solidFill>
                  <a:schemeClr val="dk1"/>
                </a:solidFill>
                <a:latin typeface="Courier New"/>
                <a:ea typeface="Courier New"/>
                <a:cs typeface="Courier New"/>
                <a:sym typeface="Courier New"/>
              </a:rPr>
              <a:t>a</a:t>
            </a:r>
            <a:r>
              <a:rPr baseline="30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(a</a:t>
            </a:r>
            <a:r>
              <a:rPr baseline="30000" lang="en" sz="3000">
                <a:solidFill>
                  <a:schemeClr val="dk1"/>
                </a:solidFill>
                <a:latin typeface="Courier New"/>
                <a:ea typeface="Courier New"/>
                <a:cs typeface="Courier New"/>
                <a:sym typeface="Courier New"/>
              </a:rPr>
              <a:t>⌊n/2⌋</a:t>
            </a:r>
            <a:r>
              <a:rPr lang="en" sz="3000">
                <a:solidFill>
                  <a:schemeClr val="dk1"/>
                </a:solidFill>
                <a:latin typeface="Courier New"/>
                <a:ea typeface="Courier New"/>
                <a:cs typeface="Courier New"/>
                <a:sym typeface="Courier New"/>
              </a:rPr>
              <a:t>)</a:t>
            </a:r>
            <a:r>
              <a:rPr baseline="30000" lang="en" sz="3000">
                <a:solidFill>
                  <a:schemeClr val="dk1"/>
                </a:solidFill>
                <a:latin typeface="Courier New"/>
                <a:ea typeface="Courier New"/>
                <a:cs typeface="Courier New"/>
                <a:sym typeface="Courier New"/>
              </a:rPr>
              <a:t>2</a:t>
            </a:r>
            <a:r>
              <a:rPr lang="en" sz="3000">
                <a:solidFill>
                  <a:schemeClr val="dk1"/>
                </a:solidFill>
                <a:latin typeface="Courier New"/>
                <a:ea typeface="Courier New"/>
                <a:cs typeface="Courier New"/>
                <a:sym typeface="Courier New"/>
              </a:rPr>
              <a:t> * a</a:t>
            </a:r>
            <a:r>
              <a:rPr baseline="30000" lang="en" sz="3000">
                <a:solidFill>
                  <a:schemeClr val="dk1"/>
                </a:solidFill>
                <a:latin typeface="Courier New"/>
                <a:ea typeface="Courier New"/>
                <a:cs typeface="Courier New"/>
                <a:sym typeface="Courier New"/>
              </a:rPr>
              <a:t>n mod 2</a:t>
            </a:r>
            <a:endParaRPr sz="3000">
              <a:solidFill>
                <a:schemeClr val="dk1"/>
              </a:solidFill>
              <a:latin typeface="Courier New"/>
              <a:ea typeface="Courier New"/>
              <a:cs typeface="Courier New"/>
              <a:sym typeface="Courier New"/>
            </a:endParaRPr>
          </a:p>
          <a:p>
            <a:pPr indent="-381000" lvl="1" marL="914400" rtl="0" algn="l">
              <a:spcBef>
                <a:spcPts val="0"/>
              </a:spcBef>
              <a:spcAft>
                <a:spcPts val="0"/>
              </a:spcAft>
              <a:buClr>
                <a:schemeClr val="dk1"/>
              </a:buClr>
              <a:buSzPts val="2400"/>
              <a:buFont typeface="Courier New"/>
              <a:buChar char="○"/>
            </a:pP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n</a:t>
            </a:r>
            <a:r>
              <a:rPr lang="en" sz="2400">
                <a:solidFill>
                  <a:schemeClr val="dk1"/>
                </a:solidFill>
                <a:latin typeface="Courier New"/>
                <a:ea typeface="Courier New"/>
                <a:cs typeface="Courier New"/>
                <a:sym typeface="Courier New"/>
              </a:rPr>
              <a:t> = (a</a:t>
            </a:r>
            <a:r>
              <a:rPr baseline="30000" lang="en" sz="2400">
                <a:solidFill>
                  <a:schemeClr val="dk1"/>
                </a:solidFill>
                <a:latin typeface="Courier New"/>
                <a:ea typeface="Courier New"/>
                <a:cs typeface="Courier New"/>
                <a:sym typeface="Courier New"/>
              </a:rPr>
              <a:t>n/2</a:t>
            </a:r>
            <a:r>
              <a:rPr lang="en" sz="2400">
                <a:solidFill>
                  <a:schemeClr val="dk1"/>
                </a:solidFill>
                <a:latin typeface="Courier New"/>
                <a:ea typeface="Courier New"/>
                <a:cs typeface="Courier New"/>
                <a:sym typeface="Courier New"/>
              </a:rPr>
              <a:t>)</a:t>
            </a:r>
            <a:r>
              <a:rPr baseline="30000" lang="en" sz="2400">
                <a:solidFill>
                  <a:schemeClr val="dk1"/>
                </a:solidFill>
                <a:latin typeface="Courier New"/>
                <a:ea typeface="Courier New"/>
                <a:cs typeface="Courier New"/>
                <a:sym typeface="Courier New"/>
              </a:rPr>
              <a:t>2</a:t>
            </a:r>
            <a:r>
              <a:rPr lang="en" sz="2400">
                <a:solidFill>
                  <a:schemeClr val="dk1"/>
                </a:solidFill>
                <a:latin typeface="Courier New"/>
                <a:ea typeface="Courier New"/>
                <a:cs typeface="Courier New"/>
                <a:sym typeface="Courier New"/>
              </a:rPr>
              <a:t> when n is even</a:t>
            </a:r>
            <a:endParaRPr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n</a:t>
            </a:r>
            <a:r>
              <a:rPr lang="en" sz="2400">
                <a:solidFill>
                  <a:schemeClr val="dk1"/>
                </a:solidFill>
                <a:latin typeface="Courier New"/>
                <a:ea typeface="Courier New"/>
                <a:cs typeface="Courier New"/>
                <a:sym typeface="Courier New"/>
              </a:rPr>
              <a:t> = a*(a</a:t>
            </a:r>
            <a:r>
              <a:rPr baseline="30000" lang="en" sz="2400">
                <a:solidFill>
                  <a:schemeClr val="dk1"/>
                </a:solidFill>
                <a:latin typeface="Courier New"/>
                <a:ea typeface="Courier New"/>
                <a:cs typeface="Courier New"/>
                <a:sym typeface="Courier New"/>
              </a:rPr>
              <a:t>(n-1)/2</a:t>
            </a:r>
            <a:r>
              <a:rPr lang="en" sz="2400">
                <a:solidFill>
                  <a:schemeClr val="dk1"/>
                </a:solidFill>
                <a:latin typeface="Courier New"/>
                <a:ea typeface="Courier New"/>
                <a:cs typeface="Courier New"/>
                <a:sym typeface="Courier New"/>
              </a:rPr>
              <a:t>)</a:t>
            </a:r>
            <a:r>
              <a:rPr baseline="30000" lang="en" sz="2400">
                <a:solidFill>
                  <a:schemeClr val="dk1"/>
                </a:solidFill>
                <a:latin typeface="Courier New"/>
                <a:ea typeface="Courier New"/>
                <a:cs typeface="Courier New"/>
                <a:sym typeface="Courier New"/>
              </a:rPr>
              <a:t>2</a:t>
            </a:r>
            <a:r>
              <a:rPr lang="en" sz="2400">
                <a:solidFill>
                  <a:schemeClr val="dk1"/>
                </a:solidFill>
                <a:latin typeface="Courier New"/>
                <a:ea typeface="Courier New"/>
                <a:cs typeface="Courier New"/>
                <a:sym typeface="Courier New"/>
              </a:rPr>
              <a:t> when n is odd and </a:t>
            </a:r>
            <a:endParaRPr sz="2400">
              <a:solidFill>
                <a:schemeClr val="dk1"/>
              </a:solidFill>
              <a:latin typeface="Courier New"/>
              <a:ea typeface="Courier New"/>
              <a:cs typeface="Courier New"/>
              <a:sym typeface="Courier New"/>
            </a:endParaRPr>
          </a:p>
          <a:p>
            <a:pPr indent="0" lvl="0" marL="914400" rtl="0" algn="l">
              <a:spcBef>
                <a:spcPts val="0"/>
              </a:spcBef>
              <a:spcAft>
                <a:spcPts val="0"/>
              </a:spcAft>
              <a:buClr>
                <a:schemeClr val="dk1"/>
              </a:buClr>
              <a:buSzPts val="1100"/>
              <a:buFont typeface="Arial"/>
              <a:buNone/>
            </a:pP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a, a</a:t>
            </a:r>
            <a:r>
              <a:rPr baseline="30000" lang="en" sz="2400">
                <a:solidFill>
                  <a:schemeClr val="dk1"/>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1</a:t>
            </a:r>
            <a:endParaRPr sz="3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en" sz="2400">
                <a:solidFill>
                  <a:schemeClr val="dk1"/>
                </a:solidFill>
              </a:rPr>
              <a:t>Binary Search:</a:t>
            </a:r>
            <a:endParaRPr b="1" sz="2400">
              <a:solidFill>
                <a:schemeClr val="dk1"/>
              </a:solidFill>
            </a:endParaRPr>
          </a:p>
          <a:p>
            <a:pPr indent="0" lvl="0" marL="0" rtl="0" algn="l">
              <a:spcBef>
                <a:spcPts val="0"/>
              </a:spcBef>
              <a:spcAft>
                <a:spcPts val="0"/>
              </a:spcAft>
              <a:buNone/>
            </a:pPr>
            <a:r>
              <a:t/>
            </a:r>
            <a:endParaRPr sz="2400">
              <a:solidFill>
                <a:schemeClr val="dk1"/>
              </a:solidFill>
            </a:endParaRPr>
          </a:p>
        </p:txBody>
      </p:sp>
      <p:pic>
        <p:nvPicPr>
          <p:cNvPr id="284" name="Google Shape;284;p53"/>
          <p:cNvPicPr preferRelativeResize="0"/>
          <p:nvPr/>
        </p:nvPicPr>
        <p:blipFill>
          <a:blip r:embed="rId3">
            <a:alphaModFix/>
          </a:blip>
          <a:stretch>
            <a:fillRect/>
          </a:stretch>
        </p:blipFill>
        <p:spPr>
          <a:xfrm>
            <a:off x="270900" y="3980325"/>
            <a:ext cx="6416850" cy="2133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Decrease-by-a-Constant-Factor Algorithms:</a:t>
            </a:r>
            <a:endParaRPr b="1" sz="2400"/>
          </a:p>
          <a:p>
            <a:pPr indent="0" lvl="0" marL="0" rtl="0" algn="l">
              <a:lnSpc>
                <a:spcPct val="80000"/>
              </a:lnSpc>
              <a:spcBef>
                <a:spcPts val="600"/>
              </a:spcBef>
              <a:spcAft>
                <a:spcPts val="0"/>
              </a:spcAft>
              <a:buClr>
                <a:schemeClr val="dk1"/>
              </a:buClr>
              <a:buSzPts val="1100"/>
              <a:buFont typeface="Arial"/>
              <a:buNone/>
            </a:pPr>
            <a:r>
              <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Algorithm BinarySearchRec(A[0..n-1], K)</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if(n &lt;= 0)</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return -1</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m = ⌊n/2⌋</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if(k = A[m])</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return m</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if(k &lt; A[m])</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return BinarySearchRec(A[0..m-1], K)</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latin typeface="Courier New"/>
                <a:ea typeface="Courier New"/>
                <a:cs typeface="Courier New"/>
                <a:sym typeface="Courier New"/>
              </a:rPr>
              <a:t>	else</a:t>
            </a:r>
            <a:endParaRPr b="1" sz="2400">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rPr b="1" lang="en" sz="2400">
                <a:solidFill>
                  <a:schemeClr val="dk1"/>
                </a:solidFill>
                <a:latin typeface="Courier New"/>
                <a:ea typeface="Courier New"/>
                <a:cs typeface="Courier New"/>
                <a:sym typeface="Courier New"/>
              </a:rPr>
              <a:t>		return BinarySearchRec(A[m+1..n-1], K)</a:t>
            </a:r>
            <a:endParaRPr b="1" sz="2400">
              <a:solidFill>
                <a:schemeClr val="dk1"/>
              </a:solidFill>
              <a:latin typeface="Courier New"/>
              <a:ea typeface="Courier New"/>
              <a:cs typeface="Courier New"/>
              <a:sym typeface="Courier New"/>
            </a:endParaRPr>
          </a:p>
          <a:p>
            <a:pPr indent="0" lvl="0" marL="0" rtl="0" algn="l">
              <a:lnSpc>
                <a:spcPct val="80000"/>
              </a:lnSpc>
              <a:spcBef>
                <a:spcPts val="600"/>
              </a:spcBef>
              <a:spcAft>
                <a:spcPts val="0"/>
              </a:spcAft>
              <a:buClr>
                <a:schemeClr val="dk1"/>
              </a:buClr>
              <a:buSzPts val="1100"/>
              <a:buFont typeface="Arial"/>
              <a:buNone/>
            </a:pPr>
            <a:r>
              <a:t/>
            </a:r>
            <a:endParaRPr b="1" sz="2400">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nvSpPr>
        <p:spPr>
          <a:xfrm>
            <a:off x="270900" y="270900"/>
            <a:ext cx="85974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Multiplication à la Russe:</a:t>
            </a:r>
            <a:endParaRPr b="1" sz="2400">
              <a:solidFill>
                <a:schemeClr val="dk1"/>
              </a:solidFill>
            </a:endParaRPr>
          </a:p>
          <a:p>
            <a:pPr indent="0" lvl="0" marL="0" rtl="0" algn="l">
              <a:spcBef>
                <a:spcPts val="0"/>
              </a:spcBef>
              <a:spcAft>
                <a:spcPts val="0"/>
              </a:spcAft>
              <a:buNone/>
            </a:pPr>
            <a:r>
              <a:rPr b="1" lang="en" sz="2400">
                <a:solidFill>
                  <a:schemeClr val="dk1"/>
                </a:solidFill>
              </a:rPr>
              <a:t>(aka Russian peasant method)</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pic>
        <p:nvPicPr>
          <p:cNvPr id="295" name="Google Shape;295;p55"/>
          <p:cNvPicPr preferRelativeResize="0"/>
          <p:nvPr/>
        </p:nvPicPr>
        <p:blipFill>
          <a:blip r:embed="rId3">
            <a:alphaModFix/>
          </a:blip>
          <a:stretch>
            <a:fillRect/>
          </a:stretch>
        </p:blipFill>
        <p:spPr>
          <a:xfrm>
            <a:off x="270900" y="1170600"/>
            <a:ext cx="4949760" cy="3888375"/>
          </a:xfrm>
          <a:prstGeom prst="rect">
            <a:avLst/>
          </a:prstGeom>
          <a:noFill/>
          <a:ln>
            <a:noFill/>
          </a:ln>
        </p:spPr>
      </p:pic>
      <p:pic>
        <p:nvPicPr>
          <p:cNvPr id="296" name="Google Shape;296;p55"/>
          <p:cNvPicPr preferRelativeResize="0"/>
          <p:nvPr/>
        </p:nvPicPr>
        <p:blipFill>
          <a:blip r:embed="rId4">
            <a:alphaModFix/>
          </a:blip>
          <a:stretch>
            <a:fillRect/>
          </a:stretch>
        </p:blipFill>
        <p:spPr>
          <a:xfrm>
            <a:off x="5569625" y="1170600"/>
            <a:ext cx="2595671" cy="3888375"/>
          </a:xfrm>
          <a:prstGeom prst="rect">
            <a:avLst/>
          </a:prstGeom>
          <a:noFill/>
          <a:ln>
            <a:noFill/>
          </a:ln>
        </p:spPr>
      </p:pic>
      <p:pic>
        <p:nvPicPr>
          <p:cNvPr id="297" name="Google Shape;297;p55"/>
          <p:cNvPicPr preferRelativeResize="0"/>
          <p:nvPr/>
        </p:nvPicPr>
        <p:blipFill>
          <a:blip r:embed="rId5">
            <a:alphaModFix/>
          </a:blip>
          <a:stretch>
            <a:fillRect/>
          </a:stretch>
        </p:blipFill>
        <p:spPr>
          <a:xfrm>
            <a:off x="194700" y="5209200"/>
            <a:ext cx="2343800" cy="1061050"/>
          </a:xfrm>
          <a:prstGeom prst="rect">
            <a:avLst/>
          </a:prstGeom>
          <a:noFill/>
          <a:ln>
            <a:noFill/>
          </a:ln>
        </p:spPr>
      </p:pic>
      <p:pic>
        <p:nvPicPr>
          <p:cNvPr id="298" name="Google Shape;298;p55"/>
          <p:cNvPicPr preferRelativeResize="0"/>
          <p:nvPr/>
        </p:nvPicPr>
        <p:blipFill>
          <a:blip r:embed="rId6">
            <a:alphaModFix/>
          </a:blip>
          <a:stretch>
            <a:fillRect/>
          </a:stretch>
        </p:blipFill>
        <p:spPr>
          <a:xfrm>
            <a:off x="3092907" y="5242700"/>
            <a:ext cx="3556835" cy="994050"/>
          </a:xfrm>
          <a:prstGeom prst="rect">
            <a:avLst/>
          </a:prstGeom>
          <a:noFill/>
          <a:ln>
            <a:noFill/>
          </a:ln>
        </p:spPr>
      </p:pic>
      <p:pic>
        <p:nvPicPr>
          <p:cNvPr id="299" name="Google Shape;299;p55"/>
          <p:cNvPicPr preferRelativeResize="0"/>
          <p:nvPr/>
        </p:nvPicPr>
        <p:blipFill>
          <a:blip r:embed="rId7">
            <a:alphaModFix/>
          </a:blip>
          <a:stretch>
            <a:fillRect/>
          </a:stretch>
        </p:blipFill>
        <p:spPr>
          <a:xfrm>
            <a:off x="7284775" y="5474675"/>
            <a:ext cx="1530050" cy="530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6"/>
          <p:cNvSpPr txBox="1"/>
          <p:nvPr/>
        </p:nvSpPr>
        <p:spPr>
          <a:xfrm>
            <a:off x="134950" y="0"/>
            <a:ext cx="8955900" cy="61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A puzzle circulated in WhatsApp groups</a:t>
            </a:r>
            <a:endParaRPr b="1" sz="2400">
              <a:solidFill>
                <a:schemeClr val="dk1"/>
              </a:solidFill>
            </a:endParaRPr>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Fake-Coin Problem: </a:t>
            </a:r>
            <a:r>
              <a:rPr lang="en" sz="2400"/>
              <a:t>There are </a:t>
            </a:r>
            <a:r>
              <a:rPr b="1" i="1" lang="en" sz="2400"/>
              <a:t>n</a:t>
            </a:r>
            <a:r>
              <a:rPr lang="en" sz="2400"/>
              <a:t> coins, which appear identical except that one of them is fake. </a:t>
            </a:r>
            <a:r>
              <a:rPr lang="en" sz="2400">
                <a:solidFill>
                  <a:schemeClr val="dk1"/>
                </a:solidFill>
              </a:rPr>
              <a:t>The fake coin is lighter than the genuine ones.</a:t>
            </a:r>
            <a:r>
              <a:rPr lang="en" sz="2400"/>
              <a:t> There is a balance scale but there are no weights; the scale can tell whether two sets of coins weigh the same and, if not, which of the two sets is heavier (but not by how much). Design an efficient algorithm for detecting the fake coin. Objective is to minimize the number of </a:t>
            </a:r>
            <a:r>
              <a:rPr lang="en" sz="2400"/>
              <a:t>iterations</a:t>
            </a:r>
            <a:r>
              <a:rPr lang="en" sz="2400"/>
              <a:t> of weighing.</a:t>
            </a:r>
            <a:endParaRPr sz="2400"/>
          </a:p>
        </p:txBody>
      </p:sp>
      <p:pic>
        <p:nvPicPr>
          <p:cNvPr id="305" name="Google Shape;305;p56"/>
          <p:cNvPicPr preferRelativeResize="0"/>
          <p:nvPr/>
        </p:nvPicPr>
        <p:blipFill>
          <a:blip r:embed="rId3">
            <a:alphaModFix/>
          </a:blip>
          <a:stretch>
            <a:fillRect/>
          </a:stretch>
        </p:blipFill>
        <p:spPr>
          <a:xfrm>
            <a:off x="194700" y="586900"/>
            <a:ext cx="7869376" cy="263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Finding </a:t>
            </a:r>
            <a:r>
              <a:rPr b="1" lang="en" sz="3000">
                <a:solidFill>
                  <a:schemeClr val="dk1"/>
                </a:solidFill>
              </a:rPr>
              <a:t>a</a:t>
            </a:r>
            <a:r>
              <a:rPr b="1" baseline="30000" lang="en" sz="3000">
                <a:solidFill>
                  <a:schemeClr val="dk1"/>
                </a:solidFill>
              </a:rPr>
              <a:t>n</a:t>
            </a:r>
            <a:r>
              <a:rPr lang="en" sz="2400">
                <a:solidFill>
                  <a:schemeClr val="dk1"/>
                </a:solidFill>
              </a:rPr>
              <a:t> using </a:t>
            </a:r>
            <a:r>
              <a:rPr b="1" lang="en" sz="2400"/>
              <a:t>Brute Force </a:t>
            </a:r>
            <a:r>
              <a:rPr lang="en" sz="2400"/>
              <a:t>approach.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Algorithm Power(a, n)</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//Finds a</a:t>
            </a:r>
            <a:r>
              <a:rPr baseline="30000" lang="en" sz="2400">
                <a:latin typeface="Courier New"/>
                <a:ea typeface="Courier New"/>
                <a:cs typeface="Courier New"/>
                <a:sym typeface="Courier New"/>
              </a:rPr>
              <a:t>n</a:t>
            </a:r>
            <a:r>
              <a:rPr lang="en" sz="2400">
                <a:latin typeface="Courier New"/>
                <a:ea typeface="Courier New"/>
                <a:cs typeface="Courier New"/>
                <a:sym typeface="Courier New"/>
              </a:rPr>
              <a:t> = a*a*...a (n times)</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//Input: a </a:t>
            </a:r>
            <a:r>
              <a:rPr lang="en" sz="2400">
                <a:solidFill>
                  <a:schemeClr val="dk1"/>
                </a:solidFill>
              </a:rPr>
              <a:t>∈</a:t>
            </a:r>
            <a:r>
              <a:rPr lang="en" sz="2400">
                <a:latin typeface="Courier New"/>
                <a:ea typeface="Courier New"/>
                <a:cs typeface="Courier New"/>
                <a:sym typeface="Courier New"/>
              </a:rPr>
              <a:t> </a:t>
            </a:r>
            <a:r>
              <a:rPr b="1" lang="en" sz="2400">
                <a:latin typeface="Courier New"/>
                <a:ea typeface="Courier New"/>
                <a:cs typeface="Courier New"/>
                <a:sym typeface="Courier New"/>
              </a:rPr>
              <a:t>R</a:t>
            </a:r>
            <a:r>
              <a:rPr lang="en" sz="2400">
                <a:latin typeface="Courier New"/>
                <a:ea typeface="Courier New"/>
                <a:cs typeface="Courier New"/>
                <a:sym typeface="Courier New"/>
              </a:rPr>
              <a:t> and n </a:t>
            </a:r>
            <a:r>
              <a:rPr lang="en" sz="2400">
                <a:solidFill>
                  <a:schemeClr val="dk1"/>
                </a:solidFill>
              </a:rPr>
              <a:t>∈</a:t>
            </a: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N</a:t>
            </a:r>
            <a:endParaRPr b="1" baseline="30000"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//Output: </a:t>
            </a: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n</a:t>
            </a:r>
            <a:endParaRPr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p ← 1</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for i ← 1 to n</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p ← p * a</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C(n) = n </a:t>
            </a:r>
            <a:endParaRPr sz="2400"/>
          </a:p>
          <a:p>
            <a:pPr indent="0" lvl="0" marL="0" rtl="0" algn="l">
              <a:spcBef>
                <a:spcPts val="0"/>
              </a:spcBef>
              <a:spcAft>
                <a:spcPts val="0"/>
              </a:spcAft>
              <a:buNone/>
            </a:pPr>
            <a:r>
              <a:rPr lang="en" sz="2400"/>
              <a:t>T(n) ∈ 𝚹(n)</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7"/>
          <p:cNvSpPr txBox="1"/>
          <p:nvPr/>
        </p:nvSpPr>
        <p:spPr>
          <a:xfrm>
            <a:off x="270900" y="270900"/>
            <a:ext cx="8597400" cy="56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Decrease-by-a-Constant-Factor Algorithms: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solidFill>
                  <a:schemeClr val="dk1"/>
                </a:solidFill>
              </a:rPr>
              <a:t>Fake-Coin Problem:</a:t>
            </a:r>
            <a:endParaRPr b="1"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Decrease-by-a-factor of 2 algorithm</a:t>
            </a:r>
            <a:endParaRPr sz="2400">
              <a:solidFill>
                <a:schemeClr val="dk1"/>
              </a:solidFill>
            </a:endParaRPr>
          </a:p>
          <a:p>
            <a:pPr indent="0" lvl="0" marL="0" rtl="0" algn="l">
              <a:spcBef>
                <a:spcPts val="0"/>
              </a:spcBef>
              <a:spcAft>
                <a:spcPts val="0"/>
              </a:spcAft>
              <a:buNone/>
            </a:pPr>
            <a:r>
              <a:rPr lang="en" sz="2400">
                <a:solidFill>
                  <a:schemeClr val="dk1"/>
                </a:solidFill>
              </a:rPr>
              <a:t>	For 8 coins, it takes 3 iterations.</a:t>
            </a:r>
            <a:endParaRPr sz="2400">
              <a:solidFill>
                <a:schemeClr val="dk1"/>
              </a:solidFill>
            </a:endParaRPr>
          </a:p>
          <a:p>
            <a:pPr indent="0" lvl="0" marL="457200" rtl="0" algn="l">
              <a:spcBef>
                <a:spcPts val="0"/>
              </a:spcBef>
              <a:spcAft>
                <a:spcPts val="0"/>
              </a:spcAft>
              <a:buNone/>
            </a:pPr>
            <a:r>
              <a:rPr lang="en" sz="2400">
                <a:solidFill>
                  <a:schemeClr val="dk1"/>
                </a:solidFill>
              </a:rPr>
              <a:t>log</a:t>
            </a:r>
            <a:r>
              <a:rPr baseline="-25000" lang="en" sz="2400">
                <a:solidFill>
                  <a:schemeClr val="dk1"/>
                </a:solidFill>
              </a:rPr>
              <a:t>2</a:t>
            </a:r>
            <a:r>
              <a:rPr lang="en" sz="2400">
                <a:solidFill>
                  <a:schemeClr val="dk1"/>
                </a:solidFill>
              </a:rPr>
              <a:t> n iterations of weighing</a:t>
            </a:r>
            <a:endParaRPr sz="2400">
              <a:solidFill>
                <a:schemeClr val="dk1"/>
              </a:solidFill>
            </a:endParaRPr>
          </a:p>
          <a:p>
            <a:pPr indent="0" lvl="0" marL="457200" rtl="0" algn="l">
              <a:spcBef>
                <a:spcPts val="0"/>
              </a:spcBef>
              <a:spcAft>
                <a:spcPts val="0"/>
              </a:spcAft>
              <a:buNone/>
            </a:pPr>
            <a:r>
              <a:rPr lang="en" sz="2400">
                <a:solidFill>
                  <a:schemeClr val="dk1"/>
                </a:solidFill>
              </a:rPr>
              <a:t>log</a:t>
            </a:r>
            <a:r>
              <a:rPr baseline="-25000" lang="en" sz="2400">
                <a:solidFill>
                  <a:schemeClr val="dk1"/>
                </a:solidFill>
              </a:rPr>
              <a:t>2</a:t>
            </a:r>
            <a:r>
              <a:rPr lang="en" sz="2400">
                <a:solidFill>
                  <a:schemeClr val="dk1"/>
                </a:solidFill>
              </a:rPr>
              <a:t> </a:t>
            </a:r>
            <a:r>
              <a:rPr lang="en" sz="2400">
                <a:solidFill>
                  <a:schemeClr val="dk1"/>
                </a:solidFill>
              </a:rPr>
              <a:t>1 trillion = 40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Decrease-by-a-factor of 3 algorithm</a:t>
            </a:r>
            <a:endParaRPr sz="2400">
              <a:solidFill>
                <a:schemeClr val="dk1"/>
              </a:solidFill>
            </a:endParaRPr>
          </a:p>
          <a:p>
            <a:pPr indent="0" lvl="0" marL="457200" rtl="0" algn="l">
              <a:spcBef>
                <a:spcPts val="0"/>
              </a:spcBef>
              <a:spcAft>
                <a:spcPts val="0"/>
              </a:spcAft>
              <a:buNone/>
            </a:pPr>
            <a:r>
              <a:rPr lang="en" sz="2400">
                <a:solidFill>
                  <a:schemeClr val="dk1"/>
                </a:solidFill>
              </a:rPr>
              <a:t>For 9 coins, it takes 2 iterations.</a:t>
            </a:r>
            <a:endParaRPr sz="2400">
              <a:solidFill>
                <a:schemeClr val="dk1"/>
              </a:solidFill>
            </a:endParaRPr>
          </a:p>
          <a:p>
            <a:pPr indent="0" lvl="0" marL="457200" rtl="0" algn="l">
              <a:spcBef>
                <a:spcPts val="0"/>
              </a:spcBef>
              <a:spcAft>
                <a:spcPts val="0"/>
              </a:spcAft>
              <a:buClr>
                <a:schemeClr val="dk1"/>
              </a:buClr>
              <a:buSzPts val="1100"/>
              <a:buFont typeface="Arial"/>
              <a:buNone/>
            </a:pPr>
            <a:r>
              <a:rPr lang="en" sz="2400">
                <a:solidFill>
                  <a:schemeClr val="dk1"/>
                </a:solidFill>
              </a:rPr>
              <a:t>For 8 coins, it takes 2 iterations.</a:t>
            </a:r>
            <a:endParaRPr sz="2400">
              <a:solidFill>
                <a:schemeClr val="dk1"/>
              </a:solidFill>
            </a:endParaRPr>
          </a:p>
          <a:p>
            <a:pPr indent="0" lvl="0" marL="457200" rtl="0" algn="l">
              <a:spcBef>
                <a:spcPts val="0"/>
              </a:spcBef>
              <a:spcAft>
                <a:spcPts val="0"/>
              </a:spcAft>
              <a:buNone/>
            </a:pPr>
            <a:r>
              <a:rPr lang="en" sz="2400">
                <a:solidFill>
                  <a:schemeClr val="dk1"/>
                </a:solidFill>
              </a:rPr>
              <a:t>log</a:t>
            </a:r>
            <a:r>
              <a:rPr baseline="-25000" lang="en" sz="2400">
                <a:solidFill>
                  <a:schemeClr val="dk1"/>
                </a:solidFill>
              </a:rPr>
              <a:t>3</a:t>
            </a:r>
            <a:r>
              <a:rPr lang="en" sz="2400">
                <a:solidFill>
                  <a:schemeClr val="dk1"/>
                </a:solidFill>
              </a:rPr>
              <a:t> n iterations of weighing</a:t>
            </a:r>
            <a:endParaRPr sz="2400">
              <a:solidFill>
                <a:schemeClr val="dk1"/>
              </a:solidFill>
            </a:endParaRPr>
          </a:p>
          <a:p>
            <a:pPr indent="0" lvl="0" marL="457200" rtl="0" algn="l">
              <a:spcBef>
                <a:spcPts val="0"/>
              </a:spcBef>
              <a:spcAft>
                <a:spcPts val="0"/>
              </a:spcAft>
              <a:buNone/>
            </a:pPr>
            <a:r>
              <a:rPr lang="en" sz="2400">
                <a:solidFill>
                  <a:schemeClr val="dk1"/>
                </a:solidFill>
              </a:rPr>
              <a:t>log</a:t>
            </a:r>
            <a:r>
              <a:rPr baseline="-25000" lang="en" sz="2400">
                <a:solidFill>
                  <a:schemeClr val="dk1"/>
                </a:solidFill>
              </a:rPr>
              <a:t>3</a:t>
            </a:r>
            <a:r>
              <a:rPr lang="en" sz="2400">
                <a:solidFill>
                  <a:schemeClr val="dk1"/>
                </a:solidFill>
              </a:rPr>
              <a:t> 1 trillion = 26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8"/>
          <p:cNvSpPr txBox="1"/>
          <p:nvPr/>
        </p:nvSpPr>
        <p:spPr>
          <a:xfrm>
            <a:off x="270900" y="270900"/>
            <a:ext cx="8597400" cy="46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A puzzle circulated in WhatsApp groups</a:t>
            </a:r>
            <a:endParaRPr b="1"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10 people standing in a circle in an order from 1 to 10.</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No. 1 has a sword.</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He kills the next person (i.e. no. 2) and gives sword to the following person (i.e. no. 3). Every time the person holding the sword kills the next alive person in the circle and gives the sword to the following alive person. It continues till only one person survives. Which one survives in the end? The problem is to determine the survivor’s number.</a:t>
            </a:r>
            <a:endParaRPr b="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9"/>
          <p:cNvSpPr txBox="1"/>
          <p:nvPr/>
        </p:nvSpPr>
        <p:spPr>
          <a:xfrm>
            <a:off x="270900" y="270900"/>
            <a:ext cx="8597400" cy="56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A puzzle circulated in WhatsApp groups</a:t>
            </a:r>
            <a:endParaRPr b="1" sz="2400">
              <a:solidFill>
                <a:schemeClr val="dk1"/>
              </a:solidFill>
            </a:endParaRPr>
          </a:p>
          <a:p>
            <a:pPr indent="0" lvl="0" marL="0" rtl="0" algn="l">
              <a:spcBef>
                <a:spcPts val="0"/>
              </a:spcBef>
              <a:spcAft>
                <a:spcPts val="0"/>
              </a:spcAft>
              <a:buNone/>
            </a:pPr>
            <a:r>
              <a:rPr lang="en" sz="2400">
                <a:solidFill>
                  <a:schemeClr val="dk1"/>
                </a:solidFill>
              </a:rPr>
              <a:t>Answer for the previous one is 5. That is, 5th person survives.</a:t>
            </a:r>
            <a:endParaRPr sz="2400">
              <a:solidFill>
                <a:schemeClr val="dk1"/>
              </a:solidFill>
            </a:endParaRPr>
          </a:p>
          <a:p>
            <a:pPr indent="0" lvl="0" marL="0" rtl="0" algn="l">
              <a:spcBef>
                <a:spcPts val="0"/>
              </a:spcBef>
              <a:spcAft>
                <a:spcPts val="0"/>
              </a:spcAft>
              <a:buNone/>
            </a:pPr>
            <a:r>
              <a:rPr lang="en" sz="2400">
                <a:solidFill>
                  <a:schemeClr val="dk1"/>
                </a:solidFill>
              </a:rPr>
              <a:t>What if there are 100 people in the circle to start with.</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100 people standing in a circle in an order from 1 to 100.</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No. 1 has a sword.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 sz="2400">
                <a:solidFill>
                  <a:schemeClr val="dk1"/>
                </a:solidFill>
              </a:rPr>
              <a:t>He kills the next person (i.e. no. 2) and gives sword to the following person (i.e. no. 3). Every time the person holding the sword kills the next alive person in the circle and gives the sword to the following alive person. It continues till only one person survives. Which one survives in the end? The problem is to determine the survivor’s number J(n). </a:t>
            </a:r>
            <a:endParaRPr b="1"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nvSpPr>
        <p:spPr>
          <a:xfrm>
            <a:off x="270900" y="270900"/>
            <a:ext cx="8597400" cy="23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Josephus Problem:</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Let n people be numbered from 1 to n stand in a circle. Starting the count from 1, we eliminate every second person until only one survivor is left. The problem is to determine the survivor’s number J(n).</a:t>
            </a:r>
            <a:endParaRPr sz="2400"/>
          </a:p>
        </p:txBody>
      </p:sp>
      <p:pic>
        <p:nvPicPr>
          <p:cNvPr id="326" name="Google Shape;326;p60"/>
          <p:cNvPicPr preferRelativeResize="0"/>
          <p:nvPr/>
        </p:nvPicPr>
        <p:blipFill>
          <a:blip r:embed="rId3">
            <a:alphaModFix/>
          </a:blip>
          <a:stretch>
            <a:fillRect/>
          </a:stretch>
        </p:blipFill>
        <p:spPr>
          <a:xfrm>
            <a:off x="270900" y="2651100"/>
            <a:ext cx="7436748" cy="3606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1"/>
          <p:cNvSpPr txBox="1"/>
          <p:nvPr/>
        </p:nvSpPr>
        <p:spPr>
          <a:xfrm>
            <a:off x="270900" y="270900"/>
            <a:ext cx="8597400" cy="11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Josephus Problem:</a:t>
            </a:r>
            <a:endParaRPr b="1" sz="2400"/>
          </a:p>
          <a:p>
            <a:pPr indent="0" lvl="0" marL="0" rtl="0" algn="l">
              <a:spcBef>
                <a:spcPts val="0"/>
              </a:spcBef>
              <a:spcAft>
                <a:spcPts val="0"/>
              </a:spcAft>
              <a:buNone/>
            </a:pPr>
            <a:r>
              <a:rPr lang="en" sz="2400"/>
              <a:t>The problem is to determine the survivor’s number J(n).</a:t>
            </a:r>
            <a:endParaRPr sz="2400"/>
          </a:p>
        </p:txBody>
      </p:sp>
      <p:pic>
        <p:nvPicPr>
          <p:cNvPr id="332" name="Google Shape;332;p61"/>
          <p:cNvPicPr preferRelativeResize="0"/>
          <p:nvPr/>
        </p:nvPicPr>
        <p:blipFill>
          <a:blip r:embed="rId3">
            <a:alphaModFix/>
          </a:blip>
          <a:stretch>
            <a:fillRect/>
          </a:stretch>
        </p:blipFill>
        <p:spPr>
          <a:xfrm>
            <a:off x="270900" y="1533149"/>
            <a:ext cx="8289724" cy="4636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2"/>
          <p:cNvSpPr txBox="1"/>
          <p:nvPr/>
        </p:nvSpPr>
        <p:spPr>
          <a:xfrm>
            <a:off x="270900" y="270900"/>
            <a:ext cx="3124200" cy="6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Josephus Problem:</a:t>
            </a:r>
            <a:endParaRPr b="1" sz="2400"/>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1  1  </a:t>
            </a:r>
            <a:r>
              <a:rPr b="1" lang="en" sz="3000">
                <a:latin typeface="Courier New"/>
                <a:ea typeface="Courier New"/>
                <a:cs typeface="Courier New"/>
                <a:sym typeface="Courier New"/>
              </a:rPr>
              <a:t>5</a:t>
            </a:r>
            <a:r>
              <a:rPr lang="en" sz="3000">
                <a:latin typeface="Courier New"/>
                <a:ea typeface="Courier New"/>
                <a:cs typeface="Courier New"/>
                <a:sym typeface="Courier New"/>
              </a:rPr>
              <a:t>  </a:t>
            </a:r>
            <a:r>
              <a:rPr b="1" lang="en" sz="3000">
                <a:latin typeface="Courier New"/>
                <a:ea typeface="Courier New"/>
                <a:cs typeface="Courier New"/>
                <a:sym typeface="Courier New"/>
              </a:rPr>
              <a:t>5</a:t>
            </a:r>
            <a:endParaRPr b="1"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2  3  9</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3  </a:t>
            </a:r>
            <a:r>
              <a:rPr b="1" lang="en" sz="3000">
                <a:latin typeface="Courier New"/>
                <a:ea typeface="Courier New"/>
                <a:cs typeface="Courier New"/>
                <a:sym typeface="Courier New"/>
              </a:rPr>
              <a:t>5</a:t>
            </a:r>
            <a:endParaRPr b="1"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4  7</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3000">
                <a:latin typeface="Courier New"/>
                <a:ea typeface="Courier New"/>
                <a:cs typeface="Courier New"/>
                <a:sym typeface="Courier New"/>
              </a:rPr>
              <a:t>5</a:t>
            </a:r>
            <a:r>
              <a:rPr lang="en" sz="3000">
                <a:latin typeface="Courier New"/>
                <a:ea typeface="Courier New"/>
                <a:cs typeface="Courier New"/>
                <a:sym typeface="Courier New"/>
              </a:rPr>
              <a:t>  9</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6</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7</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8</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9</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3000">
                <a:latin typeface="Courier New"/>
                <a:ea typeface="Courier New"/>
                <a:cs typeface="Courier New"/>
                <a:sym typeface="Courier New"/>
              </a:rPr>
              <a:t>10</a:t>
            </a:r>
            <a:endParaRPr sz="3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3000">
              <a:latin typeface="Courier New"/>
              <a:ea typeface="Courier New"/>
              <a:cs typeface="Courier New"/>
              <a:sym typeface="Courier New"/>
            </a:endParaRPr>
          </a:p>
          <a:p>
            <a:pPr indent="0" lvl="0" marL="0" rtl="0" algn="l">
              <a:spcBef>
                <a:spcPts val="0"/>
              </a:spcBef>
              <a:spcAft>
                <a:spcPts val="0"/>
              </a:spcAft>
              <a:buNone/>
            </a:pPr>
            <a:r>
              <a:t/>
            </a:r>
            <a:endParaRPr sz="2400"/>
          </a:p>
        </p:txBody>
      </p:sp>
      <p:sp>
        <p:nvSpPr>
          <p:cNvPr id="338" name="Google Shape;338;p62"/>
          <p:cNvSpPr txBox="1"/>
          <p:nvPr/>
        </p:nvSpPr>
        <p:spPr>
          <a:xfrm>
            <a:off x="3166500" y="270900"/>
            <a:ext cx="3124200" cy="59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1  3  </a:t>
            </a:r>
            <a:r>
              <a:rPr b="1" lang="en" sz="3000">
                <a:solidFill>
                  <a:srgbClr val="0000FF"/>
                </a:solidFill>
                <a:latin typeface="Courier New"/>
                <a:ea typeface="Courier New"/>
                <a:cs typeface="Courier New"/>
                <a:sym typeface="Courier New"/>
              </a:rPr>
              <a:t>7  7</a:t>
            </a:r>
            <a:endParaRPr b="1"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2  5  11</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3  </a:t>
            </a:r>
            <a:r>
              <a:rPr b="1" lang="en" sz="3000">
                <a:solidFill>
                  <a:srgbClr val="0000FF"/>
                </a:solidFill>
                <a:latin typeface="Courier New"/>
                <a:ea typeface="Courier New"/>
                <a:cs typeface="Courier New"/>
                <a:sym typeface="Courier New"/>
              </a:rPr>
              <a:t>7</a:t>
            </a:r>
            <a:endParaRPr b="1"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4  9</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5  11</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6</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3000">
                <a:solidFill>
                  <a:srgbClr val="0000FF"/>
                </a:solidFill>
                <a:latin typeface="Courier New"/>
                <a:ea typeface="Courier New"/>
                <a:cs typeface="Courier New"/>
                <a:sym typeface="Courier New"/>
              </a:rPr>
              <a:t>7</a:t>
            </a:r>
            <a:endParaRPr b="1"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8</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9</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10</a:t>
            </a:r>
            <a:endParaRPr sz="3000">
              <a:solidFill>
                <a:srgbClr val="0000FF"/>
              </a:solidFill>
              <a:latin typeface="Courier New"/>
              <a:ea typeface="Courier New"/>
              <a:cs typeface="Courier New"/>
              <a:sym typeface="Courier New"/>
            </a:endParaRPr>
          </a:p>
          <a:p>
            <a:pPr indent="0" lvl="0" marL="0" rtl="0" algn="l">
              <a:spcBef>
                <a:spcPts val="0"/>
              </a:spcBef>
              <a:spcAft>
                <a:spcPts val="0"/>
              </a:spcAft>
              <a:buNone/>
            </a:pPr>
            <a:r>
              <a:rPr lang="en" sz="3000">
                <a:solidFill>
                  <a:srgbClr val="0000FF"/>
                </a:solidFill>
                <a:latin typeface="Courier New"/>
                <a:ea typeface="Courier New"/>
                <a:cs typeface="Courier New"/>
                <a:sym typeface="Courier New"/>
              </a:rPr>
              <a:t>11</a:t>
            </a:r>
            <a:endParaRPr sz="3000">
              <a:solidFill>
                <a:srgbClr val="0000FF"/>
              </a:solidFill>
              <a:latin typeface="Courier New"/>
              <a:ea typeface="Courier New"/>
              <a:cs typeface="Courier New"/>
              <a:sym typeface="Courier New"/>
            </a:endParaRPr>
          </a:p>
        </p:txBody>
      </p:sp>
      <p:sp>
        <p:nvSpPr>
          <p:cNvPr id="339" name="Google Shape;339;p62"/>
          <p:cNvSpPr txBox="1"/>
          <p:nvPr/>
        </p:nvSpPr>
        <p:spPr>
          <a:xfrm>
            <a:off x="6290700" y="270900"/>
            <a:ext cx="2853300" cy="60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lang="en" sz="3000">
                <a:latin typeface="Courier New"/>
                <a:ea typeface="Courier New"/>
                <a:cs typeface="Courier New"/>
                <a:sym typeface="Courier New"/>
              </a:rPr>
              <a:t>1  1  1  </a:t>
            </a:r>
            <a:r>
              <a:rPr b="1" lang="en" sz="3000">
                <a:latin typeface="Courier New"/>
                <a:ea typeface="Courier New"/>
                <a:cs typeface="Courier New"/>
                <a:sym typeface="Courier New"/>
              </a:rPr>
              <a:t>9</a:t>
            </a:r>
            <a:endParaRPr b="1"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2  3  5</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3  5  </a:t>
            </a:r>
            <a:r>
              <a:rPr b="1" lang="en" sz="3000">
                <a:latin typeface="Courier New"/>
                <a:ea typeface="Courier New"/>
                <a:cs typeface="Courier New"/>
                <a:sym typeface="Courier New"/>
              </a:rPr>
              <a:t>9</a:t>
            </a:r>
            <a:endParaRPr b="1"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4  7</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5  </a:t>
            </a:r>
            <a:r>
              <a:rPr b="1" lang="en" sz="3000">
                <a:latin typeface="Courier New"/>
                <a:ea typeface="Courier New"/>
                <a:cs typeface="Courier New"/>
                <a:sym typeface="Courier New"/>
              </a:rPr>
              <a:t>9</a:t>
            </a:r>
            <a:endParaRPr b="1"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6  11</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7</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8</a:t>
            </a:r>
            <a:endParaRPr sz="3000">
              <a:latin typeface="Courier New"/>
              <a:ea typeface="Courier New"/>
              <a:cs typeface="Courier New"/>
              <a:sym typeface="Courier New"/>
            </a:endParaRPr>
          </a:p>
          <a:p>
            <a:pPr indent="0" lvl="0" marL="0" rtl="0" algn="l">
              <a:spcBef>
                <a:spcPts val="0"/>
              </a:spcBef>
              <a:spcAft>
                <a:spcPts val="0"/>
              </a:spcAft>
              <a:buNone/>
            </a:pPr>
            <a:r>
              <a:rPr b="1" lang="en" sz="3000">
                <a:latin typeface="Courier New"/>
                <a:ea typeface="Courier New"/>
                <a:cs typeface="Courier New"/>
                <a:sym typeface="Courier New"/>
              </a:rPr>
              <a:t>9</a:t>
            </a:r>
            <a:endParaRPr b="1"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10</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11</a:t>
            </a:r>
            <a:endParaRPr sz="3000">
              <a:latin typeface="Courier New"/>
              <a:ea typeface="Courier New"/>
              <a:cs typeface="Courier New"/>
              <a:sym typeface="Courier New"/>
            </a:endParaRPr>
          </a:p>
          <a:p>
            <a:pPr indent="0" lvl="0" marL="0" rtl="0" algn="l">
              <a:spcBef>
                <a:spcPts val="0"/>
              </a:spcBef>
              <a:spcAft>
                <a:spcPts val="0"/>
              </a:spcAft>
              <a:buNone/>
            </a:pPr>
            <a:r>
              <a:rPr lang="en" sz="3000">
                <a:latin typeface="Courier New"/>
                <a:ea typeface="Courier New"/>
                <a:cs typeface="Courier New"/>
                <a:sym typeface="Courier New"/>
              </a:rPr>
              <a:t>12</a:t>
            </a:r>
            <a:endParaRPr sz="3000">
              <a:latin typeface="Courier New"/>
              <a:ea typeface="Courier New"/>
              <a:cs typeface="Courier New"/>
              <a:sym typeface="Courier New"/>
            </a:endParaRPr>
          </a:p>
          <a:p>
            <a:pPr indent="0" lvl="0" marL="0" rtl="0" algn="l">
              <a:spcBef>
                <a:spcPts val="0"/>
              </a:spcBef>
              <a:spcAft>
                <a:spcPts val="0"/>
              </a:spcAft>
              <a:buNone/>
            </a:pPr>
            <a:r>
              <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3"/>
          <p:cNvSpPr txBox="1"/>
          <p:nvPr/>
        </p:nvSpPr>
        <p:spPr>
          <a:xfrm>
            <a:off x="270900" y="270900"/>
            <a:ext cx="8597400" cy="11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Josephus Problem:</a:t>
            </a:r>
            <a:endParaRPr b="1" sz="2400"/>
          </a:p>
          <a:p>
            <a:pPr indent="0" lvl="0" marL="0" rtl="0" algn="l">
              <a:spcBef>
                <a:spcPts val="0"/>
              </a:spcBef>
              <a:spcAft>
                <a:spcPts val="0"/>
              </a:spcAft>
              <a:buNone/>
            </a:pPr>
            <a:r>
              <a:rPr lang="en" sz="2400"/>
              <a:t>The problem is to determine the survivor’s number J(n).</a:t>
            </a:r>
            <a:endParaRPr sz="2400"/>
          </a:p>
        </p:txBody>
      </p:sp>
      <p:pic>
        <p:nvPicPr>
          <p:cNvPr id="345" name="Google Shape;345;p63"/>
          <p:cNvPicPr preferRelativeResize="0"/>
          <p:nvPr/>
        </p:nvPicPr>
        <p:blipFill>
          <a:blip r:embed="rId3">
            <a:alphaModFix/>
          </a:blip>
          <a:stretch>
            <a:fillRect/>
          </a:stretch>
        </p:blipFill>
        <p:spPr>
          <a:xfrm>
            <a:off x="3996150" y="1440900"/>
            <a:ext cx="4991351" cy="2791675"/>
          </a:xfrm>
          <a:prstGeom prst="rect">
            <a:avLst/>
          </a:prstGeom>
          <a:noFill/>
          <a:ln>
            <a:noFill/>
          </a:ln>
        </p:spPr>
      </p:pic>
      <p:pic>
        <p:nvPicPr>
          <p:cNvPr id="346" name="Google Shape;346;p63"/>
          <p:cNvPicPr preferRelativeResize="0"/>
          <p:nvPr/>
        </p:nvPicPr>
        <p:blipFill>
          <a:blip r:embed="rId4">
            <a:alphaModFix/>
          </a:blip>
          <a:stretch>
            <a:fillRect/>
          </a:stretch>
        </p:blipFill>
        <p:spPr>
          <a:xfrm>
            <a:off x="270900" y="2031900"/>
            <a:ext cx="2802709" cy="518150"/>
          </a:xfrm>
          <a:prstGeom prst="rect">
            <a:avLst/>
          </a:prstGeom>
          <a:noFill/>
          <a:ln>
            <a:noFill/>
          </a:ln>
        </p:spPr>
      </p:pic>
      <p:pic>
        <p:nvPicPr>
          <p:cNvPr id="347" name="Google Shape;347;p63"/>
          <p:cNvPicPr preferRelativeResize="0"/>
          <p:nvPr/>
        </p:nvPicPr>
        <p:blipFill>
          <a:blip r:embed="rId5">
            <a:alphaModFix/>
          </a:blip>
          <a:stretch>
            <a:fillRect/>
          </a:stretch>
        </p:blipFill>
        <p:spPr>
          <a:xfrm>
            <a:off x="227550" y="2841625"/>
            <a:ext cx="3602375" cy="518150"/>
          </a:xfrm>
          <a:prstGeom prst="rect">
            <a:avLst/>
          </a:prstGeom>
          <a:noFill/>
          <a:ln>
            <a:noFill/>
          </a:ln>
        </p:spPr>
      </p:pic>
      <p:pic>
        <p:nvPicPr>
          <p:cNvPr id="348" name="Google Shape;348;p63"/>
          <p:cNvPicPr preferRelativeResize="0"/>
          <p:nvPr/>
        </p:nvPicPr>
        <p:blipFill>
          <a:blip r:embed="rId6">
            <a:alphaModFix/>
          </a:blip>
          <a:stretch>
            <a:fillRect/>
          </a:stretch>
        </p:blipFill>
        <p:spPr>
          <a:xfrm>
            <a:off x="270900" y="4997650"/>
            <a:ext cx="8883045" cy="444125"/>
          </a:xfrm>
          <a:prstGeom prst="rect">
            <a:avLst/>
          </a:prstGeom>
          <a:noFill/>
          <a:ln>
            <a:noFill/>
          </a:ln>
        </p:spPr>
      </p:pic>
      <p:pic>
        <p:nvPicPr>
          <p:cNvPr id="349" name="Google Shape;349;p63"/>
          <p:cNvPicPr preferRelativeResize="0"/>
          <p:nvPr/>
        </p:nvPicPr>
        <p:blipFill>
          <a:blip r:embed="rId7">
            <a:alphaModFix/>
          </a:blip>
          <a:stretch>
            <a:fillRect/>
          </a:stretch>
        </p:blipFill>
        <p:spPr>
          <a:xfrm>
            <a:off x="227552" y="5506777"/>
            <a:ext cx="8688906" cy="4441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Take just a step at a time and reduce your problem size!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t>&lt;/ Decrease-n-Conquer &gt;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Finding </a:t>
            </a:r>
            <a:r>
              <a:rPr b="1" lang="en" sz="3000">
                <a:solidFill>
                  <a:schemeClr val="dk1"/>
                </a:solidFill>
              </a:rPr>
              <a:t>a</a:t>
            </a:r>
            <a:r>
              <a:rPr b="1" baseline="30000" lang="en" sz="3000">
                <a:solidFill>
                  <a:schemeClr val="dk1"/>
                </a:solidFill>
              </a:rPr>
              <a:t>n</a:t>
            </a:r>
            <a:r>
              <a:rPr lang="en" sz="2400">
                <a:solidFill>
                  <a:schemeClr val="dk1"/>
                </a:solidFill>
              </a:rPr>
              <a:t> using </a:t>
            </a:r>
            <a:r>
              <a:rPr b="1" lang="en" sz="2400"/>
              <a:t>Decrease-and-Conquer </a:t>
            </a:r>
            <a:r>
              <a:rPr lang="en" sz="2400"/>
              <a:t>approach.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Algorithm Power(a, n)</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//Finds a</a:t>
            </a:r>
            <a:r>
              <a:rPr baseline="30000" lang="en" sz="2400">
                <a:latin typeface="Courier New"/>
                <a:ea typeface="Courier New"/>
                <a:cs typeface="Courier New"/>
                <a:sym typeface="Courier New"/>
              </a:rPr>
              <a:t>n</a:t>
            </a:r>
            <a:r>
              <a:rPr lang="en" sz="2400">
                <a:latin typeface="Courier New"/>
                <a:ea typeface="Courier New"/>
                <a:cs typeface="Courier New"/>
                <a:sym typeface="Courier New"/>
              </a:rPr>
              <a:t> = a</a:t>
            </a:r>
            <a:r>
              <a:rPr baseline="30000" lang="en" sz="2400">
                <a:latin typeface="Courier New"/>
                <a:ea typeface="Courier New"/>
                <a:cs typeface="Courier New"/>
                <a:sym typeface="Courier New"/>
              </a:rPr>
              <a:t>n-1</a:t>
            </a:r>
            <a:r>
              <a:rPr lang="en" sz="2400">
                <a:latin typeface="Courier New"/>
                <a:ea typeface="Courier New"/>
                <a:cs typeface="Courier New"/>
                <a:sym typeface="Courier New"/>
              </a:rPr>
              <a:t> * a</a:t>
            </a:r>
            <a:endParaRPr baseline="30000"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 </a:t>
            </a:r>
            <a:r>
              <a:rPr lang="en" sz="2400">
                <a:solidFill>
                  <a:schemeClr val="dk1"/>
                </a:solidFill>
              </a:rPr>
              <a:t>∈</a:t>
            </a: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R</a:t>
            </a:r>
            <a:r>
              <a:rPr lang="en" sz="2400">
                <a:solidFill>
                  <a:schemeClr val="dk1"/>
                </a:solidFill>
                <a:latin typeface="Courier New"/>
                <a:ea typeface="Courier New"/>
                <a:cs typeface="Courier New"/>
                <a:sym typeface="Courier New"/>
              </a:rPr>
              <a:t> and n </a:t>
            </a:r>
            <a:r>
              <a:rPr lang="en" sz="2400">
                <a:solidFill>
                  <a:schemeClr val="dk1"/>
                </a:solidFill>
              </a:rPr>
              <a:t>∈</a:t>
            </a: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N</a:t>
            </a:r>
            <a:endParaRPr b="1" baseline="30000"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//Output: </a:t>
            </a: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n</a:t>
            </a:r>
            <a:endParaRPr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if (n = 0) return 1</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return Power(a, </a:t>
            </a:r>
            <a:r>
              <a:rPr b="1" lang="en" sz="2400">
                <a:solidFill>
                  <a:schemeClr val="dk1"/>
                </a:solidFill>
                <a:latin typeface="Courier New"/>
                <a:ea typeface="Courier New"/>
                <a:cs typeface="Courier New"/>
                <a:sym typeface="Courier New"/>
              </a:rPr>
              <a:t>n-1</a:t>
            </a:r>
            <a:r>
              <a:rPr b="1" lang="en" sz="2400">
                <a:latin typeface="Courier New"/>
                <a:ea typeface="Courier New"/>
                <a:cs typeface="Courier New"/>
                <a:sym typeface="Courier New"/>
              </a:rPr>
              <a:t>) * </a:t>
            </a:r>
            <a:r>
              <a:rPr b="1" lang="en" sz="2400">
                <a:solidFill>
                  <a:schemeClr val="dk1"/>
                </a:solidFill>
                <a:latin typeface="Courier New"/>
                <a:ea typeface="Courier New"/>
                <a:cs typeface="Courier New"/>
                <a:sym typeface="Courier New"/>
              </a:rPr>
              <a:t>a</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C(n) = C(n-1) + 1 , C(0) = 0</a:t>
            </a:r>
            <a:endParaRPr sz="2400"/>
          </a:p>
          <a:p>
            <a:pPr indent="0" lvl="0" marL="0" rtl="0" algn="l">
              <a:spcBef>
                <a:spcPts val="0"/>
              </a:spcBef>
              <a:spcAft>
                <a:spcPts val="0"/>
              </a:spcAft>
              <a:buNone/>
            </a:pPr>
            <a:r>
              <a:rPr lang="en" sz="2400"/>
              <a:t>T(n) ∈ 𝚹(n)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This approach is </a:t>
            </a:r>
            <a:r>
              <a:rPr b="1" lang="en" sz="2400">
                <a:solidFill>
                  <a:schemeClr val="dk1"/>
                </a:solidFill>
              </a:rPr>
              <a:t>Decrease-by-a-constant-and-Conquer.</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Can we solve it by </a:t>
            </a:r>
            <a:r>
              <a:rPr b="1" lang="en" sz="2400">
                <a:solidFill>
                  <a:schemeClr val="dk1"/>
                </a:solidFill>
              </a:rPr>
              <a:t>Decrease-by-a-constant-factor-and-Conquer?</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Finding </a:t>
            </a:r>
            <a:r>
              <a:rPr b="1" lang="en" sz="3000">
                <a:solidFill>
                  <a:schemeClr val="dk1"/>
                </a:solidFill>
              </a:rPr>
              <a:t>a</a:t>
            </a:r>
            <a:r>
              <a:rPr b="1" baseline="30000" lang="en" sz="3000">
                <a:solidFill>
                  <a:schemeClr val="dk1"/>
                </a:solidFill>
              </a:rPr>
              <a:t>n</a:t>
            </a:r>
            <a:r>
              <a:rPr lang="en" sz="2400">
                <a:solidFill>
                  <a:schemeClr val="dk1"/>
                </a:solidFill>
              </a:rPr>
              <a:t> using </a:t>
            </a:r>
            <a:r>
              <a:rPr b="1" lang="en" sz="2400">
                <a:solidFill>
                  <a:schemeClr val="dk1"/>
                </a:solidFill>
              </a:rPr>
              <a:t>Decrease-by-a-constant-factor-and-Conquer</a:t>
            </a:r>
            <a:r>
              <a:rPr b="1" lang="en" sz="2400"/>
              <a:t> </a:t>
            </a:r>
            <a:r>
              <a:rPr lang="en" sz="2400"/>
              <a:t>approach.</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2400">
                <a:latin typeface="Courier New"/>
                <a:ea typeface="Courier New"/>
                <a:cs typeface="Courier New"/>
                <a:sym typeface="Courier New"/>
              </a:rPr>
              <a:t>Algorithm Power(a, n)</a:t>
            </a:r>
            <a:endParaRPr b="1"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//Finds a</a:t>
            </a:r>
            <a:r>
              <a:rPr baseline="30000" lang="en" sz="2400">
                <a:latin typeface="Courier New"/>
                <a:ea typeface="Courier New"/>
                <a:cs typeface="Courier New"/>
                <a:sym typeface="Courier New"/>
              </a:rPr>
              <a:t>n</a:t>
            </a:r>
            <a:r>
              <a:rPr lang="en" sz="2400">
                <a:latin typeface="Courier New"/>
                <a:ea typeface="Courier New"/>
                <a:cs typeface="Courier New"/>
                <a:sym typeface="Courier New"/>
              </a:rPr>
              <a:t> = (a</a:t>
            </a:r>
            <a:r>
              <a:rPr baseline="30000" lang="en" sz="2400">
                <a:solidFill>
                  <a:schemeClr val="dk1"/>
                </a:solidFill>
                <a:latin typeface="Courier New"/>
                <a:ea typeface="Courier New"/>
                <a:cs typeface="Courier New"/>
                <a:sym typeface="Courier New"/>
              </a:rPr>
              <a:t>⌊n/2⌋</a:t>
            </a:r>
            <a:r>
              <a:rPr lang="en" sz="2400">
                <a:latin typeface="Courier New"/>
                <a:ea typeface="Courier New"/>
                <a:cs typeface="Courier New"/>
                <a:sym typeface="Courier New"/>
              </a:rPr>
              <a:t>)</a:t>
            </a:r>
            <a:r>
              <a:rPr baseline="30000" lang="en" sz="2400">
                <a:latin typeface="Courier New"/>
                <a:ea typeface="Courier New"/>
                <a:cs typeface="Courier New"/>
                <a:sym typeface="Courier New"/>
              </a:rPr>
              <a:t>2</a:t>
            </a:r>
            <a:r>
              <a:rPr lang="en" sz="2400">
                <a:latin typeface="Courier New"/>
                <a:ea typeface="Courier New"/>
                <a:cs typeface="Courier New"/>
                <a:sym typeface="Courier New"/>
              </a:rPr>
              <a:t> * a</a:t>
            </a:r>
            <a:r>
              <a:rPr baseline="30000" lang="en" sz="2400">
                <a:latin typeface="Courier New"/>
                <a:ea typeface="Courier New"/>
                <a:cs typeface="Courier New"/>
                <a:sym typeface="Courier New"/>
              </a:rPr>
              <a:t>n mod 2</a:t>
            </a:r>
            <a:endParaRPr baseline="30000" sz="2400">
              <a:latin typeface="Courier New"/>
              <a:ea typeface="Courier New"/>
              <a:cs typeface="Courier New"/>
              <a:sym typeface="Courier New"/>
            </a:endParaRPr>
          </a:p>
          <a:p>
            <a:pPr indent="0" lvl="0" marL="0" rtl="0" algn="l">
              <a:spcBef>
                <a:spcPts val="0"/>
              </a:spcBef>
              <a:spcAft>
                <a:spcPts val="0"/>
              </a:spcAft>
              <a:buNone/>
            </a:pPr>
            <a:r>
              <a:rPr lang="en" sz="2400">
                <a:solidFill>
                  <a:schemeClr val="dk1"/>
                </a:solidFill>
                <a:latin typeface="Courier New"/>
                <a:ea typeface="Courier New"/>
                <a:cs typeface="Courier New"/>
                <a:sym typeface="Courier New"/>
              </a:rPr>
              <a:t>//Input: a </a:t>
            </a:r>
            <a:r>
              <a:rPr lang="en" sz="2400">
                <a:solidFill>
                  <a:schemeClr val="dk1"/>
                </a:solidFill>
              </a:rPr>
              <a:t>∈</a:t>
            </a: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R</a:t>
            </a:r>
            <a:r>
              <a:rPr lang="en" sz="2400">
                <a:solidFill>
                  <a:schemeClr val="dk1"/>
                </a:solidFill>
                <a:latin typeface="Courier New"/>
                <a:ea typeface="Courier New"/>
                <a:cs typeface="Courier New"/>
                <a:sym typeface="Courier New"/>
              </a:rPr>
              <a:t> and n </a:t>
            </a:r>
            <a:r>
              <a:rPr lang="en" sz="2400">
                <a:solidFill>
                  <a:schemeClr val="dk1"/>
                </a:solidFill>
              </a:rPr>
              <a:t>∈</a:t>
            </a:r>
            <a:r>
              <a:rPr lang="en" sz="24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N</a:t>
            </a:r>
            <a:endParaRPr b="1" baseline="30000"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//Output: </a:t>
            </a:r>
            <a:r>
              <a:rPr lang="en" sz="2400">
                <a:solidFill>
                  <a:schemeClr val="dk1"/>
                </a:solidFill>
                <a:latin typeface="Courier New"/>
                <a:ea typeface="Courier New"/>
                <a:cs typeface="Courier New"/>
                <a:sym typeface="Courier New"/>
              </a:rPr>
              <a:t>a</a:t>
            </a:r>
            <a:r>
              <a:rPr baseline="30000" lang="en" sz="2400">
                <a:solidFill>
                  <a:schemeClr val="dk1"/>
                </a:solidFill>
                <a:latin typeface="Courier New"/>
                <a:ea typeface="Courier New"/>
                <a:cs typeface="Courier New"/>
                <a:sym typeface="Courier New"/>
              </a:rPr>
              <a:t>n</a:t>
            </a:r>
            <a:endParaRPr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if (n = 0) return 1</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p ← Power(a, </a:t>
            </a:r>
            <a:r>
              <a:rPr b="1" lang="en" sz="2400">
                <a:solidFill>
                  <a:schemeClr val="dk1"/>
                </a:solidFill>
                <a:latin typeface="Courier New"/>
                <a:ea typeface="Courier New"/>
                <a:cs typeface="Courier New"/>
                <a:sym typeface="Courier New"/>
              </a:rPr>
              <a:t>⌊n/2⌋</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p ← p * p</a:t>
            </a:r>
            <a:endParaRPr b="1" sz="2400">
              <a:latin typeface="Courier New"/>
              <a:ea typeface="Courier New"/>
              <a:cs typeface="Courier New"/>
              <a:sym typeface="Courier New"/>
            </a:endParaRPr>
          </a:p>
          <a:p>
            <a:pPr indent="0" lvl="0" marL="0" rtl="0" algn="l">
              <a:spcBef>
                <a:spcPts val="0"/>
              </a:spcBef>
              <a:spcAft>
                <a:spcPts val="0"/>
              </a:spcAft>
              <a:buNone/>
            </a:pPr>
            <a:r>
              <a:rPr b="1" lang="en" sz="2400">
                <a:latin typeface="Courier New"/>
                <a:ea typeface="Courier New"/>
                <a:cs typeface="Courier New"/>
                <a:sym typeface="Courier New"/>
              </a:rPr>
              <a:t>	if (n is odd) p ← p * a</a:t>
            </a:r>
            <a:endParaRPr b="1" sz="2400">
              <a:latin typeface="Courier New"/>
              <a:ea typeface="Courier New"/>
              <a:cs typeface="Courier New"/>
              <a:sym typeface="Courier New"/>
            </a:endParaRPr>
          </a:p>
          <a:p>
            <a:pPr indent="457200" lvl="0" marL="0" rtl="0" algn="l">
              <a:spcBef>
                <a:spcPts val="0"/>
              </a:spcBef>
              <a:spcAft>
                <a:spcPts val="0"/>
              </a:spcAft>
              <a:buNone/>
            </a:pPr>
            <a:r>
              <a:rPr b="1" lang="en" sz="2400">
                <a:latin typeface="Courier New"/>
                <a:ea typeface="Courier New"/>
                <a:cs typeface="Courier New"/>
                <a:sym typeface="Courier New"/>
              </a:rPr>
              <a:t>return p</a:t>
            </a:r>
            <a:endParaRPr b="1" sz="2400">
              <a:latin typeface="Courier New"/>
              <a:ea typeface="Courier New"/>
              <a:cs typeface="Courier New"/>
              <a:sym typeface="Courier New"/>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C(n) = C(n/2) + 2 </a:t>
            </a:r>
            <a:endParaRPr sz="2400"/>
          </a:p>
          <a:p>
            <a:pPr indent="0" lvl="0" marL="0" rtl="0" algn="l">
              <a:spcBef>
                <a:spcPts val="0"/>
              </a:spcBef>
              <a:spcAft>
                <a:spcPts val="0"/>
              </a:spcAft>
              <a:buNone/>
            </a:pPr>
            <a:r>
              <a:rPr lang="en" sz="2400"/>
              <a:t>T(n) ∈ </a:t>
            </a:r>
            <a:r>
              <a:rPr b="1" lang="en" sz="2400"/>
              <a:t>𝚹(log n)</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34475" y="0"/>
            <a:ext cx="8733900" cy="62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Finding </a:t>
            </a:r>
            <a:r>
              <a:rPr b="1" lang="en" sz="2400"/>
              <a:t>a</a:t>
            </a:r>
            <a:r>
              <a:rPr b="1" baseline="30000" lang="en" sz="2400"/>
              <a:t>n</a:t>
            </a:r>
            <a:r>
              <a:rPr lang="en" sz="2400"/>
              <a:t> using different approaches.</a:t>
            </a:r>
            <a:endParaRPr sz="2400"/>
          </a:p>
          <a:p>
            <a:pPr indent="-381000" lvl="0" marL="457200" rtl="0" algn="l">
              <a:lnSpc>
                <a:spcPct val="115000"/>
              </a:lnSpc>
              <a:spcBef>
                <a:spcPts val="0"/>
              </a:spcBef>
              <a:spcAft>
                <a:spcPts val="0"/>
              </a:spcAft>
              <a:buSzPts val="2400"/>
              <a:buChar char="●"/>
            </a:pPr>
            <a:r>
              <a:rPr lang="en" sz="2400"/>
              <a:t>Brute-Force approach</a:t>
            </a:r>
            <a:r>
              <a:rPr lang="en" sz="2400">
                <a:solidFill>
                  <a:schemeClr val="dk1"/>
                </a:solidFill>
              </a:rPr>
              <a:t> in </a:t>
            </a:r>
            <a:r>
              <a:rPr b="1" lang="en" sz="2400">
                <a:solidFill>
                  <a:schemeClr val="dk1"/>
                </a:solidFill>
              </a:rPr>
              <a:t>Θ(n)</a:t>
            </a:r>
            <a:endParaRPr sz="2400">
              <a:solidFill>
                <a:schemeClr val="dk1"/>
              </a:solidFill>
            </a:endParaRPr>
          </a:p>
          <a:p>
            <a:pPr indent="-419100" lvl="1" marL="914400" rtl="0" algn="l">
              <a:lnSpc>
                <a:spcPct val="115000"/>
              </a:lnSpc>
              <a:spcBef>
                <a:spcPts val="0"/>
              </a:spcBef>
              <a:spcAft>
                <a:spcPts val="0"/>
              </a:spcAft>
              <a:buClr>
                <a:schemeClr val="dk1"/>
              </a:buClr>
              <a:buSzPts val="3000"/>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 * a * … a (n times)</a:t>
            </a:r>
            <a:endParaRPr b="1" sz="3000">
              <a:solidFill>
                <a:schemeClr val="dk1"/>
              </a:solidFill>
            </a:endParaRPr>
          </a:p>
          <a:p>
            <a:pPr indent="-381000" lvl="0" marL="457200" rtl="0" algn="l">
              <a:lnSpc>
                <a:spcPct val="115000"/>
              </a:lnSpc>
              <a:spcBef>
                <a:spcPts val="0"/>
              </a:spcBef>
              <a:spcAft>
                <a:spcPts val="0"/>
              </a:spcAft>
              <a:buSzPts val="2400"/>
              <a:buChar char="●"/>
            </a:pPr>
            <a:r>
              <a:rPr lang="en" sz="2400"/>
              <a:t>Decrease-by-a-constant-and-Conquer </a:t>
            </a:r>
            <a:r>
              <a:rPr lang="en" sz="2400">
                <a:solidFill>
                  <a:schemeClr val="dk1"/>
                </a:solidFill>
              </a:rPr>
              <a:t>in </a:t>
            </a:r>
            <a:r>
              <a:rPr b="1" lang="en" sz="2400">
                <a:solidFill>
                  <a:schemeClr val="dk1"/>
                </a:solidFill>
              </a:rPr>
              <a:t>Θ(n)</a:t>
            </a:r>
            <a:endParaRPr sz="2400">
              <a:solidFill>
                <a:schemeClr val="dk1"/>
              </a:solidFill>
            </a:endParaRPr>
          </a:p>
          <a:p>
            <a:pPr indent="-419100" lvl="1" marL="914400" rtl="0" algn="l">
              <a:lnSpc>
                <a:spcPct val="115000"/>
              </a:lnSpc>
              <a:spcBef>
                <a:spcPts val="0"/>
              </a:spcBef>
              <a:spcAft>
                <a:spcPts val="0"/>
              </a:spcAft>
              <a:buClr>
                <a:schemeClr val="dk1"/>
              </a:buClr>
              <a:buSzPts val="3000"/>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n-1</a:t>
            </a:r>
            <a:r>
              <a:rPr b="1" lang="en" sz="3000">
                <a:solidFill>
                  <a:schemeClr val="dk1"/>
                </a:solidFill>
                <a:latin typeface="Courier New"/>
                <a:ea typeface="Courier New"/>
                <a:cs typeface="Courier New"/>
                <a:sym typeface="Courier New"/>
              </a:rPr>
              <a:t> * a</a:t>
            </a:r>
            <a:r>
              <a:rPr b="1" lang="en" sz="3000">
                <a:solidFill>
                  <a:schemeClr val="dk1"/>
                </a:solidFill>
                <a:latin typeface="Courier New"/>
                <a:ea typeface="Courier New"/>
                <a:cs typeface="Courier New"/>
                <a:sym typeface="Courier New"/>
              </a:rPr>
              <a:t>, a</a:t>
            </a:r>
            <a:r>
              <a:rPr b="1" baseline="30000" lang="en" sz="3000">
                <a:solidFill>
                  <a:schemeClr val="dk1"/>
                </a:solidFill>
                <a:latin typeface="Courier New"/>
                <a:ea typeface="Courier New"/>
                <a:cs typeface="Courier New"/>
                <a:sym typeface="Courier New"/>
              </a:rPr>
              <a:t>0</a:t>
            </a:r>
            <a:r>
              <a:rPr b="1" lang="en" sz="3000">
                <a:solidFill>
                  <a:schemeClr val="dk1"/>
                </a:solidFill>
                <a:latin typeface="Courier New"/>
                <a:ea typeface="Courier New"/>
                <a:cs typeface="Courier New"/>
                <a:sym typeface="Courier New"/>
              </a:rPr>
              <a:t>=1</a:t>
            </a:r>
            <a:endParaRPr b="1" sz="3000">
              <a:solidFill>
                <a:schemeClr val="dk1"/>
              </a:solidFill>
            </a:endParaRPr>
          </a:p>
          <a:p>
            <a:pPr indent="-381000" lvl="0" marL="457200" rtl="0" algn="l">
              <a:lnSpc>
                <a:spcPct val="115000"/>
              </a:lnSpc>
              <a:spcBef>
                <a:spcPts val="0"/>
              </a:spcBef>
              <a:spcAft>
                <a:spcPts val="0"/>
              </a:spcAft>
              <a:buSzPts val="2400"/>
              <a:buChar char="●"/>
            </a:pPr>
            <a:r>
              <a:rPr lang="en" sz="2400"/>
              <a:t>Decrease-by-a-constant-factor-and-Conquer in </a:t>
            </a:r>
            <a:r>
              <a:rPr b="1" lang="en" sz="2400">
                <a:solidFill>
                  <a:schemeClr val="dk1"/>
                </a:solidFill>
              </a:rPr>
              <a:t>Θ</a:t>
            </a:r>
            <a:r>
              <a:rPr b="1" lang="en" sz="2400"/>
              <a:t>(log n)</a:t>
            </a:r>
            <a:endParaRPr sz="2400"/>
          </a:p>
          <a:p>
            <a:pPr indent="-419100" lvl="1" marL="914400" rtl="0" algn="l">
              <a:lnSpc>
                <a:spcPct val="115000"/>
              </a:lnSpc>
              <a:spcBef>
                <a:spcPts val="0"/>
              </a:spcBef>
              <a:spcAft>
                <a:spcPts val="0"/>
              </a:spcAft>
              <a:buSzPts val="3000"/>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⌊n/2⌋</a:t>
            </a:r>
            <a:r>
              <a:rPr b="1" lang="en" sz="3000">
                <a:solidFill>
                  <a:schemeClr val="dk1"/>
                </a:solidFill>
                <a:latin typeface="Courier New"/>
                <a:ea typeface="Courier New"/>
                <a:cs typeface="Courier New"/>
                <a:sym typeface="Courier New"/>
              </a:rPr>
              <a:t>)</a:t>
            </a:r>
            <a:r>
              <a:rPr b="1" baseline="30000" lang="en" sz="3000">
                <a:solidFill>
                  <a:schemeClr val="dk1"/>
                </a:solidFill>
                <a:latin typeface="Courier New"/>
                <a:ea typeface="Courier New"/>
                <a:cs typeface="Courier New"/>
                <a:sym typeface="Courier New"/>
              </a:rPr>
              <a:t>2</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 mod 2</a:t>
            </a:r>
            <a:r>
              <a:rPr b="1" baseline="-25000" lang="en" sz="3000">
                <a:solidFill>
                  <a:schemeClr val="dk1"/>
                </a:solidFill>
                <a:latin typeface="Courier New"/>
                <a:ea typeface="Courier New"/>
                <a:cs typeface="Courier New"/>
                <a:sym typeface="Courier New"/>
              </a:rPr>
              <a:t>, </a:t>
            </a: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0</a:t>
            </a:r>
            <a:r>
              <a:rPr b="1" lang="en" sz="3000">
                <a:solidFill>
                  <a:schemeClr val="dk1"/>
                </a:solidFill>
                <a:latin typeface="Courier New"/>
                <a:ea typeface="Courier New"/>
                <a:cs typeface="Courier New"/>
                <a:sym typeface="Courier New"/>
              </a:rPr>
              <a:t> = 1</a:t>
            </a:r>
            <a:endParaRPr b="1" baseline="-25000" sz="3000">
              <a:solidFill>
                <a:schemeClr val="dk1"/>
              </a:solidFill>
              <a:latin typeface="Courier New"/>
              <a:ea typeface="Courier New"/>
              <a:cs typeface="Courier New"/>
              <a:sym typeface="Courier New"/>
            </a:endParaRPr>
          </a:p>
          <a:p>
            <a:pPr indent="-419100" lvl="1" marL="914400" rtl="0" algn="l">
              <a:spcBef>
                <a:spcPts val="0"/>
              </a:spcBef>
              <a:spcAft>
                <a:spcPts val="0"/>
              </a:spcAft>
              <a:buClr>
                <a:schemeClr val="dk1"/>
              </a:buClr>
              <a:buSzPts val="3000"/>
              <a:buFont typeface="Courier New"/>
              <a:buChar char="○"/>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t>
            </a:r>
            <a:r>
              <a:rPr b="1" baseline="30000" lang="en" sz="3000">
                <a:solidFill>
                  <a:schemeClr val="dk1"/>
                </a:solidFill>
                <a:latin typeface="Courier New"/>
                <a:ea typeface="Courier New"/>
                <a:cs typeface="Courier New"/>
                <a:sym typeface="Courier New"/>
              </a:rPr>
              <a:t>n/2</a:t>
            </a:r>
            <a:r>
              <a:rPr b="1" lang="en" sz="3000">
                <a:solidFill>
                  <a:schemeClr val="dk1"/>
                </a:solidFill>
                <a:latin typeface="Courier New"/>
                <a:ea typeface="Courier New"/>
                <a:cs typeface="Courier New"/>
                <a:sym typeface="Courier New"/>
              </a:rPr>
              <a:t>)</a:t>
            </a:r>
            <a:r>
              <a:rPr b="1" baseline="30000" lang="en" sz="3000">
                <a:solidFill>
                  <a:schemeClr val="dk1"/>
                </a:solidFill>
                <a:latin typeface="Courier New"/>
                <a:ea typeface="Courier New"/>
                <a:cs typeface="Courier New"/>
                <a:sym typeface="Courier New"/>
              </a:rPr>
              <a:t>2</a:t>
            </a:r>
            <a:r>
              <a:rPr b="1" lang="en" sz="3000">
                <a:solidFill>
                  <a:schemeClr val="dk1"/>
                </a:solidFill>
                <a:latin typeface="Courier New"/>
                <a:ea typeface="Courier New"/>
                <a:cs typeface="Courier New"/>
                <a:sym typeface="Courier New"/>
              </a:rPr>
              <a:t> when n is even</a:t>
            </a:r>
            <a:endParaRPr b="1" sz="3000">
              <a:solidFill>
                <a:schemeClr val="dk1"/>
              </a:solidFill>
              <a:latin typeface="Courier New"/>
              <a:ea typeface="Courier New"/>
              <a:cs typeface="Courier New"/>
              <a:sym typeface="Courier New"/>
            </a:endParaRPr>
          </a:p>
          <a:p>
            <a:pPr indent="0" lvl="0" marL="914400" rtl="0" algn="l">
              <a:spcBef>
                <a:spcPts val="0"/>
              </a:spcBef>
              <a:spcAft>
                <a:spcPts val="0"/>
              </a:spcAft>
              <a:buSzPts val="1100"/>
              <a:buNone/>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n</a:t>
            </a:r>
            <a:r>
              <a:rPr b="1" lang="en" sz="3000">
                <a:solidFill>
                  <a:schemeClr val="dk1"/>
                </a:solidFill>
                <a:latin typeface="Courier New"/>
                <a:ea typeface="Courier New"/>
                <a:cs typeface="Courier New"/>
                <a:sym typeface="Courier New"/>
              </a:rPr>
              <a:t> = a*(a</a:t>
            </a:r>
            <a:r>
              <a:rPr b="1" baseline="30000" lang="en" sz="3000">
                <a:solidFill>
                  <a:schemeClr val="dk1"/>
                </a:solidFill>
                <a:latin typeface="Courier New"/>
                <a:ea typeface="Courier New"/>
                <a:cs typeface="Courier New"/>
                <a:sym typeface="Courier New"/>
              </a:rPr>
              <a:t>(n-1)/2</a:t>
            </a:r>
            <a:r>
              <a:rPr b="1" lang="en" sz="3000">
                <a:solidFill>
                  <a:schemeClr val="dk1"/>
                </a:solidFill>
                <a:latin typeface="Courier New"/>
                <a:ea typeface="Courier New"/>
                <a:cs typeface="Courier New"/>
                <a:sym typeface="Courier New"/>
              </a:rPr>
              <a:t>)</a:t>
            </a:r>
            <a:r>
              <a:rPr b="1" baseline="30000" lang="en" sz="3000">
                <a:solidFill>
                  <a:schemeClr val="dk1"/>
                </a:solidFill>
                <a:latin typeface="Courier New"/>
                <a:ea typeface="Courier New"/>
                <a:cs typeface="Courier New"/>
                <a:sym typeface="Courier New"/>
              </a:rPr>
              <a:t>2</a:t>
            </a:r>
            <a:r>
              <a:rPr b="1" lang="en" sz="3000">
                <a:solidFill>
                  <a:schemeClr val="dk1"/>
                </a:solidFill>
                <a:latin typeface="Courier New"/>
                <a:ea typeface="Courier New"/>
                <a:cs typeface="Courier New"/>
                <a:sym typeface="Courier New"/>
              </a:rPr>
              <a:t> when n is odd and </a:t>
            </a:r>
            <a:endParaRPr b="1" sz="3000">
              <a:solidFill>
                <a:schemeClr val="dk1"/>
              </a:solidFill>
              <a:latin typeface="Courier New"/>
              <a:ea typeface="Courier New"/>
              <a:cs typeface="Courier New"/>
              <a:sym typeface="Courier New"/>
            </a:endParaRPr>
          </a:p>
          <a:p>
            <a:pPr indent="0" lvl="0" marL="914400" rtl="0" algn="l">
              <a:spcBef>
                <a:spcPts val="0"/>
              </a:spcBef>
              <a:spcAft>
                <a:spcPts val="0"/>
              </a:spcAft>
              <a:buSzPts val="1100"/>
              <a:buNone/>
            </a:pPr>
            <a:r>
              <a:rPr b="1" lang="en" sz="3000">
                <a:solidFill>
                  <a:schemeClr val="dk1"/>
                </a:solidFill>
                <a:latin typeface="Courier New"/>
                <a:ea typeface="Courier New"/>
                <a:cs typeface="Courier New"/>
                <a:sym typeface="Courier New"/>
              </a:rPr>
              <a:t>a</a:t>
            </a:r>
            <a:r>
              <a:rPr b="1" baseline="30000" lang="en" sz="3000">
                <a:solidFill>
                  <a:schemeClr val="dk1"/>
                </a:solidFill>
                <a:latin typeface="Courier New"/>
                <a:ea typeface="Courier New"/>
                <a:cs typeface="Courier New"/>
                <a:sym typeface="Courier New"/>
              </a:rPr>
              <a:t>0</a:t>
            </a:r>
            <a:r>
              <a:rPr b="1" lang="en" sz="3000">
                <a:solidFill>
                  <a:schemeClr val="dk1"/>
                </a:solidFill>
                <a:latin typeface="Courier New"/>
                <a:ea typeface="Courier New"/>
                <a:cs typeface="Courier New"/>
                <a:sym typeface="Courier New"/>
              </a:rPr>
              <a:t> = 1</a:t>
            </a:r>
            <a:endParaRPr b="1" sz="3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70900" y="270900"/>
            <a:ext cx="8597400" cy="592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Decrease-and-Conquer:</a:t>
            </a:r>
            <a:endParaRPr b="1" sz="2400"/>
          </a:p>
          <a:p>
            <a:pPr indent="0" lvl="0" marL="0" rtl="0" algn="l">
              <a:lnSpc>
                <a:spcPct val="115000"/>
              </a:lnSpc>
              <a:spcBef>
                <a:spcPts val="0"/>
              </a:spcBef>
              <a:spcAft>
                <a:spcPts val="0"/>
              </a:spcAft>
              <a:buNone/>
            </a:pPr>
            <a:r>
              <a:t/>
            </a:r>
            <a:endParaRPr sz="2400"/>
          </a:p>
          <a:p>
            <a:pPr indent="-381000" lvl="0" marL="457200" rtl="0" algn="l">
              <a:lnSpc>
                <a:spcPct val="115000"/>
              </a:lnSpc>
              <a:spcBef>
                <a:spcPts val="600"/>
              </a:spcBef>
              <a:spcAft>
                <a:spcPts val="0"/>
              </a:spcAft>
              <a:buClr>
                <a:schemeClr val="dk1"/>
              </a:buClr>
              <a:buSzPts val="2400"/>
              <a:buAutoNum type="arabicPeriod"/>
            </a:pPr>
            <a:r>
              <a:rPr lang="en" sz="2400">
                <a:solidFill>
                  <a:schemeClr val="dk1"/>
                </a:solidFill>
              </a:rPr>
              <a:t>Solve a smaller instance of the problem.</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en" sz="2400">
                <a:solidFill>
                  <a:schemeClr val="dk1"/>
                </a:solidFill>
              </a:rPr>
              <a:t>Extend the solution of the smaller instance to obtain solution to the original instance.</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Also referred to as </a:t>
            </a:r>
            <a:r>
              <a:rPr b="1" i="1" lang="en" sz="2400">
                <a:solidFill>
                  <a:schemeClr val="dk1"/>
                </a:solidFill>
              </a:rPr>
              <a:t>inductive</a:t>
            </a:r>
            <a:r>
              <a:rPr lang="en" sz="2400">
                <a:solidFill>
                  <a:schemeClr val="dk1"/>
                </a:solidFill>
              </a:rPr>
              <a:t> or</a:t>
            </a:r>
            <a:r>
              <a:rPr i="1" lang="en" sz="2400">
                <a:solidFill>
                  <a:schemeClr val="dk1"/>
                </a:solidFill>
              </a:rPr>
              <a:t> </a:t>
            </a:r>
            <a:r>
              <a:rPr b="1" i="1" lang="en" sz="2400">
                <a:solidFill>
                  <a:schemeClr val="dk1"/>
                </a:solidFill>
              </a:rPr>
              <a:t>incremental</a:t>
            </a:r>
            <a:r>
              <a:rPr lang="en" sz="2400">
                <a:solidFill>
                  <a:schemeClr val="dk1"/>
                </a:solidFill>
              </a:rPr>
              <a:t> approach.</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