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g55150bcf7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 name="Google Shape;30;g55150bcf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8ba8fd2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8ba8fd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19678715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1967871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8194a93e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8194a93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8194a93e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8194a93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8194a93e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8194a93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8194a93e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8194a93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8194a93e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8194a93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d686f36d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d686f36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d686f36d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d686f36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d686f36d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d686f36d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1f19cde6e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1f19cde6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d686f36d4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d686f36d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d686f36d4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d686f36d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8194a93e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8194a93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8194a93e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8194a93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8ba8fd20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8ba8fd2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8ba8fd20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8ba8fd2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465a91e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465a91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0465a91e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0465a91e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8ba8fd20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8ba8fd2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8ba8fd2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8ba8fd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1f19cde6e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1f19cde6e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8194a93e_0_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8194a93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4f5801a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04f5801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8ba8fd20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8ba8fd2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8ba8fd20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8ba8fd2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dd2b29b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dd2b29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dd2b29be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dd2b29b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dd2b29be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dd2b29b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dd2b29be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dd2b29b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dd2b29be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dd2b29b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dd2b29be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dd2b29b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f19cde6ee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1f19cde6e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dd2b29be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dd2b29b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dd2b29be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dd2b29b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dd2b29be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dd2b29b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dd2b29be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dd2b29b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dd2b29be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dd2b29b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dd2b29be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dd2b29b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dd2b29be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dd2b29b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dd2b29be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dd2b29b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6ca1de55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6ca1de5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d6ec5b7e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d6ec5b7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f19cde6ee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f19cde6e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84fdb4dd8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4fdb4dd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19149454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1914945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191494547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19149454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f19cde6ee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f19cde6e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8194a93e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8194a93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0" y="4124513"/>
            <a:ext cx="8458200" cy="9498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685800" y="1734343"/>
            <a:ext cx="7772400" cy="22455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7200"/>
              <a:buNone/>
              <a:defRPr sz="7200">
                <a:solidFill>
                  <a:schemeClr val="dk2"/>
                </a:solidFill>
              </a:defRPr>
            </a:lvl1pPr>
            <a:lvl2pPr lvl="1">
              <a:spcBef>
                <a:spcPts val="0"/>
              </a:spcBef>
              <a:spcAft>
                <a:spcPts val="0"/>
              </a:spcAft>
              <a:buClr>
                <a:schemeClr val="dk2"/>
              </a:buClr>
              <a:buSzPts val="7200"/>
              <a:buNone/>
              <a:defRPr sz="7200">
                <a:solidFill>
                  <a:schemeClr val="dk2"/>
                </a:solidFill>
              </a:defRPr>
            </a:lvl2pPr>
            <a:lvl3pPr lvl="2">
              <a:spcBef>
                <a:spcPts val="0"/>
              </a:spcBef>
              <a:spcAft>
                <a:spcPts val="0"/>
              </a:spcAft>
              <a:buClr>
                <a:schemeClr val="dk2"/>
              </a:buClr>
              <a:buSzPts val="7200"/>
              <a:buNone/>
              <a:defRPr sz="7200">
                <a:solidFill>
                  <a:schemeClr val="dk2"/>
                </a:solidFill>
              </a:defRPr>
            </a:lvl3pPr>
            <a:lvl4pPr lvl="3">
              <a:spcBef>
                <a:spcPts val="0"/>
              </a:spcBef>
              <a:spcAft>
                <a:spcPts val="0"/>
              </a:spcAft>
              <a:buClr>
                <a:schemeClr val="dk2"/>
              </a:buClr>
              <a:buSzPts val="7200"/>
              <a:buNone/>
              <a:defRPr sz="7200">
                <a:solidFill>
                  <a:schemeClr val="dk2"/>
                </a:solidFill>
              </a:defRPr>
            </a:lvl4pPr>
            <a:lvl5pPr lvl="4">
              <a:spcBef>
                <a:spcPts val="0"/>
              </a:spcBef>
              <a:spcAft>
                <a:spcPts val="0"/>
              </a:spcAft>
              <a:buClr>
                <a:schemeClr val="dk2"/>
              </a:buClr>
              <a:buSzPts val="7200"/>
              <a:buNone/>
              <a:defRPr sz="7200">
                <a:solidFill>
                  <a:schemeClr val="dk2"/>
                </a:solidFill>
              </a:defRPr>
            </a:lvl5pPr>
            <a:lvl6pPr lvl="5">
              <a:spcBef>
                <a:spcPts val="0"/>
              </a:spcBef>
              <a:spcAft>
                <a:spcPts val="0"/>
              </a:spcAft>
              <a:buClr>
                <a:schemeClr val="dk2"/>
              </a:buClr>
              <a:buSzPts val="7200"/>
              <a:buNone/>
              <a:defRPr sz="7200">
                <a:solidFill>
                  <a:schemeClr val="dk2"/>
                </a:solidFill>
              </a:defRPr>
            </a:lvl6pPr>
            <a:lvl7pPr lvl="6">
              <a:spcBef>
                <a:spcPts val="0"/>
              </a:spcBef>
              <a:spcAft>
                <a:spcPts val="0"/>
              </a:spcAft>
              <a:buClr>
                <a:schemeClr val="dk2"/>
              </a:buClr>
              <a:buSzPts val="7200"/>
              <a:buNone/>
              <a:defRPr sz="7200">
                <a:solidFill>
                  <a:schemeClr val="dk2"/>
                </a:solidFill>
              </a:defRPr>
            </a:lvl7pPr>
            <a:lvl8pPr lvl="7">
              <a:spcBef>
                <a:spcPts val="0"/>
              </a:spcBef>
              <a:spcAft>
                <a:spcPts val="0"/>
              </a:spcAft>
              <a:buClr>
                <a:schemeClr val="dk2"/>
              </a:buClr>
              <a:buSzPts val="7200"/>
              <a:buNone/>
              <a:defRPr sz="7200">
                <a:solidFill>
                  <a:schemeClr val="dk2"/>
                </a:solidFill>
              </a:defRPr>
            </a:lvl8pPr>
            <a:lvl9pPr lvl="8">
              <a:spcBef>
                <a:spcPts val="0"/>
              </a:spcBef>
              <a:spcAft>
                <a:spcPts val="0"/>
              </a:spcAft>
              <a:buClr>
                <a:schemeClr val="dk2"/>
              </a:buClr>
              <a:buSzPts val="7200"/>
              <a:buNone/>
              <a:defRPr sz="7200">
                <a:solidFill>
                  <a:schemeClr val="dk2"/>
                </a:solidFill>
              </a:defRPr>
            </a:lvl9pPr>
          </a:lstStyle>
          <a:p/>
        </p:txBody>
      </p:sp>
      <p:sp>
        <p:nvSpPr>
          <p:cNvPr id="11" name="Google Shape;11;p2"/>
          <p:cNvSpPr txBox="1"/>
          <p:nvPr>
            <p:ph idx="1" type="subTitle"/>
          </p:nvPr>
        </p:nvSpPr>
        <p:spPr>
          <a:xfrm>
            <a:off x="685800" y="4124476"/>
            <a:ext cx="7772400" cy="949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3000"/>
              <a:buNone/>
              <a:defRPr b="1">
                <a:solidFill>
                  <a:schemeClr val="lt2"/>
                </a:solidFill>
              </a:defRPr>
            </a:lvl1pPr>
            <a:lvl2pPr lvl="1">
              <a:spcBef>
                <a:spcPts val="0"/>
              </a:spcBef>
              <a:spcAft>
                <a:spcPts val="0"/>
              </a:spcAft>
              <a:buClr>
                <a:schemeClr val="lt2"/>
              </a:buClr>
              <a:buSzPts val="3000"/>
              <a:buNone/>
              <a:defRPr b="1" sz="3000">
                <a:solidFill>
                  <a:schemeClr val="lt2"/>
                </a:solidFill>
              </a:defRPr>
            </a:lvl2pPr>
            <a:lvl3pPr lvl="2">
              <a:spcBef>
                <a:spcPts val="0"/>
              </a:spcBef>
              <a:spcAft>
                <a:spcPts val="0"/>
              </a:spcAft>
              <a:buClr>
                <a:schemeClr val="lt2"/>
              </a:buClr>
              <a:buSzPts val="3000"/>
              <a:buNone/>
              <a:defRPr b="1" sz="3000">
                <a:solidFill>
                  <a:schemeClr val="lt2"/>
                </a:solidFill>
              </a:defRPr>
            </a:lvl3pPr>
            <a:lvl4pPr lvl="3">
              <a:spcBef>
                <a:spcPts val="0"/>
              </a:spcBef>
              <a:spcAft>
                <a:spcPts val="0"/>
              </a:spcAft>
              <a:buClr>
                <a:schemeClr val="lt2"/>
              </a:buClr>
              <a:buSzPts val="3000"/>
              <a:buNone/>
              <a:defRPr b="1" sz="3000">
                <a:solidFill>
                  <a:schemeClr val="lt2"/>
                </a:solidFill>
              </a:defRPr>
            </a:lvl4pPr>
            <a:lvl5pPr lvl="4">
              <a:spcBef>
                <a:spcPts val="0"/>
              </a:spcBef>
              <a:spcAft>
                <a:spcPts val="0"/>
              </a:spcAft>
              <a:buClr>
                <a:schemeClr val="lt2"/>
              </a:buClr>
              <a:buSzPts val="3000"/>
              <a:buNone/>
              <a:defRPr b="1" sz="3000">
                <a:solidFill>
                  <a:schemeClr val="lt2"/>
                </a:solidFill>
              </a:defRPr>
            </a:lvl5pPr>
            <a:lvl6pPr lvl="5">
              <a:spcBef>
                <a:spcPts val="0"/>
              </a:spcBef>
              <a:spcAft>
                <a:spcPts val="0"/>
              </a:spcAft>
              <a:buClr>
                <a:schemeClr val="lt2"/>
              </a:buClr>
              <a:buSzPts val="3000"/>
              <a:buNone/>
              <a:defRPr b="1" sz="3000">
                <a:solidFill>
                  <a:schemeClr val="lt2"/>
                </a:solidFill>
              </a:defRPr>
            </a:lvl6pPr>
            <a:lvl7pPr lvl="6">
              <a:spcBef>
                <a:spcPts val="0"/>
              </a:spcBef>
              <a:spcAft>
                <a:spcPts val="0"/>
              </a:spcAft>
              <a:buClr>
                <a:schemeClr val="lt2"/>
              </a:buClr>
              <a:buSzPts val="3000"/>
              <a:buNone/>
              <a:defRPr b="1" sz="3000">
                <a:solidFill>
                  <a:schemeClr val="lt2"/>
                </a:solidFill>
              </a:defRPr>
            </a:lvl7pPr>
            <a:lvl8pPr lvl="7">
              <a:spcBef>
                <a:spcPts val="0"/>
              </a:spcBef>
              <a:spcAft>
                <a:spcPts val="0"/>
              </a:spcAft>
              <a:buClr>
                <a:schemeClr val="lt2"/>
              </a:buClr>
              <a:buSzPts val="3000"/>
              <a:buNone/>
              <a:defRPr b="1" sz="3000">
                <a:solidFill>
                  <a:schemeClr val="lt2"/>
                </a:solidFill>
              </a:defRPr>
            </a:lvl8pPr>
            <a:lvl9pPr lvl="8">
              <a:spcBef>
                <a:spcPts val="0"/>
              </a:spcBef>
              <a:spcAft>
                <a:spcPts val="0"/>
              </a:spcAft>
              <a:buClr>
                <a:schemeClr val="lt2"/>
              </a:buClr>
              <a:buSzPts val="3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5" name="Google Shape;15;p3"/>
          <p:cNvSpPr txBox="1"/>
          <p:nvPr>
            <p:ph idx="1" type="body"/>
          </p:nvPr>
        </p:nvSpPr>
        <p:spPr>
          <a:xfrm>
            <a:off x="457200" y="1947332"/>
            <a:ext cx="82296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p4"/>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9" name="Google Shape;19;p4"/>
          <p:cNvSpPr txBox="1"/>
          <p:nvPr>
            <p:ph idx="1" type="body"/>
          </p:nvPr>
        </p:nvSpPr>
        <p:spPr>
          <a:xfrm>
            <a:off x="457200" y="1947332"/>
            <a:ext cx="40302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56667" y="1949212"/>
            <a:ext cx="40302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5"/>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5"/>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 name="Shape 24"/>
        <p:cNvGrpSpPr/>
        <p:nvPr/>
      </p:nvGrpSpPr>
      <p:grpSpPr>
        <a:xfrm>
          <a:off x="0" y="0"/>
          <a:ext cx="0" cy="0"/>
          <a:chOff x="0" y="0"/>
          <a:chExt cx="0" cy="0"/>
        </a:xfrm>
      </p:grpSpPr>
      <p:sp>
        <p:nvSpPr>
          <p:cNvPr id="25" name="Google Shape;25;p6"/>
          <p:cNvSpPr/>
          <p:nvPr/>
        </p:nvSpPr>
        <p:spPr>
          <a:xfrm>
            <a:off x="0" y="5875079"/>
            <a:ext cx="8686800" cy="6927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6"/>
          <p:cNvSpPr txBox="1"/>
          <p:nvPr>
            <p:ph idx="1" type="body"/>
          </p:nvPr>
        </p:nvSpPr>
        <p:spPr>
          <a:xfrm>
            <a:off x="457200" y="5875079"/>
            <a:ext cx="8229600" cy="6927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Clr>
                <a:schemeClr val="lt1"/>
              </a:buClr>
              <a:buSzPts val="24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7"/>
            <a:ext cx="8229600" cy="15222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800"/>
              <a:buNone/>
              <a:defRPr b="1" sz="4800">
                <a:solidFill>
                  <a:schemeClr val="lt1"/>
                </a:solidFill>
              </a:defRPr>
            </a:lvl1pPr>
            <a:lvl2pPr lvl="1">
              <a:spcBef>
                <a:spcPts val="0"/>
              </a:spcBef>
              <a:spcAft>
                <a:spcPts val="0"/>
              </a:spcAft>
              <a:buClr>
                <a:schemeClr val="lt1"/>
              </a:buClr>
              <a:buSzPts val="4800"/>
              <a:buNone/>
              <a:defRPr b="1" sz="4800">
                <a:solidFill>
                  <a:schemeClr val="lt1"/>
                </a:solidFill>
              </a:defRPr>
            </a:lvl2pPr>
            <a:lvl3pPr lvl="2">
              <a:spcBef>
                <a:spcPts val="0"/>
              </a:spcBef>
              <a:spcAft>
                <a:spcPts val="0"/>
              </a:spcAft>
              <a:buClr>
                <a:schemeClr val="lt1"/>
              </a:buClr>
              <a:buSzPts val="4800"/>
              <a:buNone/>
              <a:defRPr b="1" sz="4800">
                <a:solidFill>
                  <a:schemeClr val="lt1"/>
                </a:solidFill>
              </a:defRPr>
            </a:lvl3pPr>
            <a:lvl4pPr lvl="3">
              <a:spcBef>
                <a:spcPts val="0"/>
              </a:spcBef>
              <a:spcAft>
                <a:spcPts val="0"/>
              </a:spcAft>
              <a:buClr>
                <a:schemeClr val="lt1"/>
              </a:buClr>
              <a:buSzPts val="4800"/>
              <a:buNone/>
              <a:defRPr b="1" sz="4800">
                <a:solidFill>
                  <a:schemeClr val="lt1"/>
                </a:solidFill>
              </a:defRPr>
            </a:lvl4pPr>
            <a:lvl5pPr lvl="4">
              <a:spcBef>
                <a:spcPts val="0"/>
              </a:spcBef>
              <a:spcAft>
                <a:spcPts val="0"/>
              </a:spcAft>
              <a:buClr>
                <a:schemeClr val="lt1"/>
              </a:buClr>
              <a:buSzPts val="4800"/>
              <a:buNone/>
              <a:defRPr b="1" sz="4800">
                <a:solidFill>
                  <a:schemeClr val="lt1"/>
                </a:solidFill>
              </a:defRPr>
            </a:lvl5pPr>
            <a:lvl6pPr lvl="5">
              <a:spcBef>
                <a:spcPts val="0"/>
              </a:spcBef>
              <a:spcAft>
                <a:spcPts val="0"/>
              </a:spcAft>
              <a:buClr>
                <a:schemeClr val="lt1"/>
              </a:buClr>
              <a:buSzPts val="4800"/>
              <a:buNone/>
              <a:defRPr b="1" sz="4800">
                <a:solidFill>
                  <a:schemeClr val="lt1"/>
                </a:solidFill>
              </a:defRPr>
            </a:lvl6pPr>
            <a:lvl7pPr lvl="6">
              <a:spcBef>
                <a:spcPts val="0"/>
              </a:spcBef>
              <a:spcAft>
                <a:spcPts val="0"/>
              </a:spcAft>
              <a:buClr>
                <a:schemeClr val="lt1"/>
              </a:buClr>
              <a:buSzPts val="4800"/>
              <a:buNone/>
              <a:defRPr b="1" sz="4800">
                <a:solidFill>
                  <a:schemeClr val="lt1"/>
                </a:solidFill>
              </a:defRPr>
            </a:lvl7pPr>
            <a:lvl8pPr lvl="7">
              <a:spcBef>
                <a:spcPts val="0"/>
              </a:spcBef>
              <a:spcAft>
                <a:spcPts val="0"/>
              </a:spcAft>
              <a:buClr>
                <a:schemeClr val="lt1"/>
              </a:buClr>
              <a:buSzPts val="4800"/>
              <a:buNone/>
              <a:defRPr b="1" sz="4800">
                <a:solidFill>
                  <a:schemeClr val="lt1"/>
                </a:solidFill>
              </a:defRPr>
            </a:lvl8pPr>
            <a:lvl9pPr lvl="8">
              <a:spcBef>
                <a:spcPts val="0"/>
              </a:spcBef>
              <a:spcAft>
                <a:spcPts val="0"/>
              </a:spcAft>
              <a:buClr>
                <a:schemeClr val="lt1"/>
              </a:buClr>
              <a:buSzPts val="4800"/>
              <a:buNone/>
              <a:defRPr b="1" sz="4800">
                <a:solidFill>
                  <a:schemeClr val="lt1"/>
                </a:solidFill>
              </a:defRPr>
            </a:lvl9pPr>
          </a:lstStyle>
          <a:p/>
        </p:txBody>
      </p:sp>
      <p:sp>
        <p:nvSpPr>
          <p:cNvPr id="7" name="Google Shape;7;p1"/>
          <p:cNvSpPr txBox="1"/>
          <p:nvPr>
            <p:ph idx="1" type="body"/>
          </p:nvPr>
        </p:nvSpPr>
        <p:spPr>
          <a:xfrm>
            <a:off x="457200" y="1947332"/>
            <a:ext cx="8229600" cy="46203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2"/>
              </a:buClr>
              <a:buSzPts val="3000"/>
              <a:buChar char="●"/>
              <a:defRPr sz="3000">
                <a:solidFill>
                  <a:schemeClr val="dk2"/>
                </a:solidFill>
              </a:defRPr>
            </a:lvl1pPr>
            <a:lvl2pPr indent="-381000" lvl="1" marL="914400">
              <a:spcBef>
                <a:spcPts val="0"/>
              </a:spcBef>
              <a:spcAft>
                <a:spcPts val="0"/>
              </a:spcAft>
              <a:buClr>
                <a:schemeClr val="dk2"/>
              </a:buClr>
              <a:buSzPts val="2400"/>
              <a:buChar char="○"/>
              <a:defRPr sz="2400">
                <a:solidFill>
                  <a:schemeClr val="dk2"/>
                </a:solidFill>
              </a:defRPr>
            </a:lvl2pPr>
            <a:lvl3pPr indent="-381000" lvl="2" marL="1371600">
              <a:spcBef>
                <a:spcPts val="0"/>
              </a:spcBef>
              <a:spcAft>
                <a:spcPts val="0"/>
              </a:spcAft>
              <a:buClr>
                <a:schemeClr val="dk2"/>
              </a:buClr>
              <a:buSzPts val="2400"/>
              <a:buChar char="■"/>
              <a:defRPr sz="24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32.png"/><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34.png"/><Relationship Id="rId4" Type="http://schemas.openxmlformats.org/officeDocument/2006/relationships/image" Target="../media/image33.png"/><Relationship Id="rId5"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image" Target="../media/image32.png"/><Relationship Id="rId4" Type="http://schemas.openxmlformats.org/officeDocument/2006/relationships/image" Target="../media/image38.png"/><Relationship Id="rId5" Type="http://schemas.openxmlformats.org/officeDocument/2006/relationships/image" Target="../media/image35.png"/><Relationship Id="rId6" Type="http://schemas.openxmlformats.org/officeDocument/2006/relationships/image" Target="../media/image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8"/>
          <p:cNvSpPr txBox="1"/>
          <p:nvPr/>
        </p:nvSpPr>
        <p:spPr>
          <a:xfrm>
            <a:off x="685800" y="4124476"/>
            <a:ext cx="7772400" cy="94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EFEDE2"/>
                </a:solidFill>
              </a:rPr>
              <a:t>Mr. Channa Bankapur</a:t>
            </a:r>
            <a:endParaRPr sz="2400">
              <a:solidFill>
                <a:srgbClr val="EFEDE2"/>
              </a:solidFill>
            </a:endParaRPr>
          </a:p>
          <a:p>
            <a:pPr indent="0" lvl="0" marL="0" rtl="0" algn="l">
              <a:spcBef>
                <a:spcPts val="0"/>
              </a:spcBef>
              <a:spcAft>
                <a:spcPts val="0"/>
              </a:spcAft>
              <a:buNone/>
            </a:pPr>
            <a:r>
              <a:rPr lang="en" sz="2400">
                <a:solidFill>
                  <a:srgbClr val="EFEDE2"/>
                </a:solidFill>
              </a:rPr>
              <a:t>channabankapur@pes.edu</a:t>
            </a:r>
            <a:endParaRPr sz="2400">
              <a:solidFill>
                <a:srgbClr val="EFEDE2"/>
              </a:solidFill>
            </a:endParaRPr>
          </a:p>
        </p:txBody>
      </p:sp>
      <p:pic>
        <p:nvPicPr>
          <p:cNvPr id="33" name="Google Shape;33;p8"/>
          <p:cNvPicPr preferRelativeResize="0"/>
          <p:nvPr/>
        </p:nvPicPr>
        <p:blipFill>
          <a:blip r:embed="rId3">
            <a:alphaModFix/>
          </a:blip>
          <a:stretch>
            <a:fillRect/>
          </a:stretch>
        </p:blipFill>
        <p:spPr>
          <a:xfrm>
            <a:off x="1724163" y="6413875"/>
            <a:ext cx="5695675" cy="444125"/>
          </a:xfrm>
          <a:prstGeom prst="rect">
            <a:avLst/>
          </a:prstGeom>
          <a:noFill/>
          <a:ln>
            <a:noFill/>
          </a:ln>
        </p:spPr>
      </p:pic>
      <p:sp>
        <p:nvSpPr>
          <p:cNvPr id="34" name="Google Shape;34;p8"/>
          <p:cNvSpPr txBox="1"/>
          <p:nvPr/>
        </p:nvSpPr>
        <p:spPr>
          <a:xfrm>
            <a:off x="685800" y="1034475"/>
            <a:ext cx="7772400" cy="2945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800">
                <a:solidFill>
                  <a:srgbClr val="191919"/>
                </a:solidFill>
              </a:rPr>
              <a:t>Design and Analysis of Algorithms (UE20CS251)</a:t>
            </a:r>
            <a:endParaRPr b="1" sz="4800">
              <a:solidFill>
                <a:srgbClr val="191919"/>
              </a:solidFill>
            </a:endParaRPr>
          </a:p>
          <a:p>
            <a:pPr indent="0" lvl="0" marL="0" rtl="0" algn="l">
              <a:spcBef>
                <a:spcPts val="0"/>
              </a:spcBef>
              <a:spcAft>
                <a:spcPts val="0"/>
              </a:spcAft>
              <a:buNone/>
            </a:pPr>
            <a:r>
              <a:t/>
            </a:r>
            <a:endParaRPr b="1" sz="4800">
              <a:solidFill>
                <a:srgbClr val="191919"/>
              </a:solidFill>
            </a:endParaRPr>
          </a:p>
          <a:p>
            <a:pPr indent="0" lvl="0" marL="0" rtl="0" algn="l">
              <a:spcBef>
                <a:spcPts val="0"/>
              </a:spcBef>
              <a:spcAft>
                <a:spcPts val="0"/>
              </a:spcAft>
              <a:buClr>
                <a:schemeClr val="dk1"/>
              </a:buClr>
              <a:buSzPts val="1100"/>
              <a:buFont typeface="Arial"/>
              <a:buNone/>
            </a:pPr>
            <a:r>
              <a:rPr b="1" lang="en" sz="3600">
                <a:solidFill>
                  <a:schemeClr val="dk2"/>
                </a:solidFill>
              </a:rPr>
              <a:t>Unit IV -</a:t>
            </a:r>
            <a:r>
              <a:rPr lang="en" sz="3600">
                <a:solidFill>
                  <a:schemeClr val="dk2"/>
                </a:solidFill>
              </a:rPr>
              <a:t> </a:t>
            </a:r>
            <a:r>
              <a:rPr b="1" lang="en" sz="3500">
                <a:solidFill>
                  <a:schemeClr val="dk2"/>
                </a:solidFill>
              </a:rPr>
              <a:t>Greedy Technique</a:t>
            </a:r>
            <a:endParaRPr b="1" sz="3600">
              <a:solidFill>
                <a:srgbClr val="19191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85550" y="270900"/>
            <a:ext cx="8697300" cy="59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Solving an </a:t>
            </a:r>
            <a:r>
              <a:rPr b="1" lang="en" sz="2400"/>
              <a:t>optimization problem </a:t>
            </a:r>
            <a:r>
              <a:rPr lang="en" sz="2400"/>
              <a:t>using Greedy Technique:</a:t>
            </a:r>
            <a:endParaRPr sz="2400"/>
          </a:p>
          <a:p>
            <a:pPr indent="-381000" lvl="0" marL="457200" rtl="0" algn="l">
              <a:spcBef>
                <a:spcPts val="1000"/>
              </a:spcBef>
              <a:spcAft>
                <a:spcPts val="0"/>
              </a:spcAft>
              <a:buSzPts val="2400"/>
              <a:buChar char="●"/>
            </a:pPr>
            <a:r>
              <a:rPr lang="en" sz="2400"/>
              <a:t>Construct a solution through a sequence of steps.</a:t>
            </a:r>
            <a:endParaRPr sz="2400"/>
          </a:p>
          <a:p>
            <a:pPr indent="-381000" lvl="0" marL="457200" rtl="0" algn="l">
              <a:spcBef>
                <a:spcPts val="1000"/>
              </a:spcBef>
              <a:spcAft>
                <a:spcPts val="0"/>
              </a:spcAft>
              <a:buSzPts val="2400"/>
              <a:buChar char="●"/>
            </a:pPr>
            <a:r>
              <a:rPr lang="en" sz="2400"/>
              <a:t>Each step to expands a partially constructed solution so far, until a complete solution to the problem is reached.</a:t>
            </a:r>
            <a:endParaRPr sz="2400"/>
          </a:p>
          <a:p>
            <a:pPr indent="0" lvl="0" marL="0" rtl="0" algn="l">
              <a:spcBef>
                <a:spcPts val="1000"/>
              </a:spcBef>
              <a:spcAft>
                <a:spcPts val="0"/>
              </a:spcAft>
              <a:buNone/>
            </a:pPr>
            <a:r>
              <a:rPr lang="en" sz="2400">
                <a:solidFill>
                  <a:schemeClr val="dk1"/>
                </a:solidFill>
              </a:rPr>
              <a:t>On each step, the choice made must be</a:t>
            </a:r>
            <a:endParaRPr sz="2400"/>
          </a:p>
          <a:p>
            <a:pPr indent="-381000" lvl="0" marL="457200" rtl="0" algn="l">
              <a:spcBef>
                <a:spcPts val="1000"/>
              </a:spcBef>
              <a:spcAft>
                <a:spcPts val="0"/>
              </a:spcAft>
              <a:buSzPts val="2400"/>
              <a:buChar char="●"/>
            </a:pPr>
            <a:r>
              <a:rPr b="1" lang="en" sz="2400"/>
              <a:t>Feasible:</a:t>
            </a:r>
            <a:r>
              <a:rPr lang="en" sz="2400"/>
              <a:t> it has to satisfy the problem’s constraints.</a:t>
            </a:r>
            <a:endParaRPr sz="2400"/>
          </a:p>
          <a:p>
            <a:pPr indent="-381000" lvl="0" marL="457200" rtl="0" algn="l">
              <a:spcBef>
                <a:spcPts val="1000"/>
              </a:spcBef>
              <a:spcAft>
                <a:spcPts val="0"/>
              </a:spcAft>
              <a:buSzPts val="2400"/>
              <a:buChar char="●"/>
            </a:pPr>
            <a:r>
              <a:rPr b="1" lang="en" sz="2400"/>
              <a:t>Locally optimal:</a:t>
            </a:r>
            <a:r>
              <a:rPr lang="en" sz="2400"/>
              <a:t> it has to be the best local choice among all feasible choices available on that step.</a:t>
            </a:r>
            <a:endParaRPr sz="2400"/>
          </a:p>
          <a:p>
            <a:pPr indent="-381000" lvl="0" marL="457200" rtl="0" algn="l">
              <a:spcBef>
                <a:spcPts val="1000"/>
              </a:spcBef>
              <a:spcAft>
                <a:spcPts val="0"/>
              </a:spcAft>
              <a:buSzPts val="2400"/>
              <a:buChar char="●"/>
            </a:pPr>
            <a:r>
              <a:rPr b="1" lang="en" sz="2400"/>
              <a:t>Irrevocable:</a:t>
            </a:r>
            <a:r>
              <a:rPr lang="en" sz="2400"/>
              <a:t> Once made, it cannot be changed on subsequent steps of the algorithm.</a:t>
            </a:r>
            <a:endParaRPr sz="2400"/>
          </a:p>
          <a:p>
            <a:pPr indent="0" lvl="0" marL="0" rtl="0" algn="l">
              <a:spcBef>
                <a:spcPts val="1000"/>
              </a:spcBef>
              <a:spcAft>
                <a:spcPts val="1000"/>
              </a:spcAft>
              <a:buNone/>
            </a:pPr>
            <a:r>
              <a:rPr lang="en" sz="2400"/>
              <a:t>Greedy approach gives an optimal solution when </a:t>
            </a:r>
            <a:r>
              <a:rPr b="1" lang="en" sz="2400"/>
              <a:t>globally-optimal solution</a:t>
            </a:r>
            <a:r>
              <a:rPr lang="en" sz="2400"/>
              <a:t> can be found by a series of </a:t>
            </a:r>
            <a:r>
              <a:rPr b="1" lang="en" sz="2400"/>
              <a:t>local improvements</a:t>
            </a:r>
            <a:r>
              <a:rPr lang="en" sz="2400"/>
              <a:t> from a starting configuration.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nvSpPr>
        <p:spPr>
          <a:xfrm>
            <a:off x="158575" y="270900"/>
            <a:ext cx="8853300" cy="60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Greedy Approach to solve the TSP problem:</a:t>
            </a:r>
            <a:endParaRPr b="1" sz="2400"/>
          </a:p>
          <a:p>
            <a:pPr indent="0" lvl="0" marL="0" rtl="0" algn="l">
              <a:lnSpc>
                <a:spcPct val="115000"/>
              </a:lnSpc>
              <a:spcBef>
                <a:spcPts val="600"/>
              </a:spcBef>
              <a:spcAft>
                <a:spcPts val="0"/>
              </a:spcAft>
              <a:buNone/>
            </a:pPr>
            <a:r>
              <a:t/>
            </a:r>
            <a:endParaRPr sz="2400"/>
          </a:p>
          <a:p>
            <a:pPr indent="0" lvl="0" marL="0" rtl="0" algn="l">
              <a:lnSpc>
                <a:spcPct val="115000"/>
              </a:lnSpc>
              <a:spcBef>
                <a:spcPts val="600"/>
              </a:spcBef>
              <a:spcAft>
                <a:spcPts val="0"/>
              </a:spcAft>
              <a:buNone/>
            </a:pPr>
            <a:r>
              <a:rPr lang="en" sz="2400"/>
              <a:t>Example:</a:t>
            </a:r>
            <a:endParaRPr sz="2400"/>
          </a:p>
          <a:p>
            <a:pPr indent="0" lvl="0" marL="0" rtl="0" algn="l">
              <a:lnSpc>
                <a:spcPct val="115000"/>
              </a:lnSpc>
              <a:spcBef>
                <a:spcPts val="600"/>
              </a:spcBef>
              <a:spcAft>
                <a:spcPts val="0"/>
              </a:spcAft>
              <a:buNone/>
            </a:pPr>
            <a:r>
              <a:rPr lang="en" sz="2400"/>
              <a:t>Graph vertices: A, B, C, D</a:t>
            </a:r>
            <a:endParaRPr sz="2400"/>
          </a:p>
          <a:p>
            <a:pPr indent="0" lvl="0" marL="0" rtl="0" algn="l">
              <a:lnSpc>
                <a:spcPct val="115000"/>
              </a:lnSpc>
              <a:spcBef>
                <a:spcPts val="600"/>
              </a:spcBef>
              <a:spcAft>
                <a:spcPts val="0"/>
              </a:spcAft>
              <a:buNone/>
            </a:pPr>
            <a:r>
              <a:rPr b="1" lang="en" sz="3000">
                <a:solidFill>
                  <a:schemeClr val="dk1"/>
                </a:solidFill>
                <a:highlight>
                  <a:srgbClr val="FFFFFF"/>
                </a:highlight>
                <a:latin typeface="Courier New"/>
                <a:ea typeface="Courier New"/>
                <a:cs typeface="Courier New"/>
                <a:sym typeface="Courier New"/>
              </a:rPr>
              <a:t>0	6	5	2</a:t>
            </a:r>
            <a:endParaRPr b="1" sz="30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600"/>
              </a:spcBef>
              <a:spcAft>
                <a:spcPts val="0"/>
              </a:spcAft>
              <a:buNone/>
            </a:pPr>
            <a:r>
              <a:rPr b="1" lang="en" sz="3000">
                <a:solidFill>
                  <a:schemeClr val="dk1"/>
                </a:solidFill>
                <a:highlight>
                  <a:srgbClr val="FFFFFF"/>
                </a:highlight>
                <a:latin typeface="Courier New"/>
                <a:ea typeface="Courier New"/>
                <a:cs typeface="Courier New"/>
                <a:sym typeface="Courier New"/>
              </a:rPr>
              <a:t>1	0	3	-</a:t>
            </a:r>
            <a:endParaRPr b="1" sz="30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600"/>
              </a:spcBef>
              <a:spcAft>
                <a:spcPts val="0"/>
              </a:spcAft>
              <a:buNone/>
            </a:pPr>
            <a:r>
              <a:rPr b="1" lang="en" sz="3000">
                <a:solidFill>
                  <a:schemeClr val="dk1"/>
                </a:solidFill>
                <a:highlight>
                  <a:srgbClr val="FFFFFF"/>
                </a:highlight>
                <a:latin typeface="Courier New"/>
                <a:ea typeface="Courier New"/>
                <a:cs typeface="Courier New"/>
                <a:sym typeface="Courier New"/>
              </a:rPr>
              <a:t>5	3	0	3</a:t>
            </a:r>
            <a:endParaRPr b="1" sz="30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600"/>
              </a:spcBef>
              <a:spcAft>
                <a:spcPts val="0"/>
              </a:spcAft>
              <a:buNone/>
            </a:pPr>
            <a:r>
              <a:rPr b="1" lang="en" sz="3000">
                <a:solidFill>
                  <a:schemeClr val="dk1"/>
                </a:solidFill>
                <a:highlight>
                  <a:srgbClr val="FFFFFF"/>
                </a:highlight>
                <a:latin typeface="Courier New"/>
                <a:ea typeface="Courier New"/>
                <a:cs typeface="Courier New"/>
                <a:sym typeface="Courier New"/>
              </a:rPr>
              <a:t>2	2	7	0</a:t>
            </a:r>
            <a:endParaRPr b="1" sz="30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nvSpPr>
        <p:spPr>
          <a:xfrm>
            <a:off x="85550" y="270900"/>
            <a:ext cx="8697300" cy="29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Q</a:t>
            </a:r>
            <a:r>
              <a:rPr lang="en" sz="2400"/>
              <a:t>: Find the minimum number of moves needed for a chess knight to go from one corner of a 10 × 10 </a:t>
            </a:r>
            <a:r>
              <a:rPr lang="en" sz="2400">
                <a:solidFill>
                  <a:schemeClr val="dk1"/>
                </a:solidFill>
              </a:rPr>
              <a:t>checkerboard</a:t>
            </a:r>
            <a:r>
              <a:rPr lang="en" sz="2400"/>
              <a:t> to the diagonally opposite corner.</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Source cell: </a:t>
            </a:r>
            <a:r>
              <a:rPr lang="en" sz="2400"/>
              <a:t>(1, 1)</a:t>
            </a:r>
            <a:endParaRPr sz="2400"/>
          </a:p>
          <a:p>
            <a:pPr indent="0" lvl="0" marL="0" rtl="0" algn="l">
              <a:spcBef>
                <a:spcPts val="0"/>
              </a:spcBef>
              <a:spcAft>
                <a:spcPts val="0"/>
              </a:spcAft>
              <a:buNone/>
            </a:pPr>
            <a:r>
              <a:rPr lang="en" sz="2400"/>
              <a:t>Destination cell: </a:t>
            </a:r>
            <a:r>
              <a:rPr lang="en" sz="2400"/>
              <a:t>(10, 10)</a:t>
            </a:r>
            <a:endParaRPr sz="2400"/>
          </a:p>
          <a:p>
            <a:pPr indent="0" lvl="0" marL="0" rtl="0" algn="l">
              <a:spcBef>
                <a:spcPts val="0"/>
              </a:spcBef>
              <a:spcAft>
                <a:spcPts val="0"/>
              </a:spcAft>
              <a:buNone/>
            </a:pPr>
            <a:r>
              <a:t/>
            </a:r>
            <a:endParaRPr sz="2400"/>
          </a:p>
        </p:txBody>
      </p:sp>
      <p:pic>
        <p:nvPicPr>
          <p:cNvPr id="95" name="Google Shape;95;p19"/>
          <p:cNvPicPr preferRelativeResize="0"/>
          <p:nvPr/>
        </p:nvPicPr>
        <p:blipFill>
          <a:blip r:embed="rId3">
            <a:alphaModFix/>
          </a:blip>
          <a:stretch>
            <a:fillRect/>
          </a:stretch>
        </p:blipFill>
        <p:spPr>
          <a:xfrm>
            <a:off x="4242650" y="1356650"/>
            <a:ext cx="4901350" cy="4901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85550" y="270900"/>
            <a:ext cx="8697300" cy="59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Q</a:t>
            </a:r>
            <a:r>
              <a:rPr lang="en" sz="2400"/>
              <a:t>: Find the minimum number of moves needed for a chess knight to go from one corner of a 10 × 10 checkerboard to the diagonally opposite corner.</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From (1, 1) to (10, 10)</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(3, 2), (4, 4),</a:t>
            </a:r>
            <a:endParaRPr sz="2400"/>
          </a:p>
          <a:p>
            <a:pPr indent="0" lvl="0" marL="0" rtl="0" algn="l">
              <a:spcBef>
                <a:spcPts val="0"/>
              </a:spcBef>
              <a:spcAft>
                <a:spcPts val="0"/>
              </a:spcAft>
              <a:buNone/>
            </a:pPr>
            <a:r>
              <a:rPr lang="en" sz="2400"/>
              <a:t>(6, 5), </a:t>
            </a:r>
            <a:r>
              <a:rPr lang="en" sz="2400">
                <a:solidFill>
                  <a:schemeClr val="dk1"/>
                </a:solidFill>
              </a:rPr>
              <a:t>(7, 7),</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(9, 8), (10, 10)</a:t>
            </a:r>
            <a:endParaRPr sz="2400">
              <a:solidFill>
                <a:schemeClr val="dk1"/>
              </a:solidFill>
            </a:endParaRPr>
          </a:p>
          <a:p>
            <a:pPr indent="0" lvl="0" marL="0" rtl="0" algn="l">
              <a:spcBef>
                <a:spcPts val="0"/>
              </a:spcBef>
              <a:spcAft>
                <a:spcPts val="0"/>
              </a:spcAft>
              <a:buNone/>
            </a:pPr>
            <a:r>
              <a:rPr b="1" lang="en" sz="2400"/>
              <a:t>6 moves (3 sets of moves)</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2400">
                <a:solidFill>
                  <a:schemeClr val="dk1"/>
                </a:solidFill>
              </a:rPr>
              <a:t>What if it’s a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16 x 16 checkerboard?</a:t>
            </a:r>
            <a:endParaRPr sz="2400">
              <a:solidFill>
                <a:schemeClr val="dk1"/>
              </a:solidFill>
            </a:endParaRPr>
          </a:p>
          <a:p>
            <a:pPr indent="-381000" lvl="0" marL="457200" rtl="0" algn="l">
              <a:spcBef>
                <a:spcPts val="0"/>
              </a:spcBef>
              <a:spcAft>
                <a:spcPts val="0"/>
              </a:spcAft>
              <a:buClr>
                <a:schemeClr val="dk1"/>
              </a:buClr>
              <a:buSzPts val="2400"/>
              <a:buChar char="●"/>
            </a:pPr>
            <a:r>
              <a:rPr lang="en" sz="2400"/>
              <a:t>8 x 8 </a:t>
            </a:r>
            <a:r>
              <a:rPr lang="en" sz="2400">
                <a:solidFill>
                  <a:schemeClr val="dk1"/>
                </a:solidFill>
              </a:rPr>
              <a:t>checkerboard</a:t>
            </a:r>
            <a:r>
              <a:rPr lang="en" sz="2400"/>
              <a:t>? </a:t>
            </a:r>
            <a:endParaRPr sz="2400"/>
          </a:p>
        </p:txBody>
      </p:sp>
      <p:pic>
        <p:nvPicPr>
          <p:cNvPr id="101" name="Google Shape;101;p20"/>
          <p:cNvPicPr preferRelativeResize="0"/>
          <p:nvPr/>
        </p:nvPicPr>
        <p:blipFill>
          <a:blip r:embed="rId3">
            <a:alphaModFix/>
          </a:blip>
          <a:stretch>
            <a:fillRect/>
          </a:stretch>
        </p:blipFill>
        <p:spPr>
          <a:xfrm>
            <a:off x="4242650" y="1356650"/>
            <a:ext cx="4901350" cy="4901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nvSpPr>
        <p:spPr>
          <a:xfrm>
            <a:off x="85550" y="270900"/>
            <a:ext cx="8697300" cy="59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Examples of Greedy Algorithms</a:t>
            </a:r>
            <a:r>
              <a:rPr lang="en" sz="2400"/>
              <a:t>:</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Coin-change problem</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Minimum Spanning Tree (MST)</a:t>
            </a:r>
            <a:endParaRPr sz="2400"/>
          </a:p>
          <a:p>
            <a:pPr indent="-381000" lvl="1" marL="914400" rtl="0" algn="l">
              <a:spcBef>
                <a:spcPts val="0"/>
              </a:spcBef>
              <a:spcAft>
                <a:spcPts val="0"/>
              </a:spcAft>
              <a:buSzPts val="2400"/>
              <a:buChar char="○"/>
            </a:pPr>
            <a:r>
              <a:rPr lang="en" sz="2400"/>
              <a:t>Prim’s Algorithm</a:t>
            </a:r>
            <a:endParaRPr sz="2400"/>
          </a:p>
          <a:p>
            <a:pPr indent="-381000" lvl="1" marL="914400" rtl="0" algn="l">
              <a:spcBef>
                <a:spcPts val="0"/>
              </a:spcBef>
              <a:spcAft>
                <a:spcPts val="0"/>
              </a:spcAft>
              <a:buSzPts val="2400"/>
              <a:buChar char="○"/>
            </a:pPr>
            <a:r>
              <a:rPr lang="en" sz="2400"/>
              <a:t>Kruskal’s Algorithm</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Single-source shortest paths</a:t>
            </a:r>
            <a:endParaRPr sz="2400"/>
          </a:p>
          <a:p>
            <a:pPr indent="-381000" lvl="1" marL="914400" rtl="0" algn="l">
              <a:spcBef>
                <a:spcPts val="0"/>
              </a:spcBef>
              <a:spcAft>
                <a:spcPts val="0"/>
              </a:spcAft>
              <a:buSzPts val="2400"/>
              <a:buChar char="○"/>
            </a:pPr>
            <a:r>
              <a:rPr lang="en" sz="2400"/>
              <a:t>Dijkstra’s Algorithm</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Huffman codes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nvSpPr>
        <p:spPr>
          <a:xfrm>
            <a:off x="85550" y="168650"/>
            <a:ext cx="6151500" cy="26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Spanning Tree</a:t>
            </a:r>
            <a:r>
              <a:rPr lang="en" sz="2400"/>
              <a:t> of a </a:t>
            </a:r>
            <a:r>
              <a:rPr lang="en" sz="2400">
                <a:solidFill>
                  <a:schemeClr val="dk1"/>
                </a:solidFill>
              </a:rPr>
              <a:t>connected graph G </a:t>
            </a:r>
            <a:r>
              <a:rPr lang="en" sz="2400"/>
              <a:t>is a connected acyclic </a:t>
            </a:r>
            <a:r>
              <a:rPr lang="en" sz="2400"/>
              <a:t>subgraph</a:t>
            </a:r>
            <a:r>
              <a:rPr lang="en" sz="2400"/>
              <a:t> (tree) that includes all vertices of G.</a:t>
            </a:r>
            <a:endParaRPr sz="2400"/>
          </a:p>
          <a:p>
            <a:pPr indent="0" lvl="0" marL="0" rtl="0" algn="l">
              <a:spcBef>
                <a:spcPts val="1000"/>
              </a:spcBef>
              <a:spcAft>
                <a:spcPts val="1000"/>
              </a:spcAft>
              <a:buNone/>
            </a:pPr>
            <a:r>
              <a:rPr b="1" lang="en" sz="2400">
                <a:solidFill>
                  <a:schemeClr val="dk1"/>
                </a:solidFill>
              </a:rPr>
              <a:t>Minimum Spanning Tree </a:t>
            </a:r>
            <a:r>
              <a:rPr lang="en" sz="2400">
                <a:solidFill>
                  <a:schemeClr val="dk1"/>
                </a:solidFill>
              </a:rPr>
              <a:t>(MST) of a weighted, connected graph G is a spanning tree of G with minimum total weight.</a:t>
            </a:r>
            <a:endParaRPr sz="2400"/>
          </a:p>
        </p:txBody>
      </p:sp>
      <p:pic>
        <p:nvPicPr>
          <p:cNvPr id="112" name="Google Shape;112;p22"/>
          <p:cNvPicPr preferRelativeResize="0"/>
          <p:nvPr/>
        </p:nvPicPr>
        <p:blipFill>
          <a:blip r:embed="rId3">
            <a:alphaModFix/>
          </a:blip>
          <a:stretch>
            <a:fillRect/>
          </a:stretch>
        </p:blipFill>
        <p:spPr>
          <a:xfrm>
            <a:off x="634275" y="3194175"/>
            <a:ext cx="8177174" cy="3149375"/>
          </a:xfrm>
          <a:prstGeom prst="rect">
            <a:avLst/>
          </a:prstGeom>
          <a:noFill/>
          <a:ln>
            <a:noFill/>
          </a:ln>
        </p:spPr>
      </p:pic>
      <p:pic>
        <p:nvPicPr>
          <p:cNvPr id="113" name="Google Shape;113;p22"/>
          <p:cNvPicPr preferRelativeResize="0"/>
          <p:nvPr/>
        </p:nvPicPr>
        <p:blipFill>
          <a:blip r:embed="rId4">
            <a:alphaModFix/>
          </a:blip>
          <a:stretch>
            <a:fillRect/>
          </a:stretch>
        </p:blipFill>
        <p:spPr>
          <a:xfrm>
            <a:off x="6329125" y="617925"/>
            <a:ext cx="2616675" cy="2226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nvSpPr>
        <p:spPr>
          <a:xfrm>
            <a:off x="237950" y="270900"/>
            <a:ext cx="8003400" cy="6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Find </a:t>
            </a:r>
            <a:r>
              <a:rPr b="1" lang="en" sz="2400"/>
              <a:t>Minimum Spanning Tree </a:t>
            </a:r>
            <a:r>
              <a:rPr lang="en" sz="2400"/>
              <a:t>of the following graph.</a:t>
            </a:r>
            <a:endParaRPr sz="2400"/>
          </a:p>
          <a:p>
            <a:pPr indent="0" lvl="0" marL="0" rtl="0" algn="l">
              <a:spcBef>
                <a:spcPts val="0"/>
              </a:spcBef>
              <a:spcAft>
                <a:spcPts val="0"/>
              </a:spcAft>
              <a:buNone/>
            </a:pPr>
            <a:r>
              <a:t/>
            </a:r>
            <a:endParaRPr sz="2400"/>
          </a:p>
        </p:txBody>
      </p:sp>
      <p:pic>
        <p:nvPicPr>
          <p:cNvPr id="119" name="Google Shape;119;p23"/>
          <p:cNvPicPr preferRelativeResize="0"/>
          <p:nvPr/>
        </p:nvPicPr>
        <p:blipFill>
          <a:blip r:embed="rId3">
            <a:alphaModFix/>
          </a:blip>
          <a:stretch>
            <a:fillRect/>
          </a:stretch>
        </p:blipFill>
        <p:spPr>
          <a:xfrm>
            <a:off x="209425" y="897775"/>
            <a:ext cx="5493700" cy="3738775"/>
          </a:xfrm>
          <a:prstGeom prst="rect">
            <a:avLst/>
          </a:prstGeom>
          <a:noFill/>
          <a:ln>
            <a:noFill/>
          </a:ln>
        </p:spPr>
      </p:pic>
      <p:sp>
        <p:nvSpPr>
          <p:cNvPr id="120" name="Google Shape;120;p23"/>
          <p:cNvSpPr txBox="1"/>
          <p:nvPr/>
        </p:nvSpPr>
        <p:spPr>
          <a:xfrm>
            <a:off x="237950" y="4904675"/>
            <a:ext cx="7167300" cy="12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Don’t bother about well-known algorithms to the solve the problem at the moment!</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nvSpPr>
        <p:spPr>
          <a:xfrm>
            <a:off x="0" y="0"/>
            <a:ext cx="9144000" cy="432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Kruskal’s Algorithm:</a:t>
            </a:r>
            <a:endParaRPr b="1" sz="2400"/>
          </a:p>
          <a:p>
            <a:pPr indent="-381000" lvl="0" marL="457200" rtl="0" algn="l">
              <a:lnSpc>
                <a:spcPct val="115000"/>
              </a:lnSpc>
              <a:spcBef>
                <a:spcPts val="0"/>
              </a:spcBef>
              <a:spcAft>
                <a:spcPts val="0"/>
              </a:spcAft>
              <a:buSzPts val="2400"/>
              <a:buChar char="●"/>
            </a:pPr>
            <a:r>
              <a:rPr lang="en" sz="2400"/>
              <a:t>Sort the edges of the graph by weight in nondecreasing order.</a:t>
            </a:r>
            <a:endParaRPr sz="2400"/>
          </a:p>
          <a:p>
            <a:pPr indent="-381000" lvl="0" marL="457200" rtl="0" algn="l">
              <a:lnSpc>
                <a:spcPct val="115000"/>
              </a:lnSpc>
              <a:spcBef>
                <a:spcPts val="0"/>
              </a:spcBef>
              <a:spcAft>
                <a:spcPts val="0"/>
              </a:spcAft>
              <a:buSzPts val="2400"/>
              <a:buChar char="●"/>
            </a:pPr>
            <a:r>
              <a:rPr lang="en" sz="2400"/>
              <a:t>Start with a forest of </a:t>
            </a:r>
            <a:r>
              <a:rPr b="1" lang="en" sz="2400"/>
              <a:t>n</a:t>
            </a:r>
            <a:r>
              <a:rPr lang="en" sz="2400"/>
              <a:t> trees, where each tree is single node of the graph.</a:t>
            </a:r>
            <a:endParaRPr sz="2400"/>
          </a:p>
          <a:p>
            <a:pPr indent="-381000" lvl="0" marL="457200" rtl="0" algn="l">
              <a:lnSpc>
                <a:spcPct val="115000"/>
              </a:lnSpc>
              <a:spcBef>
                <a:spcPts val="0"/>
              </a:spcBef>
              <a:spcAft>
                <a:spcPts val="0"/>
              </a:spcAft>
              <a:buSzPts val="2400"/>
              <a:buChar char="●"/>
            </a:pPr>
            <a:r>
              <a:rPr lang="en" sz="2400"/>
              <a:t>For i = 1 to n-1 do</a:t>
            </a:r>
            <a:endParaRPr sz="2400"/>
          </a:p>
          <a:p>
            <a:pPr indent="-381000" lvl="1" marL="914400" rtl="0" algn="l">
              <a:lnSpc>
                <a:spcPct val="115000"/>
              </a:lnSpc>
              <a:spcBef>
                <a:spcPts val="0"/>
              </a:spcBef>
              <a:spcAft>
                <a:spcPts val="0"/>
              </a:spcAft>
              <a:buSzPts val="2400"/>
              <a:buChar char="○"/>
            </a:pPr>
            <a:r>
              <a:rPr lang="en" sz="2400"/>
              <a:t>Among the edges which are not yet included, select the one with minimum weight that does not form a cycle. This operation merges two trees and hence reduces the number of trees by one.</a:t>
            </a:r>
            <a:endParaRPr sz="2400"/>
          </a:p>
          <a:p>
            <a:pPr indent="-381000" lvl="0" marL="457200" rtl="0" algn="l">
              <a:lnSpc>
                <a:spcPct val="115000"/>
              </a:lnSpc>
              <a:spcBef>
                <a:spcPts val="0"/>
              </a:spcBef>
              <a:spcAft>
                <a:spcPts val="0"/>
              </a:spcAft>
              <a:buSzPts val="2400"/>
              <a:buChar char="●"/>
            </a:pPr>
            <a:r>
              <a:rPr lang="en" sz="2400"/>
              <a:t>Return the only tree, which is </a:t>
            </a:r>
            <a:r>
              <a:rPr lang="en" sz="2400">
                <a:solidFill>
                  <a:schemeClr val="dk1"/>
                </a:solidFill>
              </a:rPr>
              <a:t>a minimum spanning tree.</a:t>
            </a:r>
            <a:endParaRPr sz="2400"/>
          </a:p>
        </p:txBody>
      </p:sp>
      <p:pic>
        <p:nvPicPr>
          <p:cNvPr id="126" name="Google Shape;126;p24"/>
          <p:cNvPicPr preferRelativeResize="0"/>
          <p:nvPr/>
        </p:nvPicPr>
        <p:blipFill>
          <a:blip r:embed="rId3">
            <a:alphaModFix/>
          </a:blip>
          <a:stretch>
            <a:fillRect/>
          </a:stretch>
        </p:blipFill>
        <p:spPr>
          <a:xfrm>
            <a:off x="0" y="4325375"/>
            <a:ext cx="9144000" cy="25378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5"/>
          <p:cNvPicPr preferRelativeResize="0"/>
          <p:nvPr/>
        </p:nvPicPr>
        <p:blipFill>
          <a:blip r:embed="rId3">
            <a:alphaModFix/>
          </a:blip>
          <a:stretch>
            <a:fillRect/>
          </a:stretch>
        </p:blipFill>
        <p:spPr>
          <a:xfrm>
            <a:off x="847550" y="91250"/>
            <a:ext cx="7447000" cy="6766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6"/>
          <p:cNvPicPr preferRelativeResize="0"/>
          <p:nvPr/>
        </p:nvPicPr>
        <p:blipFill>
          <a:blip r:embed="rId3">
            <a:alphaModFix/>
          </a:blip>
          <a:stretch>
            <a:fillRect/>
          </a:stretch>
        </p:blipFill>
        <p:spPr>
          <a:xfrm>
            <a:off x="838200" y="76200"/>
            <a:ext cx="7452788" cy="6781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9"/>
          <p:cNvSpPr txBox="1"/>
          <p:nvPr/>
        </p:nvSpPr>
        <p:spPr>
          <a:xfrm>
            <a:off x="85550" y="270900"/>
            <a:ext cx="5030700" cy="61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t>Change-making problem:</a:t>
            </a:r>
            <a:endParaRPr sz="2400"/>
          </a:p>
          <a:p>
            <a:pPr indent="0" lvl="0" marL="0" rtl="0" algn="l">
              <a:spcBef>
                <a:spcPts val="0"/>
              </a:spcBef>
              <a:spcAft>
                <a:spcPts val="0"/>
              </a:spcAft>
              <a:buNone/>
            </a:pPr>
            <a:r>
              <a:rPr lang="en" sz="2400"/>
              <a:t>How can a given amount of money be made with the least number of coins of given denominations?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Example:</a:t>
            </a:r>
            <a:endParaRPr sz="2400"/>
          </a:p>
          <a:p>
            <a:pPr indent="0" lvl="0" marL="0" rtl="0" algn="l">
              <a:spcBef>
                <a:spcPts val="0"/>
              </a:spcBef>
              <a:spcAft>
                <a:spcPts val="0"/>
              </a:spcAft>
              <a:buNone/>
            </a:pPr>
            <a:r>
              <a:rPr lang="en" sz="2400"/>
              <a:t>A person buys things worth Rs. 72 and gives a Rs. 100 bill. How does the cashier give change for Rs. 28?</a:t>
            </a:r>
            <a:endParaRPr sz="2400"/>
          </a:p>
          <a:p>
            <a:pPr indent="0" lvl="0" marL="0" rtl="0" algn="l">
              <a:spcBef>
                <a:spcPts val="0"/>
              </a:spcBef>
              <a:spcAft>
                <a:spcPts val="0"/>
              </a:spcAft>
              <a:buNone/>
            </a:pPr>
            <a:r>
              <a:t/>
            </a:r>
            <a:endParaRPr sz="2400"/>
          </a:p>
        </p:txBody>
      </p:sp>
      <p:pic>
        <p:nvPicPr>
          <p:cNvPr id="40" name="Google Shape;40;p9"/>
          <p:cNvPicPr preferRelativeResize="0"/>
          <p:nvPr/>
        </p:nvPicPr>
        <p:blipFill>
          <a:blip r:embed="rId3">
            <a:alphaModFix/>
          </a:blip>
          <a:stretch>
            <a:fillRect/>
          </a:stretch>
        </p:blipFill>
        <p:spPr>
          <a:xfrm>
            <a:off x="5116250" y="-2"/>
            <a:ext cx="4027750" cy="4111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7"/>
          <p:cNvPicPr preferRelativeResize="0"/>
          <p:nvPr/>
        </p:nvPicPr>
        <p:blipFill>
          <a:blip r:embed="rId3">
            <a:alphaModFix/>
          </a:blip>
          <a:stretch>
            <a:fillRect/>
          </a:stretch>
        </p:blipFill>
        <p:spPr>
          <a:xfrm>
            <a:off x="77725" y="1006375"/>
            <a:ext cx="8992725" cy="4307050"/>
          </a:xfrm>
          <a:prstGeom prst="rect">
            <a:avLst/>
          </a:prstGeom>
          <a:noFill/>
          <a:ln>
            <a:noFill/>
          </a:ln>
        </p:spPr>
      </p:pic>
      <p:sp>
        <p:nvSpPr>
          <p:cNvPr id="142" name="Google Shape;142;p27"/>
          <p:cNvSpPr txBox="1"/>
          <p:nvPr/>
        </p:nvSpPr>
        <p:spPr>
          <a:xfrm>
            <a:off x="67375" y="146450"/>
            <a:ext cx="8917500" cy="85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Kruskal’s Algorithm:</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nvSpPr>
        <p:spPr>
          <a:xfrm>
            <a:off x="135525" y="238175"/>
            <a:ext cx="7519200" cy="43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Kruskal’s Algorithm:</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With an efficient Sorting algorithm and</a:t>
            </a:r>
            <a:endParaRPr b="1" sz="2400"/>
          </a:p>
          <a:p>
            <a:pPr indent="0" lvl="0" marL="0" rtl="0" algn="l">
              <a:spcBef>
                <a:spcPts val="0"/>
              </a:spcBef>
              <a:spcAft>
                <a:spcPts val="0"/>
              </a:spcAft>
              <a:buNone/>
            </a:pPr>
            <a:r>
              <a:rPr b="1" lang="en" sz="2400"/>
              <a:t>an Union-Find algorithm.</a:t>
            </a:r>
            <a:endParaRPr b="1" sz="2400"/>
          </a:p>
        </p:txBody>
      </p:sp>
      <p:pic>
        <p:nvPicPr>
          <p:cNvPr id="148" name="Google Shape;148;p28"/>
          <p:cNvPicPr preferRelativeResize="0"/>
          <p:nvPr/>
        </p:nvPicPr>
        <p:blipFill>
          <a:blip r:embed="rId3">
            <a:alphaModFix/>
          </a:blip>
          <a:stretch>
            <a:fillRect/>
          </a:stretch>
        </p:blipFill>
        <p:spPr>
          <a:xfrm>
            <a:off x="0" y="972575"/>
            <a:ext cx="9144000" cy="2537820"/>
          </a:xfrm>
          <a:prstGeom prst="rect">
            <a:avLst/>
          </a:prstGeom>
          <a:noFill/>
          <a:ln>
            <a:noFill/>
          </a:ln>
        </p:spPr>
      </p:pic>
      <p:pic>
        <p:nvPicPr>
          <p:cNvPr id="149" name="Google Shape;149;p28"/>
          <p:cNvPicPr preferRelativeResize="0"/>
          <p:nvPr/>
        </p:nvPicPr>
        <p:blipFill>
          <a:blip r:embed="rId4">
            <a:alphaModFix/>
          </a:blip>
          <a:stretch>
            <a:fillRect/>
          </a:stretch>
        </p:blipFill>
        <p:spPr>
          <a:xfrm>
            <a:off x="223675" y="4887400"/>
            <a:ext cx="3457400" cy="41640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nvSpPr>
        <p:spPr>
          <a:xfrm>
            <a:off x="89400" y="146450"/>
            <a:ext cx="9054600" cy="60258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b="1" lang="en" sz="2400"/>
              <a:t>Prim’s Algorithm:</a:t>
            </a:r>
            <a:endParaRPr b="1" sz="2400"/>
          </a:p>
          <a:p>
            <a:pPr indent="-381000" lvl="0" marL="457200" rtl="0" algn="l">
              <a:lnSpc>
                <a:spcPct val="115000"/>
              </a:lnSpc>
              <a:spcBef>
                <a:spcPts val="0"/>
              </a:spcBef>
              <a:spcAft>
                <a:spcPts val="0"/>
              </a:spcAft>
              <a:buSzPts val="2400"/>
              <a:buChar char="●"/>
            </a:pPr>
            <a:r>
              <a:rPr lang="en" sz="2400"/>
              <a:t>Start with a tree, </a:t>
            </a:r>
            <a:r>
              <a:rPr b="1" lang="en" sz="2400"/>
              <a:t>T</a:t>
            </a:r>
            <a:r>
              <a:rPr b="1" baseline="-25000" lang="en" sz="2400"/>
              <a:t>1</a:t>
            </a:r>
            <a:r>
              <a:rPr lang="en" sz="2400"/>
              <a:t>, consisting of one vertex.</a:t>
            </a:r>
            <a:endParaRPr sz="2400"/>
          </a:p>
          <a:p>
            <a:pPr indent="-381000" lvl="0" marL="457200" rtl="0" algn="l">
              <a:lnSpc>
                <a:spcPct val="115000"/>
              </a:lnSpc>
              <a:spcBef>
                <a:spcPts val="0"/>
              </a:spcBef>
              <a:spcAft>
                <a:spcPts val="0"/>
              </a:spcAft>
              <a:buSzPts val="2400"/>
              <a:buChar char="●"/>
            </a:pPr>
            <a:r>
              <a:rPr lang="en" sz="2400"/>
              <a:t>Adjacent vertices of the vertex in </a:t>
            </a:r>
            <a:r>
              <a:rPr b="1" lang="en" sz="2400"/>
              <a:t>T</a:t>
            </a:r>
            <a:r>
              <a:rPr b="1" baseline="-25000" lang="en" sz="2400"/>
              <a:t>1</a:t>
            </a:r>
            <a:r>
              <a:rPr lang="en" sz="2400"/>
              <a:t> are “fringe” vertices of </a:t>
            </a:r>
            <a:r>
              <a:rPr b="1" lang="en" sz="2400">
                <a:solidFill>
                  <a:schemeClr val="dk1"/>
                </a:solidFill>
              </a:rPr>
              <a:t>T</a:t>
            </a:r>
            <a:r>
              <a:rPr b="1" baseline="-25000" lang="en" sz="2400">
                <a:solidFill>
                  <a:schemeClr val="dk1"/>
                </a:solidFill>
              </a:rPr>
              <a:t>1</a:t>
            </a:r>
            <a:r>
              <a:rPr lang="en" sz="2400"/>
              <a:t>.</a:t>
            </a:r>
            <a:endParaRPr sz="2400"/>
          </a:p>
          <a:p>
            <a:pPr indent="-381000" lvl="0" marL="457200" rtl="0" algn="l">
              <a:lnSpc>
                <a:spcPct val="115000"/>
              </a:lnSpc>
              <a:spcBef>
                <a:spcPts val="0"/>
              </a:spcBef>
              <a:spcAft>
                <a:spcPts val="0"/>
              </a:spcAft>
              <a:buSzPts val="2400"/>
              <a:buChar char="●"/>
            </a:pPr>
            <a:r>
              <a:rPr lang="en" sz="2400"/>
              <a:t>For i = 2 to n do</a:t>
            </a:r>
            <a:endParaRPr sz="2400"/>
          </a:p>
          <a:p>
            <a:pPr indent="-381000" lvl="1" marL="914400" rtl="0" algn="l">
              <a:lnSpc>
                <a:spcPct val="115000"/>
              </a:lnSpc>
              <a:spcBef>
                <a:spcPts val="0"/>
              </a:spcBef>
              <a:spcAft>
                <a:spcPts val="0"/>
              </a:spcAft>
              <a:buSzPts val="2400"/>
              <a:buChar char="○"/>
            </a:pPr>
            <a:r>
              <a:rPr lang="en" sz="2400"/>
              <a:t>Construct </a:t>
            </a:r>
            <a:r>
              <a:rPr b="1" lang="en" sz="2400"/>
              <a:t>T</a:t>
            </a:r>
            <a:r>
              <a:rPr b="1" baseline="-25000" lang="en" sz="2400"/>
              <a:t>i</a:t>
            </a:r>
            <a:r>
              <a:rPr lang="en" sz="2400"/>
              <a:t> from </a:t>
            </a:r>
            <a:r>
              <a:rPr b="1" lang="en" sz="2400"/>
              <a:t>T</a:t>
            </a:r>
            <a:r>
              <a:rPr b="1" baseline="-25000" lang="en" sz="2400"/>
              <a:t>i-1</a:t>
            </a:r>
            <a:r>
              <a:rPr lang="en" sz="2400"/>
              <a:t> by adding the fringe vertex with the minimum weight edge from the set. The vertex is removed from the set of fringe vertices.</a:t>
            </a:r>
            <a:endParaRPr sz="2400"/>
          </a:p>
          <a:p>
            <a:pPr indent="-381000" lvl="1" marL="914400" rtl="0" algn="l">
              <a:lnSpc>
                <a:spcPct val="115000"/>
              </a:lnSpc>
              <a:spcBef>
                <a:spcPts val="0"/>
              </a:spcBef>
              <a:spcAft>
                <a:spcPts val="0"/>
              </a:spcAft>
              <a:buSzPts val="2400"/>
              <a:buChar char="○"/>
            </a:pPr>
            <a:r>
              <a:rPr lang="en" sz="2400"/>
              <a:t>Add the adjacent vertices of the vertex to the set of fringe vertices which are not in </a:t>
            </a:r>
            <a:r>
              <a:rPr b="1" lang="en" sz="2400"/>
              <a:t>T</a:t>
            </a:r>
            <a:r>
              <a:rPr b="1" baseline="-25000" lang="en" sz="2400"/>
              <a:t>i</a:t>
            </a:r>
            <a:r>
              <a:rPr lang="en" sz="2400"/>
              <a:t>.</a:t>
            </a:r>
            <a:endParaRPr sz="2400"/>
          </a:p>
          <a:p>
            <a:pPr indent="-381000" lvl="1" marL="914400" rtl="0" algn="l">
              <a:lnSpc>
                <a:spcPct val="115000"/>
              </a:lnSpc>
              <a:spcBef>
                <a:spcPts val="0"/>
              </a:spcBef>
              <a:spcAft>
                <a:spcPts val="0"/>
              </a:spcAft>
              <a:buSzPts val="2400"/>
              <a:buChar char="○"/>
            </a:pPr>
            <a:r>
              <a:rPr lang="en" sz="2400"/>
              <a:t>Remove vertices from the set of fringe vertices where the new vertex is one of the terminal vertex</a:t>
            </a:r>
            <a:r>
              <a:rPr lang="en" sz="2400"/>
              <a:t> of the edge</a:t>
            </a:r>
            <a:r>
              <a:rPr lang="en" sz="2400"/>
              <a:t>.</a:t>
            </a:r>
            <a:endParaRPr sz="2400"/>
          </a:p>
          <a:p>
            <a:pPr indent="-381000" lvl="0" marL="457200" rtl="0" algn="l">
              <a:lnSpc>
                <a:spcPct val="115000"/>
              </a:lnSpc>
              <a:spcBef>
                <a:spcPts val="0"/>
              </a:spcBef>
              <a:spcAft>
                <a:spcPts val="0"/>
              </a:spcAft>
              <a:buSzPts val="2400"/>
              <a:buChar char="●"/>
            </a:pPr>
            <a:r>
              <a:rPr lang="en" sz="2400"/>
              <a:t>Return </a:t>
            </a:r>
            <a:r>
              <a:rPr b="1" lang="en" sz="2400"/>
              <a:t>T</a:t>
            </a:r>
            <a:r>
              <a:rPr b="1" baseline="-25000" lang="en" sz="2400"/>
              <a:t>n</a:t>
            </a:r>
            <a:r>
              <a:rPr lang="en" sz="2400"/>
              <a:t> which is </a:t>
            </a:r>
            <a:r>
              <a:rPr lang="en" sz="2400">
                <a:solidFill>
                  <a:schemeClr val="dk1"/>
                </a:solidFill>
              </a:rPr>
              <a:t>a minimum spanning tree.</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30"/>
          <p:cNvPicPr preferRelativeResize="0"/>
          <p:nvPr/>
        </p:nvPicPr>
        <p:blipFill>
          <a:blip r:embed="rId3">
            <a:alphaModFix/>
          </a:blip>
          <a:stretch>
            <a:fillRect/>
          </a:stretch>
        </p:blipFill>
        <p:spPr>
          <a:xfrm>
            <a:off x="454600" y="2637875"/>
            <a:ext cx="1377083" cy="1241075"/>
          </a:xfrm>
          <a:prstGeom prst="rect">
            <a:avLst/>
          </a:prstGeom>
          <a:noFill/>
          <a:ln>
            <a:noFill/>
          </a:ln>
        </p:spPr>
      </p:pic>
      <p:pic>
        <p:nvPicPr>
          <p:cNvPr id="160" name="Google Shape;160;p30"/>
          <p:cNvPicPr preferRelativeResize="0"/>
          <p:nvPr/>
        </p:nvPicPr>
        <p:blipFill>
          <a:blip r:embed="rId4">
            <a:alphaModFix/>
          </a:blip>
          <a:stretch>
            <a:fillRect/>
          </a:stretch>
        </p:blipFill>
        <p:spPr>
          <a:xfrm>
            <a:off x="2614175" y="2563100"/>
            <a:ext cx="2361500" cy="1241075"/>
          </a:xfrm>
          <a:prstGeom prst="rect">
            <a:avLst/>
          </a:prstGeom>
          <a:noFill/>
          <a:ln>
            <a:noFill/>
          </a:ln>
        </p:spPr>
      </p:pic>
      <p:pic>
        <p:nvPicPr>
          <p:cNvPr id="161" name="Google Shape;161;p30"/>
          <p:cNvPicPr preferRelativeResize="0"/>
          <p:nvPr/>
        </p:nvPicPr>
        <p:blipFill>
          <a:blip r:embed="rId5">
            <a:alphaModFix/>
          </a:blip>
          <a:stretch>
            <a:fillRect/>
          </a:stretch>
        </p:blipFill>
        <p:spPr>
          <a:xfrm>
            <a:off x="5592200" y="2156824"/>
            <a:ext cx="2730731" cy="1390650"/>
          </a:xfrm>
          <a:prstGeom prst="rect">
            <a:avLst/>
          </a:prstGeom>
          <a:noFill/>
          <a:ln>
            <a:noFill/>
          </a:ln>
        </p:spPr>
      </p:pic>
      <p:pic>
        <p:nvPicPr>
          <p:cNvPr id="162" name="Google Shape;162;p30"/>
          <p:cNvPicPr preferRelativeResize="0"/>
          <p:nvPr/>
        </p:nvPicPr>
        <p:blipFill>
          <a:blip r:embed="rId6">
            <a:alphaModFix/>
          </a:blip>
          <a:stretch>
            <a:fillRect/>
          </a:stretch>
        </p:blipFill>
        <p:spPr>
          <a:xfrm>
            <a:off x="601175" y="4079900"/>
            <a:ext cx="2913375" cy="2333975"/>
          </a:xfrm>
          <a:prstGeom prst="rect">
            <a:avLst/>
          </a:prstGeom>
          <a:noFill/>
          <a:ln>
            <a:noFill/>
          </a:ln>
        </p:spPr>
      </p:pic>
      <p:pic>
        <p:nvPicPr>
          <p:cNvPr id="163" name="Google Shape;163;p30"/>
          <p:cNvPicPr preferRelativeResize="0"/>
          <p:nvPr/>
        </p:nvPicPr>
        <p:blipFill>
          <a:blip r:embed="rId7">
            <a:alphaModFix/>
          </a:blip>
          <a:stretch>
            <a:fillRect/>
          </a:stretch>
        </p:blipFill>
        <p:spPr>
          <a:xfrm>
            <a:off x="4364350" y="4079900"/>
            <a:ext cx="3133729" cy="2333975"/>
          </a:xfrm>
          <a:prstGeom prst="rect">
            <a:avLst/>
          </a:prstGeom>
          <a:noFill/>
          <a:ln>
            <a:noFill/>
          </a:ln>
        </p:spPr>
      </p:pic>
      <p:pic>
        <p:nvPicPr>
          <p:cNvPr id="164" name="Google Shape;164;p30"/>
          <p:cNvPicPr preferRelativeResize="0"/>
          <p:nvPr/>
        </p:nvPicPr>
        <p:blipFill>
          <a:blip r:embed="rId8">
            <a:alphaModFix/>
          </a:blip>
          <a:stretch>
            <a:fillRect/>
          </a:stretch>
        </p:blipFill>
        <p:spPr>
          <a:xfrm>
            <a:off x="95250" y="81100"/>
            <a:ext cx="3906350" cy="2570925"/>
          </a:xfrm>
          <a:prstGeom prst="rect">
            <a:avLst/>
          </a:prstGeom>
          <a:noFill/>
          <a:ln>
            <a:noFill/>
          </a:ln>
        </p:spPr>
      </p:pic>
      <p:sp>
        <p:nvSpPr>
          <p:cNvPr id="165" name="Google Shape;165;p30"/>
          <p:cNvSpPr txBox="1"/>
          <p:nvPr/>
        </p:nvSpPr>
        <p:spPr>
          <a:xfrm>
            <a:off x="4364350" y="146450"/>
            <a:ext cx="4620600" cy="124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Prim’s Algorithm:</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nvSpPr>
        <p:spPr>
          <a:xfrm>
            <a:off x="67375" y="146450"/>
            <a:ext cx="8917500" cy="10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Prim’s Algorithm:</a:t>
            </a:r>
            <a:endParaRPr sz="2400"/>
          </a:p>
        </p:txBody>
      </p:sp>
      <p:pic>
        <p:nvPicPr>
          <p:cNvPr id="171" name="Google Shape;171;p31"/>
          <p:cNvPicPr preferRelativeResize="0"/>
          <p:nvPr/>
        </p:nvPicPr>
        <p:blipFill>
          <a:blip r:embed="rId3">
            <a:alphaModFix/>
          </a:blip>
          <a:stretch>
            <a:fillRect/>
          </a:stretch>
        </p:blipFill>
        <p:spPr>
          <a:xfrm>
            <a:off x="102104" y="705150"/>
            <a:ext cx="8848051" cy="56050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2"/>
          <p:cNvPicPr preferRelativeResize="0"/>
          <p:nvPr/>
        </p:nvPicPr>
        <p:blipFill>
          <a:blip r:embed="rId3">
            <a:alphaModFix/>
          </a:blip>
          <a:stretch>
            <a:fillRect/>
          </a:stretch>
        </p:blipFill>
        <p:spPr>
          <a:xfrm>
            <a:off x="825575" y="0"/>
            <a:ext cx="7492845" cy="6413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3"/>
          <p:cNvPicPr preferRelativeResize="0"/>
          <p:nvPr/>
        </p:nvPicPr>
        <p:blipFill>
          <a:blip r:embed="rId3">
            <a:alphaModFix/>
          </a:blip>
          <a:stretch>
            <a:fillRect/>
          </a:stretch>
        </p:blipFill>
        <p:spPr>
          <a:xfrm>
            <a:off x="67363" y="1157250"/>
            <a:ext cx="9009275" cy="4367775"/>
          </a:xfrm>
          <a:prstGeom prst="rect">
            <a:avLst/>
          </a:prstGeom>
          <a:noFill/>
          <a:ln>
            <a:noFill/>
          </a:ln>
        </p:spPr>
      </p:pic>
      <p:sp>
        <p:nvSpPr>
          <p:cNvPr id="182" name="Google Shape;182;p33"/>
          <p:cNvSpPr txBox="1"/>
          <p:nvPr/>
        </p:nvSpPr>
        <p:spPr>
          <a:xfrm>
            <a:off x="67375" y="146450"/>
            <a:ext cx="8917500" cy="10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Prim’s Algorithm:</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nvSpPr>
        <p:spPr>
          <a:xfrm>
            <a:off x="67375" y="146450"/>
            <a:ext cx="8917500" cy="10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Prim’s Algorithm:</a:t>
            </a:r>
            <a:endParaRPr sz="2400"/>
          </a:p>
        </p:txBody>
      </p:sp>
      <p:pic>
        <p:nvPicPr>
          <p:cNvPr id="188" name="Google Shape;188;p34"/>
          <p:cNvPicPr preferRelativeResize="0"/>
          <p:nvPr/>
        </p:nvPicPr>
        <p:blipFill>
          <a:blip r:embed="rId3">
            <a:alphaModFix/>
          </a:blip>
          <a:stretch>
            <a:fillRect/>
          </a:stretch>
        </p:blipFill>
        <p:spPr>
          <a:xfrm>
            <a:off x="67375" y="699004"/>
            <a:ext cx="9076625" cy="566967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nvSpPr>
        <p:spPr>
          <a:xfrm>
            <a:off x="60850" y="110800"/>
            <a:ext cx="8973900" cy="6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2222"/>
                </a:solidFill>
                <a:highlight>
                  <a:srgbClr val="FFFFFF"/>
                </a:highlight>
              </a:rPr>
              <a:t>The set </a:t>
            </a:r>
            <a:r>
              <a:rPr b="1" lang="en" sz="2400">
                <a:solidFill>
                  <a:srgbClr val="222222"/>
                </a:solidFill>
                <a:highlight>
                  <a:srgbClr val="FFFFFF"/>
                </a:highlight>
              </a:rPr>
              <a:t>V - V</a:t>
            </a:r>
            <a:r>
              <a:rPr b="1" baseline="30000" lang="en" sz="2400">
                <a:solidFill>
                  <a:srgbClr val="222222"/>
                </a:solidFill>
                <a:highlight>
                  <a:srgbClr val="FFFFFF"/>
                </a:highlight>
              </a:rPr>
              <a:t>T</a:t>
            </a:r>
            <a:r>
              <a:rPr lang="en" sz="2400">
                <a:solidFill>
                  <a:srgbClr val="222222"/>
                </a:solidFill>
                <a:highlight>
                  <a:srgbClr val="FFFFFF"/>
                </a:highlight>
              </a:rPr>
              <a:t> is a priority queue and could be represented as a min-heap.</a:t>
            </a:r>
            <a:endParaRPr sz="2400">
              <a:solidFill>
                <a:srgbClr val="222222"/>
              </a:solidFill>
              <a:highlight>
                <a:srgbClr val="FFFFFF"/>
              </a:highlight>
            </a:endParaRPr>
          </a:p>
          <a:p>
            <a:pPr indent="0" lvl="0" marL="0" rtl="0" algn="l">
              <a:spcBef>
                <a:spcPts val="0"/>
              </a:spcBef>
              <a:spcAft>
                <a:spcPts val="0"/>
              </a:spcAft>
              <a:buNone/>
            </a:pPr>
            <a:r>
              <a:t/>
            </a:r>
            <a:endParaRPr sz="2400">
              <a:solidFill>
                <a:srgbClr val="222222"/>
              </a:solidFill>
              <a:highlight>
                <a:srgbClr val="FFFFFF"/>
              </a:highlight>
            </a:endParaRPr>
          </a:p>
          <a:p>
            <a:pPr indent="0" lvl="0" marL="0" rtl="0" algn="l">
              <a:spcBef>
                <a:spcPts val="0"/>
              </a:spcBef>
              <a:spcAft>
                <a:spcPts val="0"/>
              </a:spcAft>
              <a:buNone/>
            </a:pPr>
            <a:r>
              <a:rPr lang="en" sz="2400">
                <a:solidFill>
                  <a:srgbClr val="222222"/>
                </a:solidFill>
                <a:highlight>
                  <a:srgbClr val="FFFFFF"/>
                </a:highlight>
              </a:rPr>
              <a:t>First operation is, extracting min valued element from the heap and hence takes </a:t>
            </a:r>
            <a:r>
              <a:rPr lang="en" sz="2400">
                <a:solidFill>
                  <a:srgbClr val="222222"/>
                </a:solidFill>
                <a:highlight>
                  <a:srgbClr val="FFFFFF"/>
                </a:highlight>
              </a:rPr>
              <a:t>O(</a:t>
            </a:r>
            <a:r>
              <a:rPr b="1" lang="en" sz="2400">
                <a:solidFill>
                  <a:srgbClr val="222222"/>
                </a:solidFill>
                <a:highlight>
                  <a:srgbClr val="FFFFFF"/>
                </a:highlight>
              </a:rPr>
              <a:t>log|V|</a:t>
            </a:r>
            <a:r>
              <a:rPr lang="en" sz="2400">
                <a:solidFill>
                  <a:srgbClr val="222222"/>
                </a:solidFill>
                <a:highlight>
                  <a:srgbClr val="FFFFFF"/>
                </a:highlight>
              </a:rPr>
              <a:t>)</a:t>
            </a:r>
            <a:r>
              <a:rPr lang="en" sz="2400">
                <a:solidFill>
                  <a:srgbClr val="222222"/>
                </a:solidFill>
                <a:highlight>
                  <a:srgbClr val="FFFFFF"/>
                </a:highlight>
              </a:rPr>
              <a:t> time. As it is executed for </a:t>
            </a:r>
            <a:r>
              <a:rPr b="1" lang="en" sz="2400">
                <a:solidFill>
                  <a:srgbClr val="222222"/>
                </a:solidFill>
                <a:highlight>
                  <a:srgbClr val="FFFFFF"/>
                </a:highlight>
              </a:rPr>
              <a:t>|V|-1</a:t>
            </a:r>
            <a:r>
              <a:rPr lang="en" sz="2400">
                <a:solidFill>
                  <a:srgbClr val="222222"/>
                </a:solidFill>
                <a:highlight>
                  <a:srgbClr val="FFFFFF"/>
                </a:highlight>
              </a:rPr>
              <a:t> times, the operation overall takes </a:t>
            </a:r>
            <a:r>
              <a:rPr lang="en" sz="2400">
                <a:solidFill>
                  <a:srgbClr val="222222"/>
                </a:solidFill>
                <a:highlight>
                  <a:schemeClr val="lt1"/>
                </a:highlight>
              </a:rPr>
              <a:t>O(</a:t>
            </a:r>
            <a:r>
              <a:rPr b="1" lang="en" sz="2400">
                <a:solidFill>
                  <a:srgbClr val="222222"/>
                </a:solidFill>
                <a:highlight>
                  <a:srgbClr val="FFFFFF"/>
                </a:highlight>
              </a:rPr>
              <a:t>|V| log|V|</a:t>
            </a:r>
            <a:r>
              <a:rPr lang="en" sz="2400">
                <a:solidFill>
                  <a:srgbClr val="222222"/>
                </a:solidFill>
                <a:highlight>
                  <a:srgbClr val="FFFFFF"/>
                </a:highlight>
              </a:rPr>
              <a:t>) time.</a:t>
            </a:r>
            <a:endParaRPr sz="2400">
              <a:solidFill>
                <a:srgbClr val="222222"/>
              </a:solidFill>
              <a:highlight>
                <a:srgbClr val="FFFFFF"/>
              </a:highlight>
            </a:endParaRPr>
          </a:p>
          <a:p>
            <a:pPr indent="0" lvl="0" marL="0" rtl="0" algn="l">
              <a:spcBef>
                <a:spcPts val="0"/>
              </a:spcBef>
              <a:spcAft>
                <a:spcPts val="0"/>
              </a:spcAft>
              <a:buNone/>
            </a:pPr>
            <a:r>
              <a:t/>
            </a:r>
            <a:endParaRPr sz="2400">
              <a:solidFill>
                <a:srgbClr val="222222"/>
              </a:solidFill>
              <a:highlight>
                <a:srgbClr val="FFFFFF"/>
              </a:highlight>
            </a:endParaRPr>
          </a:p>
          <a:p>
            <a:pPr indent="0" lvl="0" marL="0" rtl="0" algn="l">
              <a:spcBef>
                <a:spcPts val="0"/>
              </a:spcBef>
              <a:spcAft>
                <a:spcPts val="0"/>
              </a:spcAft>
              <a:buNone/>
            </a:pPr>
            <a:r>
              <a:rPr lang="en" sz="2400">
                <a:solidFill>
                  <a:srgbClr val="222222"/>
                </a:solidFill>
                <a:highlight>
                  <a:srgbClr val="FFFFFF"/>
                </a:highlight>
              </a:rPr>
              <a:t>Second operation is, for each adjacent vertex of </a:t>
            </a:r>
            <a:r>
              <a:rPr b="1" lang="en" sz="2400">
                <a:solidFill>
                  <a:srgbClr val="222222"/>
                </a:solidFill>
                <a:highlight>
                  <a:srgbClr val="FFFFFF"/>
                </a:highlight>
              </a:rPr>
              <a:t>u*</a:t>
            </a:r>
            <a:r>
              <a:rPr lang="en" sz="2400">
                <a:solidFill>
                  <a:srgbClr val="222222"/>
                </a:solidFill>
                <a:highlight>
                  <a:srgbClr val="FFFFFF"/>
                </a:highlight>
              </a:rPr>
              <a:t>, which is in </a:t>
            </a:r>
            <a:r>
              <a:rPr b="1" lang="en" sz="2400">
                <a:solidFill>
                  <a:srgbClr val="222222"/>
                </a:solidFill>
                <a:highlight>
                  <a:srgbClr val="FFFFFF"/>
                </a:highlight>
              </a:rPr>
              <a:t>V-V</a:t>
            </a:r>
            <a:r>
              <a:rPr b="1" baseline="30000" lang="en" sz="2400">
                <a:solidFill>
                  <a:srgbClr val="222222"/>
                </a:solidFill>
                <a:highlight>
                  <a:srgbClr val="FFFFFF"/>
                </a:highlight>
              </a:rPr>
              <a:t>T</a:t>
            </a:r>
            <a:r>
              <a:rPr lang="en" sz="2400">
                <a:solidFill>
                  <a:srgbClr val="222222"/>
                </a:solidFill>
                <a:highlight>
                  <a:srgbClr val="FFFFFF"/>
                </a:highlight>
              </a:rPr>
              <a:t>. It may try to decrease the value of the key in the heap, which takes O(</a:t>
            </a:r>
            <a:r>
              <a:rPr b="1" lang="en" sz="2400">
                <a:solidFill>
                  <a:srgbClr val="222222"/>
                </a:solidFill>
                <a:highlight>
                  <a:srgbClr val="FFFFFF"/>
                </a:highlight>
              </a:rPr>
              <a:t>log|V|</a:t>
            </a:r>
            <a:r>
              <a:rPr lang="en" sz="2400">
                <a:solidFill>
                  <a:srgbClr val="222222"/>
                </a:solidFill>
                <a:highlight>
                  <a:srgbClr val="FFFFFF"/>
                </a:highlight>
              </a:rPr>
              <a:t>) time. The outer loop runs for </a:t>
            </a:r>
            <a:r>
              <a:rPr b="1" lang="en" sz="2400">
                <a:solidFill>
                  <a:srgbClr val="222222"/>
                </a:solidFill>
                <a:highlight>
                  <a:srgbClr val="FFFFFF"/>
                </a:highlight>
              </a:rPr>
              <a:t>|V|-1</a:t>
            </a:r>
            <a:r>
              <a:rPr lang="en" sz="2400">
                <a:solidFill>
                  <a:srgbClr val="222222"/>
                </a:solidFill>
                <a:highlight>
                  <a:srgbClr val="FFFFFF"/>
                </a:highlight>
              </a:rPr>
              <a:t> times (that is, for each vertex </a:t>
            </a:r>
            <a:r>
              <a:rPr b="1" lang="en" sz="2400">
                <a:solidFill>
                  <a:srgbClr val="222222"/>
                </a:solidFill>
                <a:highlight>
                  <a:srgbClr val="FFFFFF"/>
                </a:highlight>
              </a:rPr>
              <a:t>u*</a:t>
            </a:r>
            <a:r>
              <a:rPr lang="en" sz="2400">
                <a:solidFill>
                  <a:srgbClr val="222222"/>
                </a:solidFill>
                <a:highlight>
                  <a:srgbClr val="FFFFFF"/>
                </a:highlight>
              </a:rPr>
              <a:t>) and the inner loop runs for each adjacent vertex of </a:t>
            </a:r>
            <a:r>
              <a:rPr b="1" lang="en" sz="2400">
                <a:solidFill>
                  <a:srgbClr val="222222"/>
                </a:solidFill>
                <a:highlight>
                  <a:srgbClr val="FFFFFF"/>
                </a:highlight>
              </a:rPr>
              <a:t>u*</a:t>
            </a:r>
            <a:r>
              <a:rPr lang="en" sz="2400">
                <a:solidFill>
                  <a:srgbClr val="222222"/>
                </a:solidFill>
                <a:highlight>
                  <a:srgbClr val="FFFFFF"/>
                </a:highlight>
              </a:rPr>
              <a:t>. Put together the "Decrease Key" operation runs once for each edge of the graph. That's why it is O(</a:t>
            </a:r>
            <a:r>
              <a:rPr b="1" lang="en" sz="2400">
                <a:solidFill>
                  <a:srgbClr val="222222"/>
                </a:solidFill>
                <a:highlight>
                  <a:srgbClr val="FFFFFF"/>
                </a:highlight>
              </a:rPr>
              <a:t>|E|log|V|</a:t>
            </a:r>
            <a:r>
              <a:rPr lang="en" sz="2400">
                <a:solidFill>
                  <a:srgbClr val="222222"/>
                </a:solidFill>
                <a:highlight>
                  <a:srgbClr val="FFFFFF"/>
                </a:highlight>
              </a:rPr>
              <a:t>) time.</a:t>
            </a:r>
            <a:endParaRPr sz="2400">
              <a:solidFill>
                <a:srgbClr val="222222"/>
              </a:solidFill>
              <a:highlight>
                <a:srgbClr val="FFFFFF"/>
              </a:highlight>
            </a:endParaRPr>
          </a:p>
          <a:p>
            <a:pPr indent="0" lvl="0" marL="0" rtl="0" algn="l">
              <a:spcBef>
                <a:spcPts val="0"/>
              </a:spcBef>
              <a:spcAft>
                <a:spcPts val="0"/>
              </a:spcAft>
              <a:buNone/>
            </a:pPr>
            <a:r>
              <a:t/>
            </a:r>
            <a:endParaRPr sz="2400">
              <a:solidFill>
                <a:srgbClr val="222222"/>
              </a:solidFill>
              <a:highlight>
                <a:srgbClr val="FFFFFF"/>
              </a:highlight>
            </a:endParaRPr>
          </a:p>
          <a:p>
            <a:pPr indent="0" lvl="0" marL="0" rtl="0" algn="l">
              <a:spcBef>
                <a:spcPts val="0"/>
              </a:spcBef>
              <a:spcAft>
                <a:spcPts val="0"/>
              </a:spcAft>
              <a:buNone/>
            </a:pPr>
            <a:r>
              <a:rPr lang="en" sz="2400">
                <a:solidFill>
                  <a:srgbClr val="222222"/>
                </a:solidFill>
                <a:highlight>
                  <a:srgbClr val="FFFFFF"/>
                </a:highlight>
              </a:rPr>
              <a:t>Running time = O(</a:t>
            </a:r>
            <a:r>
              <a:rPr b="1" lang="en" sz="2400">
                <a:solidFill>
                  <a:srgbClr val="222222"/>
                </a:solidFill>
                <a:highlight>
                  <a:srgbClr val="FFFFFF"/>
                </a:highlight>
              </a:rPr>
              <a:t>|V| log|V|</a:t>
            </a:r>
            <a:r>
              <a:rPr lang="en" sz="2400">
                <a:solidFill>
                  <a:srgbClr val="222222"/>
                </a:solidFill>
                <a:highlight>
                  <a:srgbClr val="FFFFFF"/>
                </a:highlight>
              </a:rPr>
              <a:t>) </a:t>
            </a:r>
            <a:r>
              <a:rPr b="1" lang="en" sz="2400">
                <a:solidFill>
                  <a:srgbClr val="222222"/>
                </a:solidFill>
                <a:highlight>
                  <a:srgbClr val="FFFFFF"/>
                </a:highlight>
              </a:rPr>
              <a:t>+</a:t>
            </a:r>
            <a:r>
              <a:rPr lang="en" sz="2400">
                <a:solidFill>
                  <a:srgbClr val="222222"/>
                </a:solidFill>
                <a:highlight>
                  <a:srgbClr val="FFFFFF"/>
                </a:highlight>
              </a:rPr>
              <a:t> O(</a:t>
            </a:r>
            <a:r>
              <a:rPr b="1" lang="en" sz="2400">
                <a:solidFill>
                  <a:srgbClr val="222222"/>
                </a:solidFill>
                <a:highlight>
                  <a:srgbClr val="FFFFFF"/>
                </a:highlight>
              </a:rPr>
              <a:t>|E| log|V|</a:t>
            </a:r>
            <a:r>
              <a:rPr lang="en" sz="2400">
                <a:solidFill>
                  <a:srgbClr val="222222"/>
                </a:solidFill>
                <a:highlight>
                  <a:srgbClr val="FFFFFF"/>
                </a:highlight>
              </a:rPr>
              <a:t>)</a:t>
            </a:r>
            <a:endParaRPr sz="2400">
              <a:solidFill>
                <a:srgbClr val="222222"/>
              </a:solidFill>
              <a:highlight>
                <a:srgbClr val="FFFFFF"/>
              </a:highlight>
            </a:endParaRPr>
          </a:p>
          <a:p>
            <a:pPr indent="0" lvl="0" marL="0" rtl="0" algn="l">
              <a:spcBef>
                <a:spcPts val="0"/>
              </a:spcBef>
              <a:spcAft>
                <a:spcPts val="0"/>
              </a:spcAft>
              <a:buNone/>
            </a:pPr>
            <a:r>
              <a:rPr lang="en" sz="2400">
                <a:solidFill>
                  <a:srgbClr val="222222"/>
                </a:solidFill>
                <a:highlight>
                  <a:srgbClr val="FFFFFF"/>
                </a:highlight>
              </a:rPr>
              <a:t>= O(</a:t>
            </a:r>
            <a:r>
              <a:rPr b="1" lang="en" sz="2400">
                <a:solidFill>
                  <a:srgbClr val="222222"/>
                </a:solidFill>
                <a:highlight>
                  <a:srgbClr val="FFFFFF"/>
                </a:highlight>
              </a:rPr>
              <a:t>(|E|)log|V|</a:t>
            </a:r>
            <a:r>
              <a:rPr lang="en" sz="2400">
                <a:solidFill>
                  <a:srgbClr val="222222"/>
                </a:solidFill>
                <a:highlight>
                  <a:srgbClr val="FFFFFF"/>
                </a:highlight>
              </a:rPr>
              <a:t>) since, </a:t>
            </a:r>
            <a:r>
              <a:rPr b="1" lang="en" sz="2400">
                <a:solidFill>
                  <a:srgbClr val="222222"/>
                </a:solidFill>
                <a:highlight>
                  <a:srgbClr val="FFFFFF"/>
                </a:highlight>
              </a:rPr>
              <a:t>|E| &gt;= |V|-1</a:t>
            </a:r>
            <a:r>
              <a:rPr lang="en" sz="2400">
                <a:solidFill>
                  <a:srgbClr val="222222"/>
                </a:solidFill>
                <a:highlight>
                  <a:srgbClr val="FFFFFF"/>
                </a:highlight>
              </a:rPr>
              <a:t> for a connected graph.</a:t>
            </a:r>
            <a:endParaRPr b="1"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6"/>
          <p:cNvPicPr preferRelativeResize="0"/>
          <p:nvPr/>
        </p:nvPicPr>
        <p:blipFill>
          <a:blip r:embed="rId3">
            <a:alphaModFix/>
          </a:blip>
          <a:stretch>
            <a:fillRect/>
          </a:stretch>
        </p:blipFill>
        <p:spPr>
          <a:xfrm>
            <a:off x="152400" y="152400"/>
            <a:ext cx="8838551" cy="403650"/>
          </a:xfrm>
          <a:prstGeom prst="rect">
            <a:avLst/>
          </a:prstGeom>
          <a:noFill/>
          <a:ln>
            <a:noFill/>
          </a:ln>
        </p:spPr>
      </p:pic>
      <p:pic>
        <p:nvPicPr>
          <p:cNvPr id="199" name="Google Shape;199;p36"/>
          <p:cNvPicPr preferRelativeResize="0"/>
          <p:nvPr/>
        </p:nvPicPr>
        <p:blipFill>
          <a:blip r:embed="rId4">
            <a:alphaModFix/>
          </a:blip>
          <a:stretch>
            <a:fillRect/>
          </a:stretch>
        </p:blipFill>
        <p:spPr>
          <a:xfrm>
            <a:off x="152400" y="979825"/>
            <a:ext cx="8838550" cy="40974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0"/>
          <p:cNvSpPr txBox="1"/>
          <p:nvPr/>
        </p:nvSpPr>
        <p:spPr>
          <a:xfrm>
            <a:off x="85550" y="270900"/>
            <a:ext cx="5030700" cy="61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t>Change-making problem:</a:t>
            </a:r>
            <a:endParaRPr sz="2400"/>
          </a:p>
          <a:p>
            <a:pPr indent="0" lvl="0" marL="0" rtl="0" algn="l">
              <a:spcBef>
                <a:spcPts val="0"/>
              </a:spcBef>
              <a:spcAft>
                <a:spcPts val="0"/>
              </a:spcAft>
              <a:buNone/>
            </a:pPr>
            <a:r>
              <a:rPr lang="en" sz="2400"/>
              <a:t>How can a given amount of money be made with the least number of coins of given denominations?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Example:</a:t>
            </a:r>
            <a:endParaRPr sz="2400"/>
          </a:p>
          <a:p>
            <a:pPr indent="0" lvl="0" marL="0" rtl="0" algn="l">
              <a:spcBef>
                <a:spcPts val="0"/>
              </a:spcBef>
              <a:spcAft>
                <a:spcPts val="0"/>
              </a:spcAft>
              <a:buNone/>
            </a:pPr>
            <a:r>
              <a:rPr lang="en" sz="2400"/>
              <a:t>Change for Rs. </a:t>
            </a:r>
            <a:r>
              <a:rPr b="1" lang="en" sz="2400"/>
              <a:t>28</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10 + </a:t>
            </a:r>
            <a:r>
              <a:rPr b="1" lang="en" sz="2400"/>
              <a:t>18</a:t>
            </a:r>
            <a:endParaRPr b="1" sz="2400"/>
          </a:p>
          <a:p>
            <a:pPr indent="0" lvl="0" marL="0" rtl="0" algn="l">
              <a:spcBef>
                <a:spcPts val="0"/>
              </a:spcBef>
              <a:spcAft>
                <a:spcPts val="0"/>
              </a:spcAft>
              <a:buNone/>
            </a:pPr>
            <a:r>
              <a:rPr lang="en" sz="2400"/>
              <a:t>10 + 10 + </a:t>
            </a:r>
            <a:r>
              <a:rPr b="1" lang="en" sz="2400"/>
              <a:t>8</a:t>
            </a:r>
            <a:endParaRPr b="1" sz="2400"/>
          </a:p>
          <a:p>
            <a:pPr indent="0" lvl="0" marL="0" rtl="0" algn="l">
              <a:spcBef>
                <a:spcPts val="0"/>
              </a:spcBef>
              <a:spcAft>
                <a:spcPts val="0"/>
              </a:spcAft>
              <a:buNone/>
            </a:pPr>
            <a:r>
              <a:rPr lang="en" sz="2400">
                <a:solidFill>
                  <a:schemeClr val="dk1"/>
                </a:solidFill>
              </a:rPr>
              <a:t>10 + 10 + 5 + </a:t>
            </a:r>
            <a:r>
              <a:rPr b="1" lang="en" sz="2400">
                <a:solidFill>
                  <a:schemeClr val="dk1"/>
                </a:solidFill>
              </a:rPr>
              <a:t>3</a:t>
            </a:r>
            <a:endParaRPr b="1" sz="2400">
              <a:solidFill>
                <a:schemeClr val="dk1"/>
              </a:solidFill>
            </a:endParaRPr>
          </a:p>
          <a:p>
            <a:pPr indent="0" lvl="0" marL="0" rtl="0" algn="l">
              <a:spcBef>
                <a:spcPts val="0"/>
              </a:spcBef>
              <a:spcAft>
                <a:spcPts val="0"/>
              </a:spcAft>
              <a:buNone/>
            </a:pPr>
            <a:r>
              <a:rPr lang="en" sz="2400">
                <a:solidFill>
                  <a:schemeClr val="dk1"/>
                </a:solidFill>
              </a:rPr>
              <a:t>10 + 10 + 5 + 2 + </a:t>
            </a:r>
            <a:r>
              <a:rPr b="1" lang="en" sz="2400">
                <a:solidFill>
                  <a:schemeClr val="dk1"/>
                </a:solidFill>
              </a:rPr>
              <a:t>1</a:t>
            </a:r>
            <a:endParaRPr b="1" sz="2400">
              <a:solidFill>
                <a:schemeClr val="dk1"/>
              </a:solidFill>
            </a:endParaRPr>
          </a:p>
          <a:p>
            <a:pPr indent="0" lvl="0" marL="0" rtl="0" algn="l">
              <a:spcBef>
                <a:spcPts val="0"/>
              </a:spcBef>
              <a:spcAft>
                <a:spcPts val="0"/>
              </a:spcAft>
              <a:buNone/>
            </a:pPr>
            <a:r>
              <a:rPr lang="en" sz="2400">
                <a:solidFill>
                  <a:schemeClr val="dk1"/>
                </a:solidFill>
              </a:rPr>
              <a:t>10 + 10 + 5 + 2 + 1</a:t>
            </a:r>
            <a:endParaRPr b="1"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pic>
        <p:nvPicPr>
          <p:cNvPr id="46" name="Google Shape;46;p10"/>
          <p:cNvPicPr preferRelativeResize="0"/>
          <p:nvPr/>
        </p:nvPicPr>
        <p:blipFill>
          <a:blip r:embed="rId3">
            <a:alphaModFix/>
          </a:blip>
          <a:stretch>
            <a:fillRect/>
          </a:stretch>
        </p:blipFill>
        <p:spPr>
          <a:xfrm>
            <a:off x="5116250" y="-2"/>
            <a:ext cx="4027750" cy="4111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nvSpPr>
        <p:spPr>
          <a:xfrm>
            <a:off x="213875" y="270900"/>
            <a:ext cx="8697300" cy="59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Dijkstra’s Algorithm:</a:t>
            </a:r>
            <a:endParaRPr sz="2400"/>
          </a:p>
          <a:p>
            <a:pPr indent="0" lvl="0" marL="0" rtl="0" algn="l">
              <a:lnSpc>
                <a:spcPct val="115000"/>
              </a:lnSpc>
              <a:spcBef>
                <a:spcPts val="0"/>
              </a:spcBef>
              <a:spcAft>
                <a:spcPts val="0"/>
              </a:spcAft>
              <a:buNone/>
            </a:pPr>
            <a:r>
              <a:t/>
            </a:r>
            <a:endParaRPr sz="2400"/>
          </a:p>
          <a:p>
            <a:pPr indent="-381000" lvl="0" marL="457200" rtl="0" algn="l">
              <a:lnSpc>
                <a:spcPct val="115000"/>
              </a:lnSpc>
              <a:spcBef>
                <a:spcPts val="0"/>
              </a:spcBef>
              <a:spcAft>
                <a:spcPts val="0"/>
              </a:spcAft>
              <a:buSzPts val="2400"/>
              <a:buChar char="●"/>
            </a:pPr>
            <a:r>
              <a:rPr lang="en" sz="2400"/>
              <a:t>Solves </a:t>
            </a:r>
            <a:r>
              <a:rPr b="1" lang="en" sz="2400"/>
              <a:t>single-source shortest-paths</a:t>
            </a:r>
            <a:r>
              <a:rPr lang="en" sz="2400"/>
              <a:t> problem.</a:t>
            </a:r>
            <a:endParaRPr sz="2400"/>
          </a:p>
          <a:p>
            <a:pPr indent="-381000" lvl="0" marL="457200" rtl="0" algn="l">
              <a:lnSpc>
                <a:spcPct val="115000"/>
              </a:lnSpc>
              <a:spcBef>
                <a:spcPts val="0"/>
              </a:spcBef>
              <a:spcAft>
                <a:spcPts val="0"/>
              </a:spcAft>
              <a:buSzPts val="2400"/>
              <a:buChar char="●"/>
            </a:pPr>
            <a:r>
              <a:rPr lang="en" sz="2400"/>
              <a:t>Problem: For a given vertex called the </a:t>
            </a:r>
            <a:r>
              <a:rPr b="1" lang="en" sz="2400"/>
              <a:t>source</a:t>
            </a:r>
            <a:r>
              <a:rPr lang="en" sz="2400"/>
              <a:t> in a weighted connected graph, find the shortest paths to all the other vertices. </a:t>
            </a:r>
            <a:endParaRPr sz="2400"/>
          </a:p>
          <a:p>
            <a:pPr indent="-381000" lvl="0" marL="457200" rtl="0" algn="l">
              <a:lnSpc>
                <a:spcPct val="115000"/>
              </a:lnSpc>
              <a:spcBef>
                <a:spcPts val="0"/>
              </a:spcBef>
              <a:spcAft>
                <a:spcPts val="0"/>
              </a:spcAft>
              <a:buSzPts val="2400"/>
              <a:buChar char="●"/>
            </a:pPr>
            <a:r>
              <a:rPr lang="en" sz="2400"/>
              <a:t>A </a:t>
            </a:r>
            <a:r>
              <a:rPr b="1" lang="en" sz="2400"/>
              <a:t>family of paths</a:t>
            </a:r>
            <a:r>
              <a:rPr lang="en" sz="2400"/>
              <a:t> each leading from the source to a different vertex in the graph. Some paths may have a common prefix. If a shortest path from the source to a vertex ‘b’ goes through a vertex ‘a’, then the shortest path from the source to the vertex ‘a’ is the same path until the vertex ‘a’.</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8"/>
          <p:cNvPicPr preferRelativeResize="0"/>
          <p:nvPr/>
        </p:nvPicPr>
        <p:blipFill>
          <a:blip r:embed="rId3">
            <a:alphaModFix/>
          </a:blip>
          <a:stretch>
            <a:fillRect/>
          </a:stretch>
        </p:blipFill>
        <p:spPr>
          <a:xfrm>
            <a:off x="0" y="304800"/>
            <a:ext cx="9144000" cy="5927187"/>
          </a:xfrm>
          <a:prstGeom prst="rect">
            <a:avLst/>
          </a:prstGeom>
          <a:noFill/>
          <a:ln>
            <a:noFill/>
          </a:ln>
        </p:spPr>
      </p:pic>
      <p:sp>
        <p:nvSpPr>
          <p:cNvPr id="210" name="Google Shape;210;p38"/>
          <p:cNvSpPr txBox="1"/>
          <p:nvPr/>
        </p:nvSpPr>
        <p:spPr>
          <a:xfrm>
            <a:off x="71300" y="114050"/>
            <a:ext cx="8697300" cy="52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Dijkstra’s Algorithm:</a:t>
            </a:r>
            <a:endParaRPr sz="2400"/>
          </a:p>
          <a:p>
            <a:pPr indent="0" lvl="0" marL="0" rtl="0" algn="l">
              <a:lnSpc>
                <a:spcPct val="115000"/>
              </a:lnSpc>
              <a:spcBef>
                <a:spcPts val="0"/>
              </a:spcBef>
              <a:spcAft>
                <a:spcPts val="0"/>
              </a:spcAft>
              <a:buNone/>
            </a:pPr>
            <a:r>
              <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9"/>
          <p:cNvPicPr preferRelativeResize="0"/>
          <p:nvPr/>
        </p:nvPicPr>
        <p:blipFill>
          <a:blip r:embed="rId3">
            <a:alphaModFix/>
          </a:blip>
          <a:stretch>
            <a:fillRect/>
          </a:stretch>
        </p:blipFill>
        <p:spPr>
          <a:xfrm>
            <a:off x="120213" y="0"/>
            <a:ext cx="8903576" cy="6858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40"/>
          <p:cNvPicPr preferRelativeResize="0"/>
          <p:nvPr/>
        </p:nvPicPr>
        <p:blipFill>
          <a:blip r:embed="rId3">
            <a:alphaModFix/>
          </a:blip>
          <a:stretch>
            <a:fillRect/>
          </a:stretch>
        </p:blipFill>
        <p:spPr>
          <a:xfrm>
            <a:off x="166650" y="3175525"/>
            <a:ext cx="6545925" cy="2114600"/>
          </a:xfrm>
          <a:prstGeom prst="rect">
            <a:avLst/>
          </a:prstGeom>
          <a:noFill/>
          <a:ln>
            <a:noFill/>
          </a:ln>
        </p:spPr>
      </p:pic>
      <p:pic>
        <p:nvPicPr>
          <p:cNvPr id="221" name="Google Shape;221;p40"/>
          <p:cNvPicPr preferRelativeResize="0"/>
          <p:nvPr/>
        </p:nvPicPr>
        <p:blipFill>
          <a:blip r:embed="rId4">
            <a:alphaModFix/>
          </a:blip>
          <a:stretch>
            <a:fillRect/>
          </a:stretch>
        </p:blipFill>
        <p:spPr>
          <a:xfrm>
            <a:off x="152400" y="152400"/>
            <a:ext cx="4239550" cy="2399750"/>
          </a:xfrm>
          <a:prstGeom prst="rect">
            <a:avLst/>
          </a:prstGeom>
          <a:noFill/>
          <a:ln>
            <a:noFill/>
          </a:ln>
        </p:spPr>
      </p:pic>
      <p:pic>
        <p:nvPicPr>
          <p:cNvPr id="222" name="Google Shape;222;p40"/>
          <p:cNvPicPr preferRelativeResize="0"/>
          <p:nvPr/>
        </p:nvPicPr>
        <p:blipFill>
          <a:blip r:embed="rId5">
            <a:alphaModFix/>
          </a:blip>
          <a:stretch>
            <a:fillRect/>
          </a:stretch>
        </p:blipFill>
        <p:spPr>
          <a:xfrm>
            <a:off x="4391950" y="237950"/>
            <a:ext cx="4140225" cy="173110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nvSpPr>
        <p:spPr>
          <a:xfrm>
            <a:off x="213875" y="270900"/>
            <a:ext cx="8697300" cy="59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Dijkstra’s Algorithm:</a:t>
            </a:r>
            <a:endParaRPr sz="2400"/>
          </a:p>
          <a:p>
            <a:pPr indent="-381000" lvl="0" marL="457200" rtl="0" algn="l">
              <a:lnSpc>
                <a:spcPct val="115000"/>
              </a:lnSpc>
              <a:spcBef>
                <a:spcPts val="1000"/>
              </a:spcBef>
              <a:spcAft>
                <a:spcPts val="0"/>
              </a:spcAft>
              <a:buSzPts val="2400"/>
              <a:buChar char="●"/>
            </a:pPr>
            <a:r>
              <a:rPr lang="en" sz="2400"/>
              <a:t>First, it finds the shortest path from the source to a vertex nearest to it, then to the second nearest, and so on.</a:t>
            </a:r>
            <a:endParaRPr sz="2400"/>
          </a:p>
          <a:p>
            <a:pPr indent="-381000" lvl="0" marL="457200" rtl="0" algn="l">
              <a:lnSpc>
                <a:spcPct val="115000"/>
              </a:lnSpc>
              <a:spcBef>
                <a:spcPts val="1000"/>
              </a:spcBef>
              <a:spcAft>
                <a:spcPts val="0"/>
              </a:spcAft>
              <a:buClr>
                <a:schemeClr val="dk1"/>
              </a:buClr>
              <a:buSzPts val="2400"/>
              <a:buChar char="●"/>
            </a:pPr>
            <a:r>
              <a:rPr lang="en" sz="2400">
                <a:solidFill>
                  <a:schemeClr val="dk1"/>
                </a:solidFill>
              </a:rPr>
              <a:t>The algorithm finds the shortest paths to the graph’s vertices in order of their shortest distance from the source vertex.</a:t>
            </a:r>
            <a:endParaRPr sz="2400">
              <a:solidFill>
                <a:schemeClr val="dk1"/>
              </a:solidFill>
            </a:endParaRPr>
          </a:p>
          <a:p>
            <a:pPr indent="-381000" lvl="0" marL="457200" rtl="0" algn="l">
              <a:lnSpc>
                <a:spcPct val="115000"/>
              </a:lnSpc>
              <a:spcBef>
                <a:spcPts val="1000"/>
              </a:spcBef>
              <a:spcAft>
                <a:spcPts val="0"/>
              </a:spcAft>
              <a:buClr>
                <a:schemeClr val="dk1"/>
              </a:buClr>
              <a:buSzPts val="2400"/>
              <a:buChar char="●"/>
            </a:pPr>
            <a:r>
              <a:rPr lang="en" sz="2400">
                <a:solidFill>
                  <a:schemeClr val="dk1"/>
                </a:solidFill>
              </a:rPr>
              <a:t>All the vertices including the source, and the edges of the shortest paths leading to them from the source form a tree, which is a </a:t>
            </a:r>
            <a:r>
              <a:rPr lang="en" sz="2400">
                <a:solidFill>
                  <a:schemeClr val="dk1"/>
                </a:solidFill>
              </a:rPr>
              <a:t>subgraph</a:t>
            </a:r>
            <a:r>
              <a:rPr lang="en" sz="2400">
                <a:solidFill>
                  <a:schemeClr val="dk1"/>
                </a:solidFill>
              </a:rPr>
              <a:t> of the given graph.</a:t>
            </a:r>
            <a:endParaRPr sz="2400">
              <a:solidFill>
                <a:schemeClr val="dk1"/>
              </a:solidFill>
            </a:endParaRPr>
          </a:p>
          <a:p>
            <a:pPr indent="-381000" lvl="0" marL="457200" rtl="0" algn="l">
              <a:lnSpc>
                <a:spcPct val="115000"/>
              </a:lnSpc>
              <a:spcBef>
                <a:spcPts val="1000"/>
              </a:spcBef>
              <a:spcAft>
                <a:spcPts val="1000"/>
              </a:spcAft>
              <a:buClr>
                <a:schemeClr val="dk1"/>
              </a:buClr>
              <a:buSzPts val="2400"/>
              <a:buChar char="●"/>
            </a:pPr>
            <a:r>
              <a:rPr lang="en" sz="2400">
                <a:solidFill>
                  <a:schemeClr val="dk1"/>
                </a:solidFill>
              </a:rPr>
              <a:t>The algorithm is applicable to undirected and directed graphs with </a:t>
            </a:r>
            <a:r>
              <a:rPr b="1" lang="en" sz="2400">
                <a:solidFill>
                  <a:schemeClr val="dk1"/>
                </a:solidFill>
              </a:rPr>
              <a:t>nonnegative weights</a:t>
            </a:r>
            <a:r>
              <a:rPr lang="en" sz="2400">
                <a:solidFill>
                  <a:schemeClr val="dk1"/>
                </a:solidFill>
              </a:rPr>
              <a:t> only.</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nvSpPr>
        <p:spPr>
          <a:xfrm>
            <a:off x="213875" y="270900"/>
            <a:ext cx="8854200" cy="59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Dijkstra’s Algorithm:</a:t>
            </a:r>
            <a:endParaRPr sz="2400"/>
          </a:p>
          <a:p>
            <a:pPr indent="-381000" lvl="0" marL="457200" rtl="0" algn="l">
              <a:lnSpc>
                <a:spcPct val="115000"/>
              </a:lnSpc>
              <a:spcBef>
                <a:spcPts val="1000"/>
              </a:spcBef>
              <a:spcAft>
                <a:spcPts val="0"/>
              </a:spcAft>
              <a:buSzPts val="2400"/>
              <a:buChar char="●"/>
            </a:pPr>
            <a:r>
              <a:rPr lang="en" sz="2400"/>
              <a:t>The set of vertices not in </a:t>
            </a:r>
            <a:r>
              <a:rPr b="1" i="1" lang="en" sz="2400">
                <a:solidFill>
                  <a:schemeClr val="dk1"/>
                </a:solidFill>
              </a:rPr>
              <a:t>T</a:t>
            </a:r>
            <a:r>
              <a:rPr b="1" i="1" lang="en" sz="1800">
                <a:solidFill>
                  <a:schemeClr val="dk1"/>
                </a:solidFill>
              </a:rPr>
              <a:t>i</a:t>
            </a:r>
            <a:r>
              <a:rPr lang="en" sz="2400"/>
              <a:t>, which are adjacent to the vertices in </a:t>
            </a:r>
            <a:r>
              <a:rPr b="1" i="1" lang="en" sz="2400"/>
              <a:t>T</a:t>
            </a:r>
            <a:r>
              <a:rPr b="1" i="1" lang="en" sz="1800"/>
              <a:t>i</a:t>
            </a:r>
            <a:r>
              <a:rPr lang="en" sz="2400"/>
              <a:t> can be referred to as “fringe vertices”; they are the candidates from which Dijkstra’s algorithm selects the next vertex nearest to the source.</a:t>
            </a:r>
            <a:endParaRPr sz="2400"/>
          </a:p>
          <a:p>
            <a:pPr indent="-381000" lvl="0" marL="457200" rtl="0" algn="l">
              <a:lnSpc>
                <a:spcPct val="115000"/>
              </a:lnSpc>
              <a:spcBef>
                <a:spcPts val="1000"/>
              </a:spcBef>
              <a:spcAft>
                <a:spcPts val="0"/>
              </a:spcAft>
              <a:buSzPts val="2400"/>
              <a:buChar char="●"/>
            </a:pPr>
            <a:r>
              <a:rPr lang="en" sz="2400"/>
              <a:t>To identify the </a:t>
            </a:r>
            <a:r>
              <a:rPr b="1" lang="en" sz="2400"/>
              <a:t>i</a:t>
            </a:r>
            <a:r>
              <a:rPr b="1" baseline="30000" lang="en" sz="2400"/>
              <a:t>th</a:t>
            </a:r>
            <a:r>
              <a:rPr lang="en" sz="2400"/>
              <a:t> nearest vertex, the algorithm computes, for every fringe vertex u, the shortest distance from the adjacent vertices in </a:t>
            </a:r>
            <a:r>
              <a:rPr b="1" i="1" lang="en" sz="2400">
                <a:solidFill>
                  <a:schemeClr val="dk1"/>
                </a:solidFill>
              </a:rPr>
              <a:t>T</a:t>
            </a:r>
            <a:r>
              <a:rPr b="1" i="1" lang="en" sz="1800">
                <a:solidFill>
                  <a:schemeClr val="dk1"/>
                </a:solidFill>
              </a:rPr>
              <a:t>i</a:t>
            </a:r>
            <a:r>
              <a:rPr baseline="-25000" lang="en" sz="2400"/>
              <a:t>  </a:t>
            </a:r>
            <a:r>
              <a:rPr lang="en" sz="2400"/>
              <a:t>and then selects the vertex with the smallest such distances. (This selection is the </a:t>
            </a:r>
            <a:r>
              <a:rPr b="1" lang="en" sz="2400"/>
              <a:t>greedy</a:t>
            </a:r>
            <a:r>
              <a:rPr lang="en" sz="2400"/>
              <a:t> step!)</a:t>
            </a:r>
            <a:endParaRPr sz="2400"/>
          </a:p>
          <a:p>
            <a:pPr indent="-381000" lvl="0" marL="457200" rtl="0" algn="l">
              <a:lnSpc>
                <a:spcPct val="115000"/>
              </a:lnSpc>
              <a:spcBef>
                <a:spcPts val="1000"/>
              </a:spcBef>
              <a:spcAft>
                <a:spcPts val="1000"/>
              </a:spcAft>
              <a:buSzPts val="2400"/>
              <a:buChar char="●"/>
            </a:pPr>
            <a:r>
              <a:rPr lang="en" sz="2400"/>
              <a:t>Why is this </a:t>
            </a:r>
            <a:r>
              <a:rPr b="1" lang="en" sz="2400"/>
              <a:t>locally optimal</a:t>
            </a:r>
            <a:r>
              <a:rPr lang="en" sz="2400"/>
              <a:t> choice is part of a </a:t>
            </a:r>
            <a:r>
              <a:rPr b="1" lang="en" sz="2400"/>
              <a:t>globally optimal</a:t>
            </a:r>
            <a:r>
              <a:rPr lang="en" sz="2400"/>
              <a:t> solution?</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43"/>
          <p:cNvPicPr preferRelativeResize="0"/>
          <p:nvPr/>
        </p:nvPicPr>
        <p:blipFill>
          <a:blip r:embed="rId3">
            <a:alphaModFix/>
          </a:blip>
          <a:stretch>
            <a:fillRect/>
          </a:stretch>
        </p:blipFill>
        <p:spPr>
          <a:xfrm>
            <a:off x="274741" y="4"/>
            <a:ext cx="8594520" cy="68579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nvSpPr>
        <p:spPr>
          <a:xfrm>
            <a:off x="213875" y="270900"/>
            <a:ext cx="8854200" cy="59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Dijkstra’s Algorithm:</a:t>
            </a:r>
            <a:endParaRPr sz="2400"/>
          </a:p>
          <a:p>
            <a:pPr indent="0" lvl="0" marL="0" rtl="0" algn="l">
              <a:lnSpc>
                <a:spcPct val="115000"/>
              </a:lnSpc>
              <a:spcBef>
                <a:spcPts val="0"/>
              </a:spcBef>
              <a:spcAft>
                <a:spcPts val="0"/>
              </a:spcAft>
              <a:buNone/>
            </a:pPr>
            <a:r>
              <a:t/>
            </a:r>
            <a:endParaRPr sz="2400"/>
          </a:p>
          <a:p>
            <a:pPr indent="-381000" lvl="0" marL="457200" rtl="0" algn="l">
              <a:lnSpc>
                <a:spcPct val="115000"/>
              </a:lnSpc>
              <a:spcBef>
                <a:spcPts val="0"/>
              </a:spcBef>
              <a:spcAft>
                <a:spcPts val="0"/>
              </a:spcAft>
              <a:buSzPts val="2400"/>
              <a:buChar char="●"/>
            </a:pPr>
            <a:r>
              <a:rPr lang="en" sz="2400"/>
              <a:t>After we have identified a vertex </a:t>
            </a:r>
            <a:r>
              <a:rPr b="1" lang="en" sz="2400"/>
              <a:t>u</a:t>
            </a:r>
            <a:r>
              <a:rPr b="1" baseline="30000" lang="en" sz="2400"/>
              <a:t>∗</a:t>
            </a:r>
            <a:r>
              <a:rPr lang="en" sz="2400"/>
              <a:t> to be added to the tree, we need to perform two operations:</a:t>
            </a:r>
            <a:endParaRPr sz="2400"/>
          </a:p>
          <a:p>
            <a:pPr indent="-381000" lvl="1" marL="914400" rtl="0" algn="l">
              <a:lnSpc>
                <a:spcPct val="115000"/>
              </a:lnSpc>
              <a:spcBef>
                <a:spcPts val="0"/>
              </a:spcBef>
              <a:spcAft>
                <a:spcPts val="0"/>
              </a:spcAft>
              <a:buSzPts val="2400"/>
              <a:buChar char="○"/>
            </a:pPr>
            <a:r>
              <a:rPr lang="en" sz="2400"/>
              <a:t>Move </a:t>
            </a:r>
            <a:r>
              <a:rPr b="1" lang="en" sz="2400"/>
              <a:t>u</a:t>
            </a:r>
            <a:r>
              <a:rPr b="1" baseline="30000" lang="en" sz="2400"/>
              <a:t>∗</a:t>
            </a:r>
            <a:r>
              <a:rPr lang="en" sz="2400"/>
              <a:t> from the fringe to the set of tree vertices.</a:t>
            </a:r>
            <a:endParaRPr sz="2400"/>
          </a:p>
          <a:p>
            <a:pPr indent="-381000" lvl="1" marL="914400" rtl="0" algn="l">
              <a:lnSpc>
                <a:spcPct val="115000"/>
              </a:lnSpc>
              <a:spcBef>
                <a:spcPts val="0"/>
              </a:spcBef>
              <a:spcAft>
                <a:spcPts val="0"/>
              </a:spcAft>
              <a:buSzPts val="2400"/>
              <a:buChar char="○"/>
            </a:pPr>
            <a:r>
              <a:rPr lang="en" sz="2400"/>
              <a:t>For each remaining fringe vertex </a:t>
            </a:r>
            <a:r>
              <a:rPr b="1" lang="en" sz="2400"/>
              <a:t>u</a:t>
            </a:r>
            <a:r>
              <a:rPr lang="en" sz="2400"/>
              <a:t> that is connected to </a:t>
            </a:r>
            <a:r>
              <a:rPr b="1" lang="en" sz="2400"/>
              <a:t>u</a:t>
            </a:r>
            <a:r>
              <a:rPr b="1" baseline="30000" lang="en" sz="2400"/>
              <a:t>∗</a:t>
            </a:r>
            <a:r>
              <a:rPr lang="en" sz="2400"/>
              <a:t> by an edge of weight </a:t>
            </a:r>
            <a:r>
              <a:rPr b="1" lang="en" sz="2400"/>
              <a:t>w(u</a:t>
            </a:r>
            <a:r>
              <a:rPr b="1" baseline="30000" lang="en" sz="2400"/>
              <a:t>∗</a:t>
            </a:r>
            <a:r>
              <a:rPr b="1" lang="en" sz="2400"/>
              <a:t>, u)</a:t>
            </a:r>
            <a:r>
              <a:rPr lang="en" sz="2400"/>
              <a:t> such that </a:t>
            </a:r>
            <a:r>
              <a:rPr b="1" lang="en" sz="2400"/>
              <a:t>d</a:t>
            </a:r>
            <a:r>
              <a:rPr b="1" baseline="-25000" lang="en" sz="2400"/>
              <a:t>u∗</a:t>
            </a:r>
            <a:r>
              <a:rPr b="1" lang="en" sz="2400"/>
              <a:t>+ w(u</a:t>
            </a:r>
            <a:r>
              <a:rPr b="1" baseline="30000" lang="en" sz="2400"/>
              <a:t>∗</a:t>
            </a:r>
            <a:r>
              <a:rPr b="1" lang="en" sz="2400"/>
              <a:t>,u) &lt; d</a:t>
            </a:r>
            <a:r>
              <a:rPr b="1" baseline="-25000" lang="en" sz="2400"/>
              <a:t>u</a:t>
            </a:r>
            <a:r>
              <a:rPr lang="en" sz="2400"/>
              <a:t>, update the labels of </a:t>
            </a:r>
            <a:r>
              <a:rPr b="1" lang="en" sz="2400"/>
              <a:t>u</a:t>
            </a:r>
            <a:r>
              <a:rPr lang="en" sz="2400"/>
              <a:t> by </a:t>
            </a:r>
            <a:r>
              <a:rPr b="1" lang="en" sz="2400"/>
              <a:t>u</a:t>
            </a:r>
            <a:r>
              <a:rPr b="1" baseline="30000" lang="en" sz="2400"/>
              <a:t>∗</a:t>
            </a:r>
            <a:r>
              <a:rPr lang="en" sz="2400"/>
              <a:t> and </a:t>
            </a:r>
            <a:r>
              <a:rPr b="1" lang="en" sz="2400"/>
              <a:t>d</a:t>
            </a:r>
            <a:r>
              <a:rPr b="1" baseline="-25000" lang="en" sz="2400"/>
              <a:t>u∗</a:t>
            </a:r>
            <a:r>
              <a:rPr b="1" lang="en" sz="2400"/>
              <a:t> + w(u</a:t>
            </a:r>
            <a:r>
              <a:rPr b="1" baseline="30000" lang="en" sz="2400"/>
              <a:t>∗</a:t>
            </a:r>
            <a:r>
              <a:rPr b="1" lang="en" sz="2400"/>
              <a:t>, u)</a:t>
            </a:r>
            <a:r>
              <a:rPr lang="en" sz="2400"/>
              <a:t>, respectively.</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5"/>
          <p:cNvSpPr txBox="1"/>
          <p:nvPr/>
        </p:nvSpPr>
        <p:spPr>
          <a:xfrm>
            <a:off x="213875" y="270900"/>
            <a:ext cx="8854200" cy="59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Dijkstra’s Algorithm:</a:t>
            </a:r>
            <a:endParaRPr sz="2400"/>
          </a:p>
          <a:p>
            <a:pPr indent="0" lvl="0" marL="0" rtl="0" algn="l">
              <a:lnSpc>
                <a:spcPct val="115000"/>
              </a:lnSpc>
              <a:spcBef>
                <a:spcPts val="0"/>
              </a:spcBef>
              <a:spcAft>
                <a:spcPts val="0"/>
              </a:spcAft>
              <a:buNone/>
            </a:pPr>
            <a:r>
              <a:rPr lang="en" sz="2400"/>
              <a:t>Time Complexity:</a:t>
            </a:r>
            <a:endParaRPr sz="2400"/>
          </a:p>
          <a:p>
            <a:pPr indent="-381000" lvl="0" marL="457200" marR="0" rtl="0" algn="l">
              <a:lnSpc>
                <a:spcPct val="115000"/>
              </a:lnSpc>
              <a:spcBef>
                <a:spcPts val="0"/>
              </a:spcBef>
              <a:spcAft>
                <a:spcPts val="0"/>
              </a:spcAft>
              <a:buClr>
                <a:srgbClr val="000000"/>
              </a:buClr>
              <a:buSzPts val="2400"/>
              <a:buFont typeface="Arial"/>
              <a:buChar char="●"/>
            </a:pPr>
            <a:r>
              <a:rPr lang="en" sz="2400"/>
              <a:t>O(n</a:t>
            </a:r>
            <a:r>
              <a:rPr baseline="30000" lang="en" sz="2400"/>
              <a:t>2</a:t>
            </a:r>
            <a:r>
              <a:rPr lang="en" sz="2400"/>
              <a:t>) </a:t>
            </a:r>
            <a:endParaRPr sz="2400"/>
          </a:p>
          <a:p>
            <a:pPr indent="-381000" lvl="1" marL="914400" marR="0" rtl="0" algn="l">
              <a:lnSpc>
                <a:spcPct val="115000"/>
              </a:lnSpc>
              <a:spcBef>
                <a:spcPts val="0"/>
              </a:spcBef>
              <a:spcAft>
                <a:spcPts val="0"/>
              </a:spcAft>
              <a:buClr>
                <a:srgbClr val="000000"/>
              </a:buClr>
              <a:buSzPts val="2400"/>
              <a:buFont typeface="Arial"/>
              <a:buChar char="○"/>
            </a:pPr>
            <a:r>
              <a:rPr lang="en" sz="2400"/>
              <a:t>where n is the number of vertices</a:t>
            </a:r>
            <a:endParaRPr sz="2400"/>
          </a:p>
          <a:p>
            <a:pPr indent="-381000" lvl="1" marL="914400" marR="0" rtl="0" algn="l">
              <a:lnSpc>
                <a:spcPct val="115000"/>
              </a:lnSpc>
              <a:spcBef>
                <a:spcPts val="0"/>
              </a:spcBef>
              <a:spcAft>
                <a:spcPts val="0"/>
              </a:spcAft>
              <a:buClr>
                <a:srgbClr val="000000"/>
              </a:buClr>
              <a:buSzPts val="2400"/>
              <a:buFont typeface="Arial"/>
              <a:buChar char="○"/>
            </a:pPr>
            <a:r>
              <a:rPr lang="en" sz="2400"/>
              <a:t>Graph is represented as </a:t>
            </a:r>
            <a:r>
              <a:rPr b="1" lang="en" sz="2400"/>
              <a:t>weight matrix</a:t>
            </a:r>
            <a:endParaRPr b="1" sz="2400"/>
          </a:p>
          <a:p>
            <a:pPr indent="-381000" lvl="1" marL="914400" marR="0" rtl="0" algn="l">
              <a:lnSpc>
                <a:spcPct val="115000"/>
              </a:lnSpc>
              <a:spcBef>
                <a:spcPts val="0"/>
              </a:spcBef>
              <a:spcAft>
                <a:spcPts val="0"/>
              </a:spcAft>
              <a:buClr>
                <a:srgbClr val="000000"/>
              </a:buClr>
              <a:buSzPts val="2400"/>
              <a:buFont typeface="Arial"/>
              <a:buChar char="○"/>
            </a:pPr>
            <a:r>
              <a:rPr b="1" lang="en" sz="2400"/>
              <a:t>Priority Queue</a:t>
            </a:r>
            <a:r>
              <a:rPr lang="en" sz="2400"/>
              <a:t> is implemented as an </a:t>
            </a:r>
            <a:r>
              <a:rPr b="1" lang="en" sz="2400"/>
              <a:t>unordered array</a:t>
            </a:r>
            <a:endParaRPr b="1" sz="2400"/>
          </a:p>
          <a:p>
            <a:pPr indent="0" lvl="0" marL="0" marR="0" rtl="0" algn="l">
              <a:lnSpc>
                <a:spcPct val="115000"/>
              </a:lnSpc>
              <a:spcBef>
                <a:spcPts val="0"/>
              </a:spcBef>
              <a:spcAft>
                <a:spcPts val="0"/>
              </a:spcAft>
              <a:buNone/>
            </a:pPr>
            <a:r>
              <a:t/>
            </a:r>
            <a:endParaRPr sz="2400"/>
          </a:p>
          <a:p>
            <a:pPr indent="-381000" lvl="0" marL="457200" marR="0" rtl="0" algn="l">
              <a:lnSpc>
                <a:spcPct val="115000"/>
              </a:lnSpc>
              <a:spcBef>
                <a:spcPts val="0"/>
              </a:spcBef>
              <a:spcAft>
                <a:spcPts val="0"/>
              </a:spcAft>
              <a:buClr>
                <a:srgbClr val="000000"/>
              </a:buClr>
              <a:buSzPts val="2400"/>
              <a:buFont typeface="Arial"/>
              <a:buChar char="●"/>
            </a:pPr>
            <a:r>
              <a:rPr lang="en" sz="2400"/>
              <a:t>O(m log n)</a:t>
            </a:r>
            <a:endParaRPr sz="2400"/>
          </a:p>
          <a:p>
            <a:pPr indent="-381000" lvl="1" marL="914400" marR="0" rtl="0" algn="l">
              <a:lnSpc>
                <a:spcPct val="115000"/>
              </a:lnSpc>
              <a:spcBef>
                <a:spcPts val="0"/>
              </a:spcBef>
              <a:spcAft>
                <a:spcPts val="0"/>
              </a:spcAft>
              <a:buClr>
                <a:srgbClr val="000000"/>
              </a:buClr>
              <a:buSzPts val="2400"/>
              <a:buFont typeface="Arial"/>
              <a:buChar char="○"/>
            </a:pPr>
            <a:r>
              <a:rPr lang="en" sz="2400">
                <a:solidFill>
                  <a:schemeClr val="dk1"/>
                </a:solidFill>
              </a:rPr>
              <a:t>where m and n are the number of edges and vertices, respectively.</a:t>
            </a:r>
            <a:endParaRPr sz="2400">
              <a:solidFill>
                <a:schemeClr val="dk1"/>
              </a:solidFill>
            </a:endParaRPr>
          </a:p>
          <a:p>
            <a:pPr indent="-381000" lvl="1" marL="914400" marR="0" rtl="0" algn="l">
              <a:lnSpc>
                <a:spcPct val="115000"/>
              </a:lnSpc>
              <a:spcBef>
                <a:spcPts val="0"/>
              </a:spcBef>
              <a:spcAft>
                <a:spcPts val="0"/>
              </a:spcAft>
              <a:buClr>
                <a:srgbClr val="000000"/>
              </a:buClr>
              <a:buSzPts val="2400"/>
              <a:buFont typeface="Arial"/>
              <a:buChar char="○"/>
            </a:pPr>
            <a:r>
              <a:rPr lang="en" sz="2400">
                <a:solidFill>
                  <a:schemeClr val="dk1"/>
                </a:solidFill>
              </a:rPr>
              <a:t>Graph is represented as </a:t>
            </a:r>
            <a:r>
              <a:rPr b="1" lang="en" sz="2400">
                <a:solidFill>
                  <a:schemeClr val="dk1"/>
                </a:solidFill>
              </a:rPr>
              <a:t>adjacency lists</a:t>
            </a:r>
            <a:endParaRPr b="1" sz="2400">
              <a:solidFill>
                <a:schemeClr val="dk1"/>
              </a:solidFill>
            </a:endParaRPr>
          </a:p>
          <a:p>
            <a:pPr indent="-381000" lvl="1" marL="914400" marR="0" rtl="0" algn="l">
              <a:lnSpc>
                <a:spcPct val="115000"/>
              </a:lnSpc>
              <a:spcBef>
                <a:spcPts val="0"/>
              </a:spcBef>
              <a:spcAft>
                <a:spcPts val="0"/>
              </a:spcAft>
              <a:buClr>
                <a:srgbClr val="000000"/>
              </a:buClr>
              <a:buSzPts val="2400"/>
              <a:buFont typeface="Arial"/>
              <a:buChar char="○"/>
            </a:pPr>
            <a:r>
              <a:rPr b="1" lang="en" sz="2400">
                <a:solidFill>
                  <a:schemeClr val="dk1"/>
                </a:solidFill>
              </a:rPr>
              <a:t>Priority Queue</a:t>
            </a:r>
            <a:r>
              <a:rPr lang="en" sz="2400">
                <a:solidFill>
                  <a:schemeClr val="dk1"/>
                </a:solidFill>
              </a:rPr>
              <a:t> is implemented as a </a:t>
            </a:r>
            <a:r>
              <a:rPr b="1" lang="en" sz="2400">
                <a:solidFill>
                  <a:schemeClr val="dk1"/>
                </a:solidFill>
              </a:rPr>
              <a:t>min-heap</a:t>
            </a:r>
            <a:endParaRPr b="1"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6"/>
          <p:cNvSpPr txBox="1"/>
          <p:nvPr/>
        </p:nvSpPr>
        <p:spPr>
          <a:xfrm>
            <a:off x="213875" y="270900"/>
            <a:ext cx="8854200" cy="59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Huffman Trees and Codes:</a:t>
            </a:r>
            <a:endParaRPr b="1" sz="2400"/>
          </a:p>
          <a:p>
            <a:pPr indent="-381000" lvl="0" marL="457200" rtl="0" algn="l">
              <a:lnSpc>
                <a:spcPct val="115000"/>
              </a:lnSpc>
              <a:spcBef>
                <a:spcPts val="1000"/>
              </a:spcBef>
              <a:spcAft>
                <a:spcPts val="0"/>
              </a:spcAft>
              <a:buSzPts val="2400"/>
              <a:buChar char="●"/>
            </a:pPr>
            <a:r>
              <a:rPr b="1" lang="en" sz="2400"/>
              <a:t>Codeword</a:t>
            </a:r>
            <a:r>
              <a:rPr lang="en" sz="2400"/>
              <a:t>: Encoding a text that comprises n characters from some alphabet by assigning to each of the text’s characters some sequence of bits. This bit-sequence is called codeword.</a:t>
            </a:r>
            <a:endParaRPr sz="2400"/>
          </a:p>
          <a:p>
            <a:pPr indent="-381000" lvl="0" marL="457200" rtl="0" algn="l">
              <a:lnSpc>
                <a:spcPct val="115000"/>
              </a:lnSpc>
              <a:spcBef>
                <a:spcPts val="1000"/>
              </a:spcBef>
              <a:spcAft>
                <a:spcPts val="0"/>
              </a:spcAft>
              <a:buSzPts val="2400"/>
              <a:buChar char="●"/>
            </a:pPr>
            <a:r>
              <a:rPr b="1" lang="en" sz="2400"/>
              <a:t>Fixed length encoding</a:t>
            </a:r>
            <a:r>
              <a:rPr lang="en" sz="2400"/>
              <a:t>: Assigns to each character a bit string of the same length.</a:t>
            </a:r>
            <a:endParaRPr sz="2400"/>
          </a:p>
          <a:p>
            <a:pPr indent="-381000" lvl="0" marL="457200" rtl="0" algn="l">
              <a:lnSpc>
                <a:spcPct val="115000"/>
              </a:lnSpc>
              <a:spcBef>
                <a:spcPts val="1000"/>
              </a:spcBef>
              <a:spcAft>
                <a:spcPts val="0"/>
              </a:spcAft>
              <a:buSzPts val="2400"/>
              <a:buChar char="●"/>
            </a:pPr>
            <a:r>
              <a:rPr b="1" lang="en" sz="2400"/>
              <a:t>Variable length encoding</a:t>
            </a:r>
            <a:r>
              <a:rPr lang="en" sz="2400"/>
              <a:t>: Assigns codewords of different lengths to different characters.</a:t>
            </a:r>
            <a:endParaRPr sz="2400"/>
          </a:p>
          <a:p>
            <a:pPr indent="-381000" lvl="0" marL="457200" rtl="0" algn="l">
              <a:lnSpc>
                <a:spcPct val="115000"/>
              </a:lnSpc>
              <a:spcBef>
                <a:spcPts val="1000"/>
              </a:spcBef>
              <a:spcAft>
                <a:spcPts val="1000"/>
              </a:spcAft>
              <a:buSzPts val="2400"/>
              <a:buChar char="●"/>
            </a:pPr>
            <a:r>
              <a:rPr b="1" lang="en" sz="2400"/>
              <a:t>Prefix free code</a:t>
            </a:r>
            <a:r>
              <a:rPr lang="en" sz="2400"/>
              <a:t>: In Prefix free code, no codeword is a prefix of a codeword of another character.</a:t>
            </a:r>
            <a:endParaRPr b="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1"/>
          <p:cNvSpPr txBox="1"/>
          <p:nvPr/>
        </p:nvSpPr>
        <p:spPr>
          <a:xfrm>
            <a:off x="85550" y="118500"/>
            <a:ext cx="8055600" cy="61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the available coin denominations are:</a:t>
            </a:r>
            <a:endParaRPr sz="2400"/>
          </a:p>
          <a:p>
            <a:pPr indent="0" lvl="0" marL="0" rtl="0" algn="l">
              <a:spcBef>
                <a:spcPts val="0"/>
              </a:spcBef>
              <a:spcAft>
                <a:spcPts val="0"/>
              </a:spcAft>
              <a:buNone/>
            </a:pPr>
            <a:r>
              <a:rPr lang="en" sz="2400"/>
              <a:t>Re. 1, Rs. 2</a:t>
            </a:r>
            <a:r>
              <a:rPr lang="en" sz="2400">
                <a:solidFill>
                  <a:schemeClr val="dk1"/>
                </a:solidFill>
              </a:rPr>
              <a:t>, </a:t>
            </a:r>
            <a:r>
              <a:rPr b="1" lang="en" sz="2400">
                <a:solidFill>
                  <a:schemeClr val="dk1"/>
                </a:solidFill>
              </a:rPr>
              <a:t>Rs. 4</a:t>
            </a:r>
            <a:r>
              <a:rPr lang="en" sz="2400">
                <a:solidFill>
                  <a:schemeClr val="dk1"/>
                </a:solidFill>
              </a:rPr>
              <a:t>, Rs. 5, Rs. 10</a:t>
            </a:r>
            <a:r>
              <a:rPr lang="en" sz="2400"/>
              <a: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Example:</a:t>
            </a:r>
            <a:endParaRPr sz="2400"/>
          </a:p>
          <a:p>
            <a:pPr indent="0" lvl="0" marL="0" rtl="0" algn="l">
              <a:spcBef>
                <a:spcPts val="0"/>
              </a:spcBef>
              <a:spcAft>
                <a:spcPts val="0"/>
              </a:spcAft>
              <a:buNone/>
            </a:pPr>
            <a:r>
              <a:rPr lang="en" sz="2400"/>
              <a:t>Change for Rs. </a:t>
            </a:r>
            <a:r>
              <a:rPr b="1" lang="en" sz="2400"/>
              <a:t>28</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10 + </a:t>
            </a:r>
            <a:r>
              <a:rPr b="1" lang="en" sz="2400"/>
              <a:t>18</a:t>
            </a:r>
            <a:endParaRPr b="1" sz="2400"/>
          </a:p>
          <a:p>
            <a:pPr indent="0" lvl="0" marL="0" rtl="0" algn="l">
              <a:spcBef>
                <a:spcPts val="0"/>
              </a:spcBef>
              <a:spcAft>
                <a:spcPts val="0"/>
              </a:spcAft>
              <a:buNone/>
            </a:pPr>
            <a:r>
              <a:rPr lang="en" sz="2400"/>
              <a:t>10 + 10 + </a:t>
            </a:r>
            <a:r>
              <a:rPr b="1" lang="en" sz="2400"/>
              <a:t>8</a:t>
            </a:r>
            <a:endParaRPr b="1" sz="2400"/>
          </a:p>
          <a:p>
            <a:pPr indent="0" lvl="0" marL="0" rtl="0" algn="l">
              <a:spcBef>
                <a:spcPts val="0"/>
              </a:spcBef>
              <a:spcAft>
                <a:spcPts val="0"/>
              </a:spcAft>
              <a:buNone/>
            </a:pPr>
            <a:r>
              <a:rPr lang="en" sz="2400">
                <a:solidFill>
                  <a:schemeClr val="dk1"/>
                </a:solidFill>
              </a:rPr>
              <a:t>10 + 10 + 5 + </a:t>
            </a:r>
            <a:r>
              <a:rPr b="1" lang="en" sz="2400">
                <a:solidFill>
                  <a:schemeClr val="dk1"/>
                </a:solidFill>
              </a:rPr>
              <a:t>3</a:t>
            </a:r>
            <a:endParaRPr b="1" sz="2400">
              <a:solidFill>
                <a:schemeClr val="dk1"/>
              </a:solidFill>
            </a:endParaRPr>
          </a:p>
          <a:p>
            <a:pPr indent="0" lvl="0" marL="0" rtl="0" algn="l">
              <a:spcBef>
                <a:spcPts val="0"/>
              </a:spcBef>
              <a:spcAft>
                <a:spcPts val="0"/>
              </a:spcAft>
              <a:buNone/>
            </a:pPr>
            <a:r>
              <a:rPr lang="en" sz="2400">
                <a:solidFill>
                  <a:schemeClr val="dk1"/>
                </a:solidFill>
              </a:rPr>
              <a:t>10 + 10 + 5 + 2 + </a:t>
            </a:r>
            <a:r>
              <a:rPr b="1" lang="en" sz="2400">
                <a:solidFill>
                  <a:schemeClr val="dk1"/>
                </a:solidFill>
              </a:rPr>
              <a:t>1</a:t>
            </a:r>
            <a:endParaRPr b="1" sz="2400">
              <a:solidFill>
                <a:schemeClr val="dk1"/>
              </a:solidFill>
            </a:endParaRPr>
          </a:p>
          <a:p>
            <a:pPr indent="0" lvl="0" marL="0" rtl="0" algn="l">
              <a:spcBef>
                <a:spcPts val="0"/>
              </a:spcBef>
              <a:spcAft>
                <a:spcPts val="0"/>
              </a:spcAft>
              <a:buNone/>
            </a:pPr>
            <a:r>
              <a:rPr lang="en" sz="2400">
                <a:solidFill>
                  <a:schemeClr val="dk1"/>
                </a:solidFill>
              </a:rPr>
              <a:t>10 + 10 + 5 + 2 + 1 </a:t>
            </a:r>
            <a:r>
              <a:rPr b="1" lang="en" sz="2400">
                <a:solidFill>
                  <a:schemeClr val="dk1"/>
                </a:solidFill>
              </a:rPr>
              <a:t>(5 coins)</a:t>
            </a:r>
            <a:endParaRPr b="1" sz="2400">
              <a:solidFill>
                <a:schemeClr val="dk1"/>
              </a:solidFill>
            </a:endParaRPr>
          </a:p>
          <a:p>
            <a:pPr indent="0" lvl="0" marL="0" rtl="0" algn="l">
              <a:spcBef>
                <a:spcPts val="0"/>
              </a:spcBef>
              <a:spcAft>
                <a:spcPts val="0"/>
              </a:spcAft>
              <a:buNone/>
            </a:pPr>
            <a:r>
              <a:t/>
            </a:r>
            <a:endParaRPr b="1"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7"/>
          <p:cNvSpPr txBox="1"/>
          <p:nvPr/>
        </p:nvSpPr>
        <p:spPr>
          <a:xfrm>
            <a:off x="213875" y="270900"/>
            <a:ext cx="8683800" cy="59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Huffman Trees and Codes:</a:t>
            </a:r>
            <a:endParaRPr b="1" sz="2400"/>
          </a:p>
          <a:p>
            <a:pPr indent="0" lvl="0" marL="0" rtl="0" algn="l">
              <a:lnSpc>
                <a:spcPct val="115000"/>
              </a:lnSpc>
              <a:spcBef>
                <a:spcPts val="1000"/>
              </a:spcBef>
              <a:spcAft>
                <a:spcPts val="0"/>
              </a:spcAft>
              <a:buSzPts val="2400"/>
              <a:buNone/>
            </a:pPr>
            <a:r>
              <a:rPr b="1" lang="en" sz="2400"/>
              <a:t>Binary prefix code :</a:t>
            </a:r>
            <a:endParaRPr sz="2400"/>
          </a:p>
          <a:p>
            <a:pPr indent="-381000" lvl="0" marL="457200" rtl="0" algn="l">
              <a:lnSpc>
                <a:spcPct val="115000"/>
              </a:lnSpc>
              <a:spcBef>
                <a:spcPts val="1000"/>
              </a:spcBef>
              <a:spcAft>
                <a:spcPts val="0"/>
              </a:spcAft>
              <a:buSzPts val="2400"/>
              <a:buChar char="●"/>
            </a:pPr>
            <a:r>
              <a:rPr lang="en" sz="2400"/>
              <a:t>The characters are associated with the leaves of a binary tree.</a:t>
            </a:r>
            <a:endParaRPr sz="2400"/>
          </a:p>
          <a:p>
            <a:pPr indent="-381000" lvl="0" marL="457200" rtl="0" algn="l">
              <a:lnSpc>
                <a:spcPct val="115000"/>
              </a:lnSpc>
              <a:spcBef>
                <a:spcPts val="1000"/>
              </a:spcBef>
              <a:spcAft>
                <a:spcPts val="0"/>
              </a:spcAft>
              <a:buSzPts val="2400"/>
              <a:buChar char="●"/>
            </a:pPr>
            <a:r>
              <a:rPr lang="en" sz="2400"/>
              <a:t>All left edges are labeled as 0, and right edges as 1.</a:t>
            </a:r>
            <a:endParaRPr sz="2400"/>
          </a:p>
          <a:p>
            <a:pPr indent="-381000" lvl="0" marL="457200" rtl="0" algn="l">
              <a:lnSpc>
                <a:spcPct val="115000"/>
              </a:lnSpc>
              <a:spcBef>
                <a:spcPts val="1000"/>
              </a:spcBef>
              <a:spcAft>
                <a:spcPts val="0"/>
              </a:spcAft>
              <a:buSzPts val="2400"/>
              <a:buChar char="●"/>
            </a:pPr>
            <a:r>
              <a:rPr lang="en" sz="2400"/>
              <a:t>Codeword of a character is obtained by recording the labels on the simple path from the root to the character’s leaf.</a:t>
            </a:r>
            <a:endParaRPr sz="2400"/>
          </a:p>
          <a:p>
            <a:pPr indent="-381000" lvl="0" marL="457200" rtl="0" algn="l">
              <a:lnSpc>
                <a:spcPct val="115000"/>
              </a:lnSpc>
              <a:spcBef>
                <a:spcPts val="1000"/>
              </a:spcBef>
              <a:spcAft>
                <a:spcPts val="1000"/>
              </a:spcAft>
              <a:buSzPts val="2400"/>
              <a:buChar char="●"/>
            </a:pPr>
            <a:r>
              <a:rPr lang="en" sz="2400"/>
              <a:t>Since, there is no simple path to a leaf that continues to another leaf, no codeword can be a prefix of another codeword.</a:t>
            </a:r>
            <a:endParaRPr b="1"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8"/>
          <p:cNvSpPr txBox="1"/>
          <p:nvPr/>
        </p:nvSpPr>
        <p:spPr>
          <a:xfrm>
            <a:off x="213875" y="85925"/>
            <a:ext cx="8858100" cy="632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About </a:t>
            </a:r>
            <a:r>
              <a:rPr b="1" lang="en" sz="2400"/>
              <a:t>Huffman Algorithm</a:t>
            </a:r>
            <a:r>
              <a:rPr lang="en" sz="2400"/>
              <a:t>:</a:t>
            </a:r>
            <a:endParaRPr sz="2400"/>
          </a:p>
          <a:p>
            <a:pPr indent="-381000" lvl="0" marL="457200" rtl="0" algn="l">
              <a:lnSpc>
                <a:spcPct val="115000"/>
              </a:lnSpc>
              <a:spcBef>
                <a:spcPts val="1000"/>
              </a:spcBef>
              <a:spcAft>
                <a:spcPts val="0"/>
              </a:spcAft>
              <a:buSzPts val="2400"/>
              <a:buChar char="●"/>
            </a:pPr>
            <a:r>
              <a:rPr lang="en" sz="2400">
                <a:solidFill>
                  <a:schemeClr val="dk1"/>
                </a:solidFill>
              </a:rPr>
              <a:t>Invented by David A Huffman in 1951.</a:t>
            </a:r>
            <a:endParaRPr sz="2400">
              <a:solidFill>
                <a:schemeClr val="dk1"/>
              </a:solidFill>
            </a:endParaRPr>
          </a:p>
          <a:p>
            <a:pPr indent="-381000" lvl="0" marL="457200" rtl="0" algn="l">
              <a:lnSpc>
                <a:spcPct val="115000"/>
              </a:lnSpc>
              <a:spcBef>
                <a:spcPts val="1000"/>
              </a:spcBef>
              <a:spcAft>
                <a:spcPts val="0"/>
              </a:spcAft>
              <a:buSzPts val="2400"/>
              <a:buChar char="●"/>
            </a:pPr>
            <a:r>
              <a:rPr lang="en" sz="2400"/>
              <a:t>Constructs binary prefix code tree.</a:t>
            </a:r>
            <a:endParaRPr sz="2400"/>
          </a:p>
          <a:p>
            <a:pPr indent="-381000" lvl="0" marL="457200" rtl="0" algn="l">
              <a:lnSpc>
                <a:spcPct val="115000"/>
              </a:lnSpc>
              <a:spcBef>
                <a:spcPts val="1000"/>
              </a:spcBef>
              <a:spcAft>
                <a:spcPts val="0"/>
              </a:spcAft>
              <a:buSzPts val="2400"/>
              <a:buChar char="●"/>
            </a:pPr>
            <a:r>
              <a:rPr lang="en" sz="2400"/>
              <a:t>Huffman’s algorithm achieves data compression by finding the best variable length binary encoding scheme for the symbols that occur in the file to be compressed. Huffman coding uses frequencies of the symbols in the string to build a variable rate prefix code</a:t>
            </a:r>
            <a:endParaRPr sz="2400"/>
          </a:p>
          <a:p>
            <a:pPr indent="-381000" lvl="1" marL="914400" rtl="0" algn="l">
              <a:lnSpc>
                <a:spcPct val="115000"/>
              </a:lnSpc>
              <a:spcBef>
                <a:spcPts val="1000"/>
              </a:spcBef>
              <a:spcAft>
                <a:spcPts val="0"/>
              </a:spcAft>
              <a:buSzPts val="2400"/>
              <a:buChar char="○"/>
            </a:pPr>
            <a:r>
              <a:rPr lang="en" sz="2400"/>
              <a:t>Each symbol is mapped to a binary string</a:t>
            </a:r>
            <a:endParaRPr sz="2400"/>
          </a:p>
          <a:p>
            <a:pPr indent="-381000" lvl="1" marL="914400" rtl="0" algn="l">
              <a:lnSpc>
                <a:spcPct val="115000"/>
              </a:lnSpc>
              <a:spcBef>
                <a:spcPts val="1000"/>
              </a:spcBef>
              <a:spcAft>
                <a:spcPts val="0"/>
              </a:spcAft>
              <a:buSzPts val="2400"/>
              <a:buChar char="○"/>
            </a:pPr>
            <a:r>
              <a:rPr lang="en" sz="2400"/>
              <a:t>More frequent symbols have shorter codes</a:t>
            </a:r>
            <a:endParaRPr sz="2400"/>
          </a:p>
          <a:p>
            <a:pPr indent="-381000" lvl="1" marL="914400" rtl="0" algn="l">
              <a:lnSpc>
                <a:spcPct val="115000"/>
              </a:lnSpc>
              <a:spcBef>
                <a:spcPts val="1000"/>
              </a:spcBef>
              <a:spcAft>
                <a:spcPts val="0"/>
              </a:spcAft>
              <a:buSzPts val="2400"/>
              <a:buChar char="○"/>
            </a:pPr>
            <a:r>
              <a:rPr lang="en" sz="2400"/>
              <a:t>No code is a prefix of another code (prefix free code)</a:t>
            </a:r>
            <a:endParaRPr sz="2400"/>
          </a:p>
          <a:p>
            <a:pPr indent="-381000" lvl="0" marL="457200" rtl="0" algn="l">
              <a:lnSpc>
                <a:spcPct val="115000"/>
              </a:lnSpc>
              <a:spcBef>
                <a:spcPts val="1000"/>
              </a:spcBef>
              <a:spcAft>
                <a:spcPts val="1000"/>
              </a:spcAft>
              <a:buSzPts val="2400"/>
              <a:buChar char="●"/>
            </a:pPr>
            <a:r>
              <a:rPr lang="en" sz="2400"/>
              <a:t>Huffman Codes for data compression achieves 20-90% Compression.</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9"/>
          <p:cNvSpPr txBox="1"/>
          <p:nvPr/>
        </p:nvSpPr>
        <p:spPr>
          <a:xfrm>
            <a:off x="213875" y="270900"/>
            <a:ext cx="8854200" cy="59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Huffman Algorithm</a:t>
            </a:r>
            <a:r>
              <a:rPr lang="en" sz="2400"/>
              <a:t>:</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t>Input:</a:t>
            </a:r>
            <a:r>
              <a:rPr lang="en" sz="2400"/>
              <a:t> Alphabet and frequency of each symbol in the text.</a:t>
            </a:r>
            <a:endParaRPr sz="2400"/>
          </a:p>
          <a:p>
            <a:pPr indent="0" lvl="0" marL="0" rtl="0" algn="l">
              <a:lnSpc>
                <a:spcPct val="115000"/>
              </a:lnSpc>
              <a:spcBef>
                <a:spcPts val="0"/>
              </a:spcBef>
              <a:spcAft>
                <a:spcPts val="0"/>
              </a:spcAft>
              <a:buSzPts val="2400"/>
              <a:buNone/>
            </a:pPr>
            <a:r>
              <a:t/>
            </a:r>
            <a:endParaRPr b="1" sz="2400"/>
          </a:p>
          <a:p>
            <a:pPr indent="0" lvl="0" marL="0" rtl="0" algn="l">
              <a:lnSpc>
                <a:spcPct val="115000"/>
              </a:lnSpc>
              <a:spcBef>
                <a:spcPts val="0"/>
              </a:spcBef>
              <a:spcAft>
                <a:spcPts val="0"/>
              </a:spcAft>
              <a:buSzPts val="2400"/>
              <a:buNone/>
            </a:pPr>
            <a:r>
              <a:rPr b="1" lang="en" sz="2400"/>
              <a:t>Step 1:</a:t>
            </a:r>
            <a:r>
              <a:rPr lang="en" sz="2400"/>
              <a:t> Initialize n one-node trees (forest) and label them with the symbols of the alphabet given. Record the frequency of each symbol in its tree’s root to indicate the tree’s weight. (Generally, the weight of a tree will be equal to the sum of the frequencies in the tree’s leaves.)</a:t>
            </a:r>
            <a:endParaRPr sz="2400"/>
          </a:p>
          <a:p>
            <a:pPr indent="0" lvl="0" marL="0" rtl="0" algn="l">
              <a:lnSpc>
                <a:spcPct val="115000"/>
              </a:lnSpc>
              <a:spcBef>
                <a:spcPts val="0"/>
              </a:spcBef>
              <a:spcAft>
                <a:spcPts val="0"/>
              </a:spcAft>
              <a:buSzPts val="2400"/>
              <a:buNone/>
            </a:pPr>
            <a:r>
              <a:t/>
            </a:r>
            <a:endParaRPr b="1" sz="2400"/>
          </a:p>
          <a:p>
            <a:pPr indent="0" lvl="0" marL="0" rtl="0" algn="l">
              <a:lnSpc>
                <a:spcPct val="115000"/>
              </a:lnSpc>
              <a:spcBef>
                <a:spcPts val="0"/>
              </a:spcBef>
              <a:spcAft>
                <a:spcPts val="0"/>
              </a:spcAft>
              <a:buSzPts val="2400"/>
              <a:buNone/>
            </a:pPr>
            <a:r>
              <a:rPr b="1" lang="en" sz="2400"/>
              <a:t>Step 2:</a:t>
            </a:r>
            <a:r>
              <a:rPr lang="en" sz="2400"/>
              <a:t> Repeat the following operation until a single tree is obtained. Find two trees with the smallest weight. Make them the left and right subtree of a new tree and record the sum of their weights in the root of the new tree as its weight.</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0"/>
          <p:cNvSpPr txBox="1"/>
          <p:nvPr/>
        </p:nvSpPr>
        <p:spPr>
          <a:xfrm>
            <a:off x="213875" y="270900"/>
            <a:ext cx="8854200" cy="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Huffman Algorithm</a:t>
            </a:r>
            <a:r>
              <a:rPr lang="en" sz="2400"/>
              <a:t>:</a:t>
            </a:r>
            <a:endParaRPr sz="2400"/>
          </a:p>
          <a:p>
            <a:pPr indent="0" lvl="0" marL="0" rtl="0" algn="l">
              <a:lnSpc>
                <a:spcPct val="115000"/>
              </a:lnSpc>
              <a:spcBef>
                <a:spcPts val="0"/>
              </a:spcBef>
              <a:spcAft>
                <a:spcPts val="0"/>
              </a:spcAft>
              <a:buNone/>
            </a:pPr>
            <a:r>
              <a:t/>
            </a:r>
            <a:endParaRPr sz="2400"/>
          </a:p>
        </p:txBody>
      </p:sp>
      <p:pic>
        <p:nvPicPr>
          <p:cNvPr id="273" name="Google Shape;273;p50"/>
          <p:cNvPicPr preferRelativeResize="0"/>
          <p:nvPr/>
        </p:nvPicPr>
        <p:blipFill>
          <a:blip r:embed="rId3">
            <a:alphaModFix/>
          </a:blip>
          <a:stretch>
            <a:fillRect/>
          </a:stretch>
        </p:blipFill>
        <p:spPr>
          <a:xfrm>
            <a:off x="290075" y="936575"/>
            <a:ext cx="1426450" cy="332375"/>
          </a:xfrm>
          <a:prstGeom prst="rect">
            <a:avLst/>
          </a:prstGeom>
          <a:noFill/>
          <a:ln>
            <a:noFill/>
          </a:ln>
        </p:spPr>
      </p:pic>
      <p:pic>
        <p:nvPicPr>
          <p:cNvPr id="274" name="Google Shape;274;p50"/>
          <p:cNvPicPr preferRelativeResize="0"/>
          <p:nvPr/>
        </p:nvPicPr>
        <p:blipFill>
          <a:blip r:embed="rId4">
            <a:alphaModFix/>
          </a:blip>
          <a:stretch>
            <a:fillRect/>
          </a:stretch>
        </p:blipFill>
        <p:spPr>
          <a:xfrm>
            <a:off x="366275" y="1449850"/>
            <a:ext cx="7281575" cy="10880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1"/>
          <p:cNvSpPr txBox="1"/>
          <p:nvPr/>
        </p:nvSpPr>
        <p:spPr>
          <a:xfrm>
            <a:off x="213875" y="270900"/>
            <a:ext cx="3421800" cy="141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Huffman Algorithm</a:t>
            </a:r>
            <a:r>
              <a:rPr lang="en" sz="2400"/>
              <a:t>:</a:t>
            </a:r>
            <a:endParaRPr sz="2400"/>
          </a:p>
          <a:p>
            <a:pPr indent="0" lvl="0" marL="0" rtl="0" algn="l">
              <a:lnSpc>
                <a:spcPct val="115000"/>
              </a:lnSpc>
              <a:spcBef>
                <a:spcPts val="0"/>
              </a:spcBef>
              <a:spcAft>
                <a:spcPts val="0"/>
              </a:spcAft>
              <a:buNone/>
            </a:pPr>
            <a:r>
              <a:t/>
            </a:r>
            <a:endParaRPr sz="2400"/>
          </a:p>
        </p:txBody>
      </p:sp>
      <p:pic>
        <p:nvPicPr>
          <p:cNvPr id="280" name="Google Shape;280;p51"/>
          <p:cNvPicPr preferRelativeResize="0"/>
          <p:nvPr/>
        </p:nvPicPr>
        <p:blipFill>
          <a:blip r:embed="rId3">
            <a:alphaModFix/>
          </a:blip>
          <a:stretch>
            <a:fillRect/>
          </a:stretch>
        </p:blipFill>
        <p:spPr>
          <a:xfrm>
            <a:off x="3635750" y="172275"/>
            <a:ext cx="5335450" cy="797250"/>
          </a:xfrm>
          <a:prstGeom prst="rect">
            <a:avLst/>
          </a:prstGeom>
          <a:noFill/>
          <a:ln>
            <a:noFill/>
          </a:ln>
        </p:spPr>
      </p:pic>
      <p:pic>
        <p:nvPicPr>
          <p:cNvPr id="281" name="Google Shape;281;p51"/>
          <p:cNvPicPr preferRelativeResize="0"/>
          <p:nvPr/>
        </p:nvPicPr>
        <p:blipFill>
          <a:blip r:embed="rId4">
            <a:alphaModFix/>
          </a:blip>
          <a:stretch>
            <a:fillRect/>
          </a:stretch>
        </p:blipFill>
        <p:spPr>
          <a:xfrm>
            <a:off x="0" y="969525"/>
            <a:ext cx="4320175" cy="4033700"/>
          </a:xfrm>
          <a:prstGeom prst="rect">
            <a:avLst/>
          </a:prstGeom>
          <a:noFill/>
          <a:ln>
            <a:noFill/>
          </a:ln>
        </p:spPr>
      </p:pic>
      <p:pic>
        <p:nvPicPr>
          <p:cNvPr id="282" name="Google Shape;282;p51"/>
          <p:cNvPicPr preferRelativeResize="0"/>
          <p:nvPr/>
        </p:nvPicPr>
        <p:blipFill>
          <a:blip r:embed="rId5">
            <a:alphaModFix/>
          </a:blip>
          <a:stretch>
            <a:fillRect/>
          </a:stretch>
        </p:blipFill>
        <p:spPr>
          <a:xfrm>
            <a:off x="4648050" y="1181975"/>
            <a:ext cx="4420025" cy="50152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2"/>
          <p:cNvSpPr txBox="1"/>
          <p:nvPr/>
        </p:nvSpPr>
        <p:spPr>
          <a:xfrm>
            <a:off x="213875" y="270900"/>
            <a:ext cx="8854200" cy="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Huffman Algorithm</a:t>
            </a:r>
            <a:r>
              <a:rPr lang="en" sz="2400"/>
              <a:t>:</a:t>
            </a:r>
            <a:endParaRPr sz="2400"/>
          </a:p>
          <a:p>
            <a:pPr indent="0" lvl="0" marL="0" rtl="0" algn="l">
              <a:lnSpc>
                <a:spcPct val="115000"/>
              </a:lnSpc>
              <a:spcBef>
                <a:spcPts val="0"/>
              </a:spcBef>
              <a:spcAft>
                <a:spcPts val="0"/>
              </a:spcAft>
              <a:buNone/>
            </a:pPr>
            <a:r>
              <a:t/>
            </a:r>
            <a:endParaRPr sz="2400"/>
          </a:p>
        </p:txBody>
      </p:sp>
      <p:pic>
        <p:nvPicPr>
          <p:cNvPr id="288" name="Google Shape;288;p52"/>
          <p:cNvPicPr preferRelativeResize="0"/>
          <p:nvPr/>
        </p:nvPicPr>
        <p:blipFill>
          <a:blip r:embed="rId3">
            <a:alphaModFix/>
          </a:blip>
          <a:stretch>
            <a:fillRect/>
          </a:stretch>
        </p:blipFill>
        <p:spPr>
          <a:xfrm>
            <a:off x="213875" y="936575"/>
            <a:ext cx="1426450" cy="332375"/>
          </a:xfrm>
          <a:prstGeom prst="rect">
            <a:avLst/>
          </a:prstGeom>
          <a:noFill/>
          <a:ln>
            <a:noFill/>
          </a:ln>
        </p:spPr>
      </p:pic>
      <p:pic>
        <p:nvPicPr>
          <p:cNvPr id="289" name="Google Shape;289;p52"/>
          <p:cNvPicPr preferRelativeResize="0"/>
          <p:nvPr/>
        </p:nvPicPr>
        <p:blipFill>
          <a:blip r:embed="rId4">
            <a:alphaModFix/>
          </a:blip>
          <a:stretch>
            <a:fillRect/>
          </a:stretch>
        </p:blipFill>
        <p:spPr>
          <a:xfrm>
            <a:off x="213875" y="1449850"/>
            <a:ext cx="7111625" cy="1062657"/>
          </a:xfrm>
          <a:prstGeom prst="rect">
            <a:avLst/>
          </a:prstGeom>
          <a:noFill/>
          <a:ln>
            <a:noFill/>
          </a:ln>
        </p:spPr>
      </p:pic>
      <p:pic>
        <p:nvPicPr>
          <p:cNvPr id="290" name="Google Shape;290;p52"/>
          <p:cNvPicPr preferRelativeResize="0"/>
          <p:nvPr/>
        </p:nvPicPr>
        <p:blipFill>
          <a:blip r:embed="rId5">
            <a:alphaModFix/>
          </a:blip>
          <a:stretch>
            <a:fillRect/>
          </a:stretch>
        </p:blipFill>
        <p:spPr>
          <a:xfrm>
            <a:off x="213875" y="3246325"/>
            <a:ext cx="7111625" cy="15015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3"/>
          <p:cNvSpPr txBox="1"/>
          <p:nvPr/>
        </p:nvSpPr>
        <p:spPr>
          <a:xfrm>
            <a:off x="213875" y="270900"/>
            <a:ext cx="8854200" cy="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Huffman Algorithm</a:t>
            </a:r>
            <a:r>
              <a:rPr lang="en" sz="2400"/>
              <a:t>:</a:t>
            </a:r>
            <a:endParaRPr sz="2400"/>
          </a:p>
          <a:p>
            <a:pPr indent="0" lvl="0" marL="0" rtl="0" algn="l">
              <a:lnSpc>
                <a:spcPct val="115000"/>
              </a:lnSpc>
              <a:spcBef>
                <a:spcPts val="0"/>
              </a:spcBef>
              <a:spcAft>
                <a:spcPts val="0"/>
              </a:spcAft>
              <a:buNone/>
            </a:pPr>
            <a:r>
              <a:t/>
            </a:r>
            <a:endParaRPr sz="2400"/>
          </a:p>
        </p:txBody>
      </p:sp>
      <p:pic>
        <p:nvPicPr>
          <p:cNvPr id="296" name="Google Shape;296;p53"/>
          <p:cNvPicPr preferRelativeResize="0"/>
          <p:nvPr/>
        </p:nvPicPr>
        <p:blipFill>
          <a:blip r:embed="rId3">
            <a:alphaModFix/>
          </a:blip>
          <a:stretch>
            <a:fillRect/>
          </a:stretch>
        </p:blipFill>
        <p:spPr>
          <a:xfrm>
            <a:off x="3279300" y="404713"/>
            <a:ext cx="1426450" cy="332375"/>
          </a:xfrm>
          <a:prstGeom prst="rect">
            <a:avLst/>
          </a:prstGeom>
          <a:noFill/>
          <a:ln>
            <a:noFill/>
          </a:ln>
        </p:spPr>
      </p:pic>
      <p:pic>
        <p:nvPicPr>
          <p:cNvPr id="297" name="Google Shape;297;p53"/>
          <p:cNvPicPr preferRelativeResize="0"/>
          <p:nvPr/>
        </p:nvPicPr>
        <p:blipFill>
          <a:blip r:embed="rId4">
            <a:alphaModFix/>
          </a:blip>
          <a:stretch>
            <a:fillRect/>
          </a:stretch>
        </p:blipFill>
        <p:spPr>
          <a:xfrm>
            <a:off x="218650" y="870900"/>
            <a:ext cx="6867474" cy="1019469"/>
          </a:xfrm>
          <a:prstGeom prst="rect">
            <a:avLst/>
          </a:prstGeom>
          <a:noFill/>
          <a:ln>
            <a:noFill/>
          </a:ln>
        </p:spPr>
      </p:pic>
      <p:pic>
        <p:nvPicPr>
          <p:cNvPr id="298" name="Google Shape;298;p53"/>
          <p:cNvPicPr preferRelativeResize="0"/>
          <p:nvPr/>
        </p:nvPicPr>
        <p:blipFill>
          <a:blip r:embed="rId5">
            <a:alphaModFix/>
          </a:blip>
          <a:stretch>
            <a:fillRect/>
          </a:stretch>
        </p:blipFill>
        <p:spPr>
          <a:xfrm>
            <a:off x="218650" y="2072200"/>
            <a:ext cx="6867476" cy="1436325"/>
          </a:xfrm>
          <a:prstGeom prst="rect">
            <a:avLst/>
          </a:prstGeom>
          <a:noFill/>
          <a:ln>
            <a:noFill/>
          </a:ln>
        </p:spPr>
      </p:pic>
      <p:pic>
        <p:nvPicPr>
          <p:cNvPr id="299" name="Google Shape;299;p53"/>
          <p:cNvPicPr preferRelativeResize="0"/>
          <p:nvPr/>
        </p:nvPicPr>
        <p:blipFill>
          <a:blip r:embed="rId6">
            <a:alphaModFix/>
          </a:blip>
          <a:stretch>
            <a:fillRect/>
          </a:stretch>
        </p:blipFill>
        <p:spPr>
          <a:xfrm>
            <a:off x="218650" y="3841125"/>
            <a:ext cx="7855050" cy="17764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4"/>
          <p:cNvSpPr txBox="1"/>
          <p:nvPr/>
        </p:nvSpPr>
        <p:spPr>
          <a:xfrm>
            <a:off x="213875" y="270900"/>
            <a:ext cx="8854200" cy="59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Huffman Coding</a:t>
            </a:r>
            <a:r>
              <a:rPr lang="en" sz="2400"/>
              <a:t>:</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t>Optimal Encoding:</a:t>
            </a:r>
            <a:r>
              <a:rPr lang="en" sz="2400"/>
              <a:t> When the frequencies of symbol occurrences are independent and known in advance, the Huffman Algorithm yields an optimal, i.e., minimal-length, encoding.</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t>Drawback:</a:t>
            </a:r>
            <a:r>
              <a:rPr lang="en" sz="2400"/>
              <a:t> It is necessary to include the coding table into the encoded text to make its decoding possible.</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t>Lempel-Ziv algorithm</a:t>
            </a:r>
            <a:r>
              <a:rPr lang="en" sz="2400"/>
              <a:t>: assign codewords not to individual symbols but to strings of symbols, allowing them to achieve better and more robust compressions in many applications.</a:t>
            </a:r>
            <a:endParaRPr sz="2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5"/>
          <p:cNvSpPr txBox="1"/>
          <p:nvPr/>
        </p:nvSpPr>
        <p:spPr>
          <a:xfrm>
            <a:off x="213875" y="270900"/>
            <a:ext cx="8854200" cy="59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Q: </a:t>
            </a:r>
            <a:r>
              <a:rPr lang="en" sz="2400"/>
              <a:t>For the given alphabet and their frequencies in a text, write</a:t>
            </a:r>
            <a:endParaRPr sz="2400"/>
          </a:p>
          <a:p>
            <a:pPr indent="-381000" lvl="0" marL="457200" rtl="0" algn="l">
              <a:lnSpc>
                <a:spcPct val="115000"/>
              </a:lnSpc>
              <a:spcBef>
                <a:spcPts val="0"/>
              </a:spcBef>
              <a:spcAft>
                <a:spcPts val="0"/>
              </a:spcAft>
              <a:buSzPts val="2400"/>
              <a:buChar char="●"/>
            </a:pPr>
            <a:r>
              <a:rPr lang="en" sz="2400"/>
              <a:t>Huffman tree</a:t>
            </a:r>
            <a:endParaRPr sz="2400"/>
          </a:p>
          <a:p>
            <a:pPr indent="-381000" lvl="0" marL="457200" rtl="0" algn="l">
              <a:lnSpc>
                <a:spcPct val="115000"/>
              </a:lnSpc>
              <a:spcBef>
                <a:spcPts val="0"/>
              </a:spcBef>
              <a:spcAft>
                <a:spcPts val="0"/>
              </a:spcAft>
              <a:buSzPts val="2400"/>
              <a:buChar char="●"/>
            </a:pPr>
            <a:r>
              <a:rPr lang="en" sz="2400"/>
              <a:t>Huffman codes</a:t>
            </a:r>
            <a:endParaRPr sz="2400"/>
          </a:p>
          <a:p>
            <a:pPr indent="-381000" lvl="0" marL="457200" rtl="0" algn="l">
              <a:lnSpc>
                <a:spcPct val="115000"/>
              </a:lnSpc>
              <a:spcBef>
                <a:spcPts val="0"/>
              </a:spcBef>
              <a:spcAft>
                <a:spcPts val="0"/>
              </a:spcAft>
              <a:buSzPts val="2400"/>
              <a:buChar char="●"/>
            </a:pPr>
            <a:r>
              <a:rPr lang="en" sz="2400"/>
              <a:t>Encode the text: A_CAB_AB_AD</a:t>
            </a:r>
            <a:endParaRPr sz="2400"/>
          </a:p>
          <a:p>
            <a:pPr indent="-381000" lvl="0" marL="457200" rtl="0" algn="l">
              <a:lnSpc>
                <a:spcPct val="115000"/>
              </a:lnSpc>
              <a:spcBef>
                <a:spcPts val="0"/>
              </a:spcBef>
              <a:spcAft>
                <a:spcPts val="0"/>
              </a:spcAft>
              <a:buSzPts val="2400"/>
              <a:buChar char="●"/>
            </a:pPr>
            <a:r>
              <a:rPr lang="en" sz="2400"/>
              <a:t>Decode the code string: </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t>Alphabet:		A		B		C		D		_</a:t>
            </a:r>
            <a:endParaRPr sz="2400"/>
          </a:p>
          <a:p>
            <a:pPr indent="0" lvl="0" marL="0" rtl="0" algn="l">
              <a:lnSpc>
                <a:spcPct val="115000"/>
              </a:lnSpc>
              <a:spcBef>
                <a:spcPts val="0"/>
              </a:spcBef>
              <a:spcAft>
                <a:spcPts val="0"/>
              </a:spcAft>
              <a:buNone/>
            </a:pPr>
            <a:r>
              <a:rPr lang="en" sz="2400"/>
              <a:t>Frequencies:	45		17		2		1		35</a:t>
            </a:r>
            <a:endParaRPr sz="2400"/>
          </a:p>
          <a:p>
            <a:pPr indent="0" lvl="0" marL="0" rtl="0" algn="l">
              <a:lnSpc>
                <a:spcPct val="115000"/>
              </a:lnSpc>
              <a:spcBef>
                <a:spcPts val="0"/>
              </a:spcBef>
              <a:spcAft>
                <a:spcPts val="0"/>
              </a:spcAft>
              <a:buNone/>
            </a:pPr>
            <a:r>
              <a:t/>
            </a:r>
            <a:endParaRPr sz="2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6"/>
          <p:cNvSpPr txBox="1"/>
          <p:nvPr/>
        </p:nvSpPr>
        <p:spPr>
          <a:xfrm>
            <a:off x="213875" y="270900"/>
            <a:ext cx="8854200" cy="59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Q: </a:t>
            </a:r>
            <a:r>
              <a:rPr lang="en" sz="2400"/>
              <a:t>For the given alphabet and their frequencies in a text, write</a:t>
            </a:r>
            <a:endParaRPr sz="2400"/>
          </a:p>
          <a:p>
            <a:pPr indent="-381000" lvl="0" marL="457200" rtl="0" algn="l">
              <a:lnSpc>
                <a:spcPct val="115000"/>
              </a:lnSpc>
              <a:spcBef>
                <a:spcPts val="0"/>
              </a:spcBef>
              <a:spcAft>
                <a:spcPts val="0"/>
              </a:spcAft>
              <a:buSzPts val="2400"/>
              <a:buChar char="●"/>
            </a:pPr>
            <a:r>
              <a:rPr lang="en" sz="2400"/>
              <a:t>Huffman tree</a:t>
            </a:r>
            <a:endParaRPr sz="2400"/>
          </a:p>
          <a:p>
            <a:pPr indent="-381000" lvl="0" marL="457200" rtl="0" algn="l">
              <a:lnSpc>
                <a:spcPct val="115000"/>
              </a:lnSpc>
              <a:spcBef>
                <a:spcPts val="0"/>
              </a:spcBef>
              <a:spcAft>
                <a:spcPts val="0"/>
              </a:spcAft>
              <a:buSzPts val="2400"/>
              <a:buChar char="●"/>
            </a:pPr>
            <a:r>
              <a:rPr lang="en" sz="2400"/>
              <a:t>Huffman codes</a:t>
            </a:r>
            <a:endParaRPr sz="2400"/>
          </a:p>
          <a:p>
            <a:pPr indent="-381000" lvl="0" marL="457200" rtl="0" algn="l">
              <a:lnSpc>
                <a:spcPct val="115000"/>
              </a:lnSpc>
              <a:spcBef>
                <a:spcPts val="0"/>
              </a:spcBef>
              <a:spcAft>
                <a:spcPts val="0"/>
              </a:spcAft>
              <a:buSzPts val="2400"/>
              <a:buChar char="●"/>
            </a:pPr>
            <a:r>
              <a:rPr lang="en" sz="2400"/>
              <a:t>Encode the text: A_CAB_AB_AD</a:t>
            </a:r>
            <a:endParaRPr sz="2400"/>
          </a:p>
          <a:p>
            <a:pPr indent="-381000" lvl="0" marL="457200" rtl="0" algn="l">
              <a:lnSpc>
                <a:spcPct val="115000"/>
              </a:lnSpc>
              <a:spcBef>
                <a:spcPts val="0"/>
              </a:spcBef>
              <a:spcAft>
                <a:spcPts val="0"/>
              </a:spcAft>
              <a:buSzPts val="2400"/>
              <a:buChar char="●"/>
            </a:pPr>
            <a:r>
              <a:rPr lang="en" sz="2400"/>
              <a:t>Decode the code string: </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t>Alphabet:		A		B		C		D		_</a:t>
            </a:r>
            <a:endParaRPr sz="2400"/>
          </a:p>
          <a:p>
            <a:pPr indent="0" lvl="0" marL="0" rtl="0" algn="l">
              <a:lnSpc>
                <a:spcPct val="115000"/>
              </a:lnSpc>
              <a:spcBef>
                <a:spcPts val="0"/>
              </a:spcBef>
              <a:spcAft>
                <a:spcPts val="0"/>
              </a:spcAft>
              <a:buNone/>
            </a:pPr>
            <a:r>
              <a:rPr lang="en" sz="2400"/>
              <a:t>Frequencies:	45		17		2		1		35</a:t>
            </a:r>
            <a:endParaRPr sz="2400"/>
          </a:p>
          <a:p>
            <a:pPr indent="0" lvl="0" marL="0" rtl="0" algn="l">
              <a:lnSpc>
                <a:spcPct val="115000"/>
              </a:lnSpc>
              <a:spcBef>
                <a:spcPts val="0"/>
              </a:spcBef>
              <a:spcAft>
                <a:spcPts val="0"/>
              </a:spcAft>
              <a:buNone/>
            </a:pPr>
            <a:r>
              <a:rPr lang="en" sz="2400"/>
              <a:t>Codes:		0		100	1010	1011	11</a:t>
            </a:r>
            <a:endParaRPr sz="2400"/>
          </a:p>
          <a:p>
            <a:pPr indent="0" lvl="0" marL="0" rtl="0" algn="l">
              <a:lnSpc>
                <a:spcPct val="115000"/>
              </a:lnSpc>
              <a:spcBef>
                <a:spcPts val="0"/>
              </a:spcBef>
              <a:spcAft>
                <a:spcPts val="0"/>
              </a:spcAft>
              <a:buNone/>
            </a:pPr>
            <a:r>
              <a:rPr lang="en" sz="2400">
                <a:solidFill>
                  <a:schemeClr val="dk1"/>
                </a:solidFill>
              </a:rPr>
              <a:t>A_CAB_AB_AD: 011101001001101001101011</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011101001001101001101011: A_CAB_AB_AD</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BAD_CAB: </a:t>
            </a:r>
            <a:r>
              <a:rPr lang="en" sz="2400">
                <a:solidFill>
                  <a:schemeClr val="dk1"/>
                </a:solidFill>
              </a:rPr>
              <a:t>100010111110100100</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nvSpPr>
        <p:spPr>
          <a:xfrm>
            <a:off x="85550" y="118500"/>
            <a:ext cx="8754300" cy="61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rPr>
              <a:t>Suppose the available coin denominations are:</a:t>
            </a:r>
            <a:endParaRPr sz="2400">
              <a:solidFill>
                <a:schemeClr val="dk1"/>
              </a:solidFill>
            </a:endParaRPr>
          </a:p>
          <a:p>
            <a:pPr indent="0" lvl="0" marL="0" rtl="0" algn="l">
              <a:spcBef>
                <a:spcPts val="0"/>
              </a:spcBef>
              <a:spcAft>
                <a:spcPts val="0"/>
              </a:spcAft>
              <a:buNone/>
            </a:pPr>
            <a:r>
              <a:rPr lang="en" sz="2400">
                <a:solidFill>
                  <a:schemeClr val="dk1"/>
                </a:solidFill>
              </a:rPr>
              <a:t>Re. 1, Rs. 2, </a:t>
            </a:r>
            <a:r>
              <a:rPr b="1" lang="en" sz="2400">
                <a:solidFill>
                  <a:schemeClr val="dk1"/>
                </a:solidFill>
              </a:rPr>
              <a:t>Rs. 4</a:t>
            </a:r>
            <a:r>
              <a:rPr lang="en" sz="2400">
                <a:solidFill>
                  <a:schemeClr val="dk1"/>
                </a:solidFill>
              </a:rPr>
              <a:t>, Rs. 5, Rs. 10.</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Example:</a:t>
            </a:r>
            <a:endParaRPr sz="2400"/>
          </a:p>
          <a:p>
            <a:pPr indent="0" lvl="0" marL="0" rtl="0" algn="l">
              <a:spcBef>
                <a:spcPts val="0"/>
              </a:spcBef>
              <a:spcAft>
                <a:spcPts val="0"/>
              </a:spcAft>
              <a:buNone/>
            </a:pPr>
            <a:r>
              <a:rPr lang="en" sz="2400"/>
              <a:t>Change for Rs. </a:t>
            </a:r>
            <a:r>
              <a:rPr b="1" lang="en" sz="2400"/>
              <a:t>28</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10 + </a:t>
            </a:r>
            <a:r>
              <a:rPr b="1" lang="en" sz="2400"/>
              <a:t>18</a:t>
            </a:r>
            <a:endParaRPr b="1" sz="2400"/>
          </a:p>
          <a:p>
            <a:pPr indent="0" lvl="0" marL="0" rtl="0" algn="l">
              <a:spcBef>
                <a:spcPts val="0"/>
              </a:spcBef>
              <a:spcAft>
                <a:spcPts val="0"/>
              </a:spcAft>
              <a:buNone/>
            </a:pPr>
            <a:r>
              <a:rPr lang="en" sz="2400"/>
              <a:t>10 + 10 + </a:t>
            </a:r>
            <a:r>
              <a:rPr b="1" lang="en" sz="2400"/>
              <a:t>8</a:t>
            </a:r>
            <a:endParaRPr b="1" sz="2400"/>
          </a:p>
          <a:p>
            <a:pPr indent="0" lvl="0" marL="0" rtl="0" algn="l">
              <a:spcBef>
                <a:spcPts val="0"/>
              </a:spcBef>
              <a:spcAft>
                <a:spcPts val="0"/>
              </a:spcAft>
              <a:buNone/>
            </a:pPr>
            <a:r>
              <a:rPr lang="en" sz="2400">
                <a:solidFill>
                  <a:schemeClr val="dk1"/>
                </a:solidFill>
              </a:rPr>
              <a:t>10 + 10 + 5 + </a:t>
            </a:r>
            <a:r>
              <a:rPr b="1" lang="en" sz="2400">
                <a:solidFill>
                  <a:schemeClr val="dk1"/>
                </a:solidFill>
              </a:rPr>
              <a:t>3</a:t>
            </a:r>
            <a:endParaRPr b="1" sz="2400">
              <a:solidFill>
                <a:schemeClr val="dk1"/>
              </a:solidFill>
            </a:endParaRPr>
          </a:p>
          <a:p>
            <a:pPr indent="0" lvl="0" marL="0" rtl="0" algn="l">
              <a:spcBef>
                <a:spcPts val="0"/>
              </a:spcBef>
              <a:spcAft>
                <a:spcPts val="0"/>
              </a:spcAft>
              <a:buNone/>
            </a:pPr>
            <a:r>
              <a:rPr lang="en" sz="2400">
                <a:solidFill>
                  <a:schemeClr val="dk1"/>
                </a:solidFill>
              </a:rPr>
              <a:t>10 + 10 + 5 + 2 + </a:t>
            </a:r>
            <a:r>
              <a:rPr b="1" lang="en" sz="2400">
                <a:solidFill>
                  <a:schemeClr val="dk1"/>
                </a:solidFill>
              </a:rPr>
              <a:t>1</a:t>
            </a:r>
            <a:endParaRPr b="1" sz="2400">
              <a:solidFill>
                <a:schemeClr val="dk1"/>
              </a:solidFill>
            </a:endParaRPr>
          </a:p>
          <a:p>
            <a:pPr indent="0" lvl="0" marL="0" rtl="0" algn="l">
              <a:spcBef>
                <a:spcPts val="0"/>
              </a:spcBef>
              <a:spcAft>
                <a:spcPts val="0"/>
              </a:spcAft>
              <a:buNone/>
            </a:pPr>
            <a:r>
              <a:rPr lang="en" sz="2400">
                <a:solidFill>
                  <a:schemeClr val="dk1"/>
                </a:solidFill>
              </a:rPr>
              <a:t>10 + 10 + 5 + 2 + 1 </a:t>
            </a:r>
            <a:r>
              <a:rPr b="1" lang="en" sz="2400">
                <a:solidFill>
                  <a:schemeClr val="dk1"/>
                </a:solidFill>
              </a:rPr>
              <a:t>(5 coins)</a:t>
            </a:r>
            <a:endParaRPr b="1"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10 + </a:t>
            </a:r>
            <a:r>
              <a:rPr b="1" lang="en" sz="2400">
                <a:solidFill>
                  <a:schemeClr val="dk1"/>
                </a:solidFill>
              </a:rPr>
              <a:t>18</a:t>
            </a:r>
            <a:endParaRPr b="1" sz="2400">
              <a:solidFill>
                <a:schemeClr val="dk1"/>
              </a:solidFill>
            </a:endParaRPr>
          </a:p>
          <a:p>
            <a:pPr indent="0" lvl="0" marL="0" rtl="0" algn="l">
              <a:spcBef>
                <a:spcPts val="0"/>
              </a:spcBef>
              <a:spcAft>
                <a:spcPts val="0"/>
              </a:spcAft>
              <a:buNone/>
            </a:pPr>
            <a:r>
              <a:rPr lang="en" sz="2400">
                <a:solidFill>
                  <a:schemeClr val="dk1"/>
                </a:solidFill>
              </a:rPr>
              <a:t>10 + 10 + </a:t>
            </a:r>
            <a:r>
              <a:rPr b="1" lang="en" sz="2400">
                <a:solidFill>
                  <a:schemeClr val="dk1"/>
                </a:solidFill>
              </a:rPr>
              <a:t>8</a:t>
            </a:r>
            <a:endParaRPr b="1" sz="2400">
              <a:solidFill>
                <a:schemeClr val="dk1"/>
              </a:solidFill>
            </a:endParaRPr>
          </a:p>
          <a:p>
            <a:pPr indent="0" lvl="0" marL="0" rtl="0" algn="l">
              <a:spcBef>
                <a:spcPts val="0"/>
              </a:spcBef>
              <a:spcAft>
                <a:spcPts val="0"/>
              </a:spcAft>
              <a:buNone/>
            </a:pPr>
            <a:r>
              <a:rPr lang="en" sz="2400">
                <a:solidFill>
                  <a:schemeClr val="dk1"/>
                </a:solidFill>
              </a:rPr>
              <a:t>10 + 10 + 4 + </a:t>
            </a:r>
            <a:r>
              <a:rPr b="1" lang="en" sz="2400">
                <a:solidFill>
                  <a:schemeClr val="dk1"/>
                </a:solidFill>
              </a:rPr>
              <a:t>4</a:t>
            </a:r>
            <a:endParaRPr b="1" sz="2400">
              <a:solidFill>
                <a:schemeClr val="dk1"/>
              </a:solidFill>
            </a:endParaRPr>
          </a:p>
          <a:p>
            <a:pPr indent="0" lvl="0" marL="0" rtl="0" algn="l">
              <a:spcBef>
                <a:spcPts val="0"/>
              </a:spcBef>
              <a:spcAft>
                <a:spcPts val="0"/>
              </a:spcAft>
              <a:buNone/>
            </a:pPr>
            <a:r>
              <a:rPr lang="en" sz="2400">
                <a:solidFill>
                  <a:schemeClr val="dk1"/>
                </a:solidFill>
              </a:rPr>
              <a:t>10 + 10 + 4 + 4</a:t>
            </a:r>
            <a:r>
              <a:rPr b="1" lang="en" sz="2400">
                <a:solidFill>
                  <a:schemeClr val="dk1"/>
                </a:solidFill>
              </a:rPr>
              <a:t> (4 coins)</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7"/>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Greed is good when it’s a good greed!</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&lt;/ End of Greedy Technique &gt;</a:t>
            </a:r>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3"/>
          <p:cNvSpPr txBox="1"/>
          <p:nvPr/>
        </p:nvSpPr>
        <p:spPr>
          <a:xfrm>
            <a:off x="85550" y="118500"/>
            <a:ext cx="8754300" cy="23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rPr>
              <a:t>Give c</a:t>
            </a:r>
            <a:r>
              <a:rPr lang="en" sz="2400">
                <a:solidFill>
                  <a:schemeClr val="dk1"/>
                </a:solidFill>
              </a:rPr>
              <a:t>hange for Rs. </a:t>
            </a:r>
            <a:r>
              <a:rPr b="1" lang="en" sz="2400">
                <a:solidFill>
                  <a:schemeClr val="dk1"/>
                </a:solidFill>
              </a:rPr>
              <a:t>28</a:t>
            </a:r>
            <a:r>
              <a:rPr lang="en" sz="2400">
                <a:solidFill>
                  <a:schemeClr val="dk1"/>
                </a:solidFill>
              </a:rPr>
              <a:t> using</a:t>
            </a:r>
            <a:r>
              <a:rPr lang="en" sz="2400">
                <a:solidFill>
                  <a:schemeClr val="dk1"/>
                </a:solidFill>
              </a:rPr>
              <a:t> the denominations:</a:t>
            </a:r>
            <a:endParaRPr sz="2400">
              <a:solidFill>
                <a:schemeClr val="dk1"/>
              </a:solidFill>
            </a:endParaRPr>
          </a:p>
          <a:p>
            <a:pPr indent="0" lvl="0" marL="0" rtl="0" algn="l">
              <a:spcBef>
                <a:spcPts val="0"/>
              </a:spcBef>
              <a:spcAft>
                <a:spcPts val="0"/>
              </a:spcAft>
              <a:buNone/>
            </a:pPr>
            <a:r>
              <a:rPr lang="en" sz="2400">
                <a:solidFill>
                  <a:schemeClr val="dk1"/>
                </a:solidFill>
              </a:rPr>
              <a:t>Re. 1</a:t>
            </a:r>
            <a:endParaRPr sz="2400">
              <a:solidFill>
                <a:schemeClr val="dk1"/>
              </a:solidFill>
            </a:endParaRPr>
          </a:p>
          <a:p>
            <a:pPr indent="0" lvl="0" marL="0" rtl="0" algn="l">
              <a:spcBef>
                <a:spcPts val="0"/>
              </a:spcBef>
              <a:spcAft>
                <a:spcPts val="0"/>
              </a:spcAft>
              <a:buNone/>
            </a:pPr>
            <a:r>
              <a:rPr lang="en" sz="2400">
                <a:solidFill>
                  <a:schemeClr val="dk1"/>
                </a:solidFill>
              </a:rPr>
              <a:t>Rs. 2</a:t>
            </a:r>
            <a:endParaRPr sz="2400">
              <a:solidFill>
                <a:schemeClr val="dk1"/>
              </a:solidFill>
            </a:endParaRPr>
          </a:p>
          <a:p>
            <a:pPr indent="0" lvl="0" marL="0" rtl="0" algn="l">
              <a:spcBef>
                <a:spcPts val="0"/>
              </a:spcBef>
              <a:spcAft>
                <a:spcPts val="0"/>
              </a:spcAft>
              <a:buNone/>
            </a:pPr>
            <a:r>
              <a:rPr lang="en" sz="2400">
                <a:solidFill>
                  <a:schemeClr val="dk1"/>
                </a:solidFill>
              </a:rPr>
              <a:t>Rs. 5</a:t>
            </a:r>
            <a:endParaRPr sz="2400">
              <a:solidFill>
                <a:schemeClr val="dk1"/>
              </a:solidFill>
            </a:endParaRPr>
          </a:p>
          <a:p>
            <a:pPr indent="0" lvl="0" marL="0" rtl="0" algn="l">
              <a:spcBef>
                <a:spcPts val="0"/>
              </a:spcBef>
              <a:spcAft>
                <a:spcPts val="0"/>
              </a:spcAft>
              <a:buNone/>
            </a:pPr>
            <a:r>
              <a:rPr lang="en" sz="2400">
                <a:solidFill>
                  <a:schemeClr val="dk1"/>
                </a:solidFill>
              </a:rPr>
              <a:t>Rs. 10.</a:t>
            </a:r>
            <a:endParaRPr sz="2400"/>
          </a:p>
        </p:txBody>
      </p:sp>
      <p:pic>
        <p:nvPicPr>
          <p:cNvPr id="62" name="Google Shape;62;p13"/>
          <p:cNvPicPr preferRelativeResize="0"/>
          <p:nvPr/>
        </p:nvPicPr>
        <p:blipFill>
          <a:blip r:embed="rId3">
            <a:alphaModFix/>
          </a:blip>
          <a:stretch>
            <a:fillRect/>
          </a:stretch>
        </p:blipFill>
        <p:spPr>
          <a:xfrm>
            <a:off x="3198342" y="685500"/>
            <a:ext cx="5945657" cy="6172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nvSpPr>
        <p:spPr>
          <a:xfrm>
            <a:off x="85550" y="118500"/>
            <a:ext cx="8088900" cy="3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rPr>
              <a:t>Give change for Rs. </a:t>
            </a:r>
            <a:r>
              <a:rPr b="1" lang="en" sz="2400">
                <a:solidFill>
                  <a:schemeClr val="dk1"/>
                </a:solidFill>
              </a:rPr>
              <a:t>28</a:t>
            </a:r>
            <a:r>
              <a:rPr lang="en" sz="2400">
                <a:solidFill>
                  <a:schemeClr val="dk1"/>
                </a:solidFill>
              </a:rPr>
              <a:t> using the denominations:</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Re. 1</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Rs. 2</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Rs. 4</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Rs. 5</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Rs. 10.</a:t>
            </a:r>
            <a:endParaRPr sz="2400"/>
          </a:p>
        </p:txBody>
      </p:sp>
      <p:pic>
        <p:nvPicPr>
          <p:cNvPr id="68" name="Google Shape;68;p14"/>
          <p:cNvPicPr preferRelativeResize="0"/>
          <p:nvPr/>
        </p:nvPicPr>
        <p:blipFill>
          <a:blip r:embed="rId3">
            <a:alphaModFix/>
          </a:blip>
          <a:stretch>
            <a:fillRect/>
          </a:stretch>
        </p:blipFill>
        <p:spPr>
          <a:xfrm>
            <a:off x="4307375" y="607325"/>
            <a:ext cx="4836625" cy="6250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0" y="762000"/>
            <a:ext cx="9143998" cy="6078067"/>
          </a:xfrm>
          <a:prstGeom prst="rect">
            <a:avLst/>
          </a:prstGeom>
          <a:noFill/>
          <a:ln>
            <a:noFill/>
          </a:ln>
        </p:spPr>
      </p:pic>
      <p:sp>
        <p:nvSpPr>
          <p:cNvPr id="74" name="Google Shape;74;p15"/>
          <p:cNvSpPr txBox="1"/>
          <p:nvPr/>
        </p:nvSpPr>
        <p:spPr>
          <a:xfrm>
            <a:off x="108100" y="111600"/>
            <a:ext cx="9035700" cy="6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Change-making problem - Exhaustive Approach</a:t>
            </a:r>
            <a:endParaRPr b="1" sz="3000"/>
          </a:p>
          <a:p>
            <a:pPr indent="0" lvl="0" marL="0" rtl="0" algn="l">
              <a:spcBef>
                <a:spcPts val="0"/>
              </a:spcBef>
              <a:spcAft>
                <a:spcPts val="0"/>
              </a:spcAft>
              <a:buNone/>
            </a:pPr>
            <a:r>
              <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nvSpPr>
        <p:spPr>
          <a:xfrm>
            <a:off x="85550" y="270900"/>
            <a:ext cx="8697300" cy="59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Greedy Technique</a:t>
            </a:r>
            <a:endParaRPr b="1" sz="2400"/>
          </a:p>
          <a:p>
            <a:pPr indent="-381000" lvl="0" marL="457200" rtl="0" algn="l">
              <a:spcBef>
                <a:spcPts val="1000"/>
              </a:spcBef>
              <a:spcAft>
                <a:spcPts val="0"/>
              </a:spcAft>
              <a:buSzPts val="2400"/>
              <a:buChar char="●"/>
            </a:pPr>
            <a:r>
              <a:rPr lang="en" sz="2400"/>
              <a:t>Locally optimal choices sometimes leads to globally optimal solution.</a:t>
            </a:r>
            <a:endParaRPr sz="2400"/>
          </a:p>
          <a:p>
            <a:pPr indent="-381000" lvl="0" marL="457200" rtl="0" algn="l">
              <a:spcBef>
                <a:spcPts val="1000"/>
              </a:spcBef>
              <a:spcAft>
                <a:spcPts val="0"/>
              </a:spcAft>
              <a:buSzPts val="2400"/>
              <a:buChar char="●"/>
            </a:pPr>
            <a:r>
              <a:rPr lang="en" sz="2400"/>
              <a:t>Greedy choice: Always make a choice that look best at the moment.</a:t>
            </a:r>
            <a:endParaRPr sz="2400"/>
          </a:p>
          <a:p>
            <a:pPr indent="-381000" lvl="0" marL="457200" rtl="0" algn="l">
              <a:spcBef>
                <a:spcPts val="1000"/>
              </a:spcBef>
              <a:spcAft>
                <a:spcPts val="0"/>
              </a:spcAft>
              <a:buSzPts val="2400"/>
              <a:buChar char="●"/>
            </a:pPr>
            <a:r>
              <a:rPr lang="en" sz="2400"/>
              <a:t>Algorithms for optimization problems typically go through a sequence of steps, with a set of choices at each step.</a:t>
            </a:r>
            <a:endParaRPr sz="2400"/>
          </a:p>
          <a:p>
            <a:pPr indent="-381000" lvl="0" marL="457200" rtl="0" algn="l">
              <a:spcBef>
                <a:spcPts val="1000"/>
              </a:spcBef>
              <a:spcAft>
                <a:spcPts val="1000"/>
              </a:spcAft>
              <a:buSzPts val="2400"/>
              <a:buChar char="●"/>
            </a:pPr>
            <a:r>
              <a:rPr lang="en" sz="2400"/>
              <a:t>Dynamic Programming solution is an overkill if there is a solution which makes locally optimal choices that leads to globally optimal solution.</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