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5277325f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5277325f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dec028de_0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dec028de_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d4de4e1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d4de4e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dec028de_0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dec028de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ec028de_0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ec028de_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e42915ae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e42915ae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dec028de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ec028de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f588d00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f588d00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dec028de_0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dec028de_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f588d00b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f588d00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ec028de_0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ec028de_0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79916c83f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79916c83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4f2bea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4f2bea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4f2beafc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4f2beaf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f588d0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f588d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f588d00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f588d0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f588d00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f588d00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dec028de_0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dec028de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4f2beaf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4f2bea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dec028de_0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dec028de_0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4f2beafc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4f2beaf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e42915ae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e42915ae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8dec028de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8dec028d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e756dbb0_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e756dbb0_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dec028de_0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ec028de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e756dbb0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e756dbb0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e756dbb0_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e756dbb0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d95c19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d95c19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d95c19d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d95c19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4f2beaf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4f2bea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dec028de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dec028de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4f2beaf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4f2bea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dec028de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dec028de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8e42915ae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8e42915a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f952827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f95282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cf801a0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cf801a0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0a1b42e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0a1b42e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dec028de_0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dec028de_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dec028de_0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dec028de_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dec028de_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ec028de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dec028de_0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dec028de_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33.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channabankapur@pes.edu</a:t>
            </a:r>
            <a:endParaRPr sz="2400">
              <a:solidFill>
                <a:srgbClr val="EFEDE2"/>
              </a:solidFill>
            </a:endParaRPr>
          </a:p>
        </p:txBody>
      </p:sp>
      <p:pic>
        <p:nvPicPr>
          <p:cNvPr id="33" name="Google Shape;33;p8"/>
          <p:cNvPicPr preferRelativeResize="0"/>
          <p:nvPr/>
        </p:nvPicPr>
        <p:blipFill>
          <a:blip r:embed="rId3">
            <a:alphaModFix/>
          </a:blip>
          <a:stretch>
            <a:fillRect/>
          </a:stretch>
        </p:blipFill>
        <p:spPr>
          <a:xfrm>
            <a:off x="1724163" y="6413875"/>
            <a:ext cx="5695675" cy="444125"/>
          </a:xfrm>
          <a:prstGeom prst="rect">
            <a:avLst/>
          </a:prstGeom>
          <a:noFill/>
          <a:ln>
            <a:noFill/>
          </a:ln>
        </p:spPr>
      </p:pic>
      <p:sp>
        <p:nvSpPr>
          <p:cNvPr id="34" name="Google Shape;34;p8"/>
          <p:cNvSpPr txBox="1"/>
          <p:nvPr/>
        </p:nvSpPr>
        <p:spPr>
          <a:xfrm>
            <a:off x="685800" y="1034475"/>
            <a:ext cx="7772400" cy="294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191919"/>
                </a:solidFill>
              </a:rPr>
              <a:t>Design and Analysis of Algorithms (UE20CS251)</a:t>
            </a:r>
            <a:endParaRPr b="1" sz="4800">
              <a:solidFill>
                <a:srgbClr val="191919"/>
              </a:solidFill>
            </a:endParaRPr>
          </a:p>
          <a:p>
            <a:pPr indent="0" lvl="0" marL="0" rtl="0" algn="l">
              <a:spcBef>
                <a:spcPts val="0"/>
              </a:spcBef>
              <a:spcAft>
                <a:spcPts val="0"/>
              </a:spcAft>
              <a:buNone/>
            </a:pPr>
            <a:r>
              <a:t/>
            </a:r>
            <a:endParaRPr b="1" sz="4800">
              <a:solidFill>
                <a:srgbClr val="191919"/>
              </a:solidFill>
            </a:endParaRPr>
          </a:p>
          <a:p>
            <a:pPr indent="0" lvl="0" marL="0" rtl="0" algn="l">
              <a:spcBef>
                <a:spcPts val="0"/>
              </a:spcBef>
              <a:spcAft>
                <a:spcPts val="0"/>
              </a:spcAft>
              <a:buClr>
                <a:schemeClr val="dk1"/>
              </a:buClr>
              <a:buSzPts val="1100"/>
              <a:buFont typeface="Arial"/>
              <a:buNone/>
            </a:pPr>
            <a:r>
              <a:rPr b="1" lang="en" sz="3600">
                <a:solidFill>
                  <a:schemeClr val="dk2"/>
                </a:solidFill>
              </a:rPr>
              <a:t>Unit IV -</a:t>
            </a:r>
            <a:r>
              <a:rPr lang="en" sz="3600">
                <a:solidFill>
                  <a:schemeClr val="dk2"/>
                </a:solidFill>
              </a:rPr>
              <a:t> </a:t>
            </a:r>
            <a:r>
              <a:rPr b="1" lang="en" sz="3500">
                <a:solidFill>
                  <a:schemeClr val="dk2"/>
                </a:solidFill>
              </a:rPr>
              <a:t>Space and Time Tradeoffs</a:t>
            </a:r>
            <a:endParaRPr b="1" sz="3600">
              <a:solidFill>
                <a:srgbClr val="1919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Q:</a:t>
            </a:r>
            <a:r>
              <a:rPr lang="en" sz="2400"/>
              <a:t> Write an efficient algorithm to sort a list of </a:t>
            </a:r>
            <a:r>
              <a:rPr b="1" lang="en" sz="2400"/>
              <a:t>n</a:t>
            </a:r>
            <a:r>
              <a:rPr lang="en" sz="2400"/>
              <a:t> 0s and 1s. </a:t>
            </a:r>
            <a:endParaRPr sz="2400"/>
          </a:p>
          <a:p>
            <a:pPr indent="0" lvl="0" marL="0" rtl="0" algn="l">
              <a:spcBef>
                <a:spcPts val="0"/>
              </a:spcBef>
              <a:spcAft>
                <a:spcPts val="0"/>
              </a:spcAft>
              <a:buNone/>
            </a:pPr>
            <a:r>
              <a:rPr lang="en" sz="2400"/>
              <a:t>Can it </a:t>
            </a:r>
            <a:r>
              <a:rPr lang="en" sz="2400">
                <a:solidFill>
                  <a:schemeClr val="dk1"/>
                </a:solidFill>
              </a:rPr>
              <a:t>be done faster </a:t>
            </a:r>
            <a:r>
              <a:rPr lang="en" sz="2400"/>
              <a:t>than O(n log 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Q:</a:t>
            </a:r>
            <a:r>
              <a:rPr lang="en" sz="2400">
                <a:solidFill>
                  <a:schemeClr val="dk1"/>
                </a:solidFill>
              </a:rPr>
              <a:t> Write an efficient algorithm to sort a list of </a:t>
            </a:r>
            <a:r>
              <a:rPr b="1" lang="en" sz="2400">
                <a:solidFill>
                  <a:schemeClr val="dk1"/>
                </a:solidFill>
              </a:rPr>
              <a:t>n</a:t>
            </a:r>
            <a:r>
              <a:rPr lang="en" sz="2400">
                <a:solidFill>
                  <a:schemeClr val="dk1"/>
                </a:solidFill>
              </a:rPr>
              <a:t> 0s, 1s and 2s. </a:t>
            </a:r>
            <a:endParaRPr sz="2400">
              <a:solidFill>
                <a:schemeClr val="dk1"/>
              </a:solidFill>
            </a:endParaRPr>
          </a:p>
          <a:p>
            <a:pPr indent="0" lvl="0" marL="0" rtl="0" algn="l">
              <a:spcBef>
                <a:spcPts val="0"/>
              </a:spcBef>
              <a:spcAft>
                <a:spcPts val="0"/>
              </a:spcAft>
              <a:buNone/>
            </a:pPr>
            <a:r>
              <a:rPr lang="en" sz="2400">
                <a:solidFill>
                  <a:schemeClr val="dk1"/>
                </a:solidFill>
              </a:rPr>
              <a:t>Can it </a:t>
            </a:r>
            <a:r>
              <a:rPr lang="en" sz="2400">
                <a:solidFill>
                  <a:schemeClr val="dk1"/>
                </a:solidFill>
              </a:rPr>
              <a:t>be done faster </a:t>
            </a:r>
            <a:r>
              <a:rPr lang="en" sz="2400">
                <a:solidFill>
                  <a:schemeClr val="dk1"/>
                </a:solidFill>
              </a:rPr>
              <a:t>than O(n log n)?</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Q:</a:t>
            </a:r>
            <a:r>
              <a:rPr lang="en" sz="2400">
                <a:solidFill>
                  <a:schemeClr val="dk1"/>
                </a:solidFill>
              </a:rPr>
              <a:t> Write an efficient algorithm to sort a list of </a:t>
            </a:r>
            <a:r>
              <a:rPr b="1" lang="en" sz="2400">
                <a:solidFill>
                  <a:schemeClr val="dk1"/>
                </a:solidFill>
              </a:rPr>
              <a:t>n</a:t>
            </a:r>
            <a:r>
              <a:rPr lang="en" sz="2400">
                <a:solidFill>
                  <a:schemeClr val="dk1"/>
                </a:solidFill>
              </a:rPr>
              <a:t> elements where the elements belong to set of natural numbers [0..100], and </a:t>
            </a:r>
            <a:r>
              <a:rPr b="1" lang="en" sz="2400">
                <a:solidFill>
                  <a:schemeClr val="dk1"/>
                </a:solidFill>
              </a:rPr>
              <a:t>101 &lt;&lt; n</a:t>
            </a:r>
            <a:r>
              <a:rPr lang="en" sz="2400">
                <a:solidFill>
                  <a:schemeClr val="dk1"/>
                </a:solidFill>
              </a:rPr>
              <a:t>. Can it be done faster than O(n log n)?</a:t>
            </a:r>
            <a:endParaRPr sz="2400">
              <a:solidFill>
                <a:schemeClr val="dk1"/>
              </a:solidFill>
            </a:endParaRPr>
          </a:p>
          <a:p>
            <a:pPr indent="0" lvl="0" marL="0" rtl="0" algn="l">
              <a:spcBef>
                <a:spcPts val="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Q:</a:t>
            </a:r>
            <a:r>
              <a:rPr lang="en" sz="2400"/>
              <a:t> Write an efficient algorithm to sort a list of </a:t>
            </a:r>
            <a:r>
              <a:rPr b="1" lang="en" sz="2400"/>
              <a:t>n</a:t>
            </a:r>
            <a:r>
              <a:rPr lang="en" sz="2400"/>
              <a:t> 0s and 1s. </a:t>
            </a:r>
            <a:endParaRPr sz="2400"/>
          </a:p>
          <a:p>
            <a:pPr indent="0" lvl="0" marL="0" rtl="0" algn="l">
              <a:spcBef>
                <a:spcPts val="0"/>
              </a:spcBef>
              <a:spcAft>
                <a:spcPts val="0"/>
              </a:spcAft>
              <a:buNone/>
            </a:pPr>
            <a:r>
              <a:rPr lang="en" sz="2400"/>
              <a:t>Can it </a:t>
            </a:r>
            <a:r>
              <a:rPr lang="en" sz="2400">
                <a:solidFill>
                  <a:schemeClr val="dk1"/>
                </a:solidFill>
              </a:rPr>
              <a:t>be done faster </a:t>
            </a:r>
            <a:r>
              <a:rPr lang="en" sz="2400"/>
              <a:t>than O(n log 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Q:</a:t>
            </a:r>
            <a:r>
              <a:rPr lang="en" sz="2400">
                <a:solidFill>
                  <a:schemeClr val="dk1"/>
                </a:solidFill>
              </a:rPr>
              <a:t> Write an efficient algorithm to sort a list of </a:t>
            </a:r>
            <a:r>
              <a:rPr b="1" lang="en" sz="2400">
                <a:solidFill>
                  <a:schemeClr val="dk1"/>
                </a:solidFill>
              </a:rPr>
              <a:t>n</a:t>
            </a:r>
            <a:r>
              <a:rPr lang="en" sz="2400">
                <a:solidFill>
                  <a:schemeClr val="dk1"/>
                </a:solidFill>
              </a:rPr>
              <a:t> 0s, 1s and 2s. </a:t>
            </a:r>
            <a:endParaRPr sz="2400">
              <a:solidFill>
                <a:schemeClr val="dk1"/>
              </a:solidFill>
            </a:endParaRPr>
          </a:p>
          <a:p>
            <a:pPr indent="0" lvl="0" marL="0" rtl="0" algn="l">
              <a:spcBef>
                <a:spcPts val="0"/>
              </a:spcBef>
              <a:spcAft>
                <a:spcPts val="0"/>
              </a:spcAft>
              <a:buNone/>
            </a:pPr>
            <a:r>
              <a:rPr lang="en" sz="2400">
                <a:solidFill>
                  <a:schemeClr val="dk1"/>
                </a:solidFill>
              </a:rPr>
              <a:t>Can it be done faster than O(n log n)?</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Q:</a:t>
            </a:r>
            <a:r>
              <a:rPr lang="en" sz="2400">
                <a:solidFill>
                  <a:schemeClr val="dk1"/>
                </a:solidFill>
              </a:rPr>
              <a:t> Write an efficient algorithm to sort a list of </a:t>
            </a:r>
            <a:r>
              <a:rPr b="1" lang="en" sz="2400">
                <a:solidFill>
                  <a:schemeClr val="dk1"/>
                </a:solidFill>
              </a:rPr>
              <a:t>n</a:t>
            </a:r>
            <a:r>
              <a:rPr lang="en" sz="2400">
                <a:solidFill>
                  <a:schemeClr val="dk1"/>
                </a:solidFill>
              </a:rPr>
              <a:t> elements where the elements belong to set of natural numbers [0..100], and </a:t>
            </a:r>
            <a:r>
              <a:rPr b="1" lang="en" sz="2400">
                <a:solidFill>
                  <a:schemeClr val="dk1"/>
                </a:solidFill>
              </a:rPr>
              <a:t>101 &lt;&lt; n</a:t>
            </a:r>
            <a:r>
              <a:rPr lang="en" sz="2400">
                <a:solidFill>
                  <a:schemeClr val="dk1"/>
                </a:solidFill>
              </a:rPr>
              <a:t>. Can it be done faster than O(n log n)?</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b="1" lang="en" sz="2400">
                <a:solidFill>
                  <a:schemeClr val="dk1"/>
                </a:solidFill>
              </a:rPr>
              <a:t>Q:</a:t>
            </a:r>
            <a:r>
              <a:rPr lang="en" sz="2400">
                <a:solidFill>
                  <a:schemeClr val="dk1"/>
                </a:solidFill>
              </a:rPr>
              <a:t> Write an efficient algorithm to sort a list of </a:t>
            </a:r>
            <a:r>
              <a:rPr b="1" lang="en" sz="2400">
                <a:solidFill>
                  <a:schemeClr val="dk1"/>
                </a:solidFill>
              </a:rPr>
              <a:t>n</a:t>
            </a:r>
            <a:r>
              <a:rPr lang="en" sz="2400">
                <a:solidFill>
                  <a:schemeClr val="dk1"/>
                </a:solidFill>
              </a:rPr>
              <a:t> elements where the elements belong to set of m elements, and </a:t>
            </a:r>
            <a:r>
              <a:rPr b="1" lang="en" sz="2400">
                <a:solidFill>
                  <a:schemeClr val="dk1"/>
                </a:solidFill>
              </a:rPr>
              <a:t>m &lt;&lt; n</a:t>
            </a:r>
            <a:r>
              <a:rPr lang="en" sz="2400">
                <a:solidFill>
                  <a:schemeClr val="dk1"/>
                </a:solidFill>
              </a:rPr>
              <a:t>. Can it be done faster than O(n log 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270900" y="270900"/>
            <a:ext cx="8597400" cy="12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Input Enhancement </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 Sorting by Counting</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 Distribution Counting Sorting</a:t>
            </a:r>
            <a:endParaRPr b="1" sz="2400"/>
          </a:p>
        </p:txBody>
      </p:sp>
      <p:pic>
        <p:nvPicPr>
          <p:cNvPr id="93" name="Google Shape;93;p19"/>
          <p:cNvPicPr preferRelativeResize="0"/>
          <p:nvPr/>
        </p:nvPicPr>
        <p:blipFill>
          <a:blip r:embed="rId3">
            <a:alphaModFix/>
          </a:blip>
          <a:stretch>
            <a:fillRect/>
          </a:stretch>
        </p:blipFill>
        <p:spPr>
          <a:xfrm>
            <a:off x="178825" y="2021700"/>
            <a:ext cx="5949597" cy="423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52400" y="76200"/>
            <a:ext cx="6520600" cy="485725"/>
          </a:xfrm>
          <a:prstGeom prst="rect">
            <a:avLst/>
          </a:prstGeom>
          <a:noFill/>
          <a:ln>
            <a:noFill/>
          </a:ln>
        </p:spPr>
      </p:pic>
      <p:pic>
        <p:nvPicPr>
          <p:cNvPr id="99" name="Google Shape;99;p20"/>
          <p:cNvPicPr preferRelativeResize="0"/>
          <p:nvPr/>
        </p:nvPicPr>
        <p:blipFill>
          <a:blip r:embed="rId4">
            <a:alphaModFix/>
          </a:blip>
          <a:stretch>
            <a:fillRect/>
          </a:stretch>
        </p:blipFill>
        <p:spPr>
          <a:xfrm>
            <a:off x="152400" y="3413425"/>
            <a:ext cx="8718400" cy="2844500"/>
          </a:xfrm>
          <a:prstGeom prst="rect">
            <a:avLst/>
          </a:prstGeom>
          <a:noFill/>
          <a:ln>
            <a:noFill/>
          </a:ln>
        </p:spPr>
      </p:pic>
      <p:pic>
        <p:nvPicPr>
          <p:cNvPr id="100" name="Google Shape;100;p20"/>
          <p:cNvPicPr preferRelativeResize="0"/>
          <p:nvPr/>
        </p:nvPicPr>
        <p:blipFill>
          <a:blip r:embed="rId5">
            <a:alphaModFix/>
          </a:blip>
          <a:stretch>
            <a:fillRect/>
          </a:stretch>
        </p:blipFill>
        <p:spPr>
          <a:xfrm>
            <a:off x="152400" y="540850"/>
            <a:ext cx="3994980" cy="284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270900" y="270900"/>
            <a:ext cx="8597400" cy="13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Input Enhancement </a:t>
            </a:r>
            <a:endParaRPr b="1" sz="2400"/>
          </a:p>
          <a:p>
            <a:pPr indent="0" lvl="0" marL="0" rtl="0" algn="l">
              <a:spcBef>
                <a:spcPts val="0"/>
              </a:spcBef>
              <a:spcAft>
                <a:spcPts val="0"/>
              </a:spcAft>
              <a:buNone/>
            </a:pPr>
            <a:r>
              <a:rPr b="1" lang="en" sz="2400"/>
              <a:t>→ Sorting by Counting</a:t>
            </a:r>
            <a:endParaRPr b="1" sz="2400"/>
          </a:p>
          <a:p>
            <a:pPr indent="0" lvl="0" marL="0" rtl="0" algn="l">
              <a:spcBef>
                <a:spcPts val="0"/>
              </a:spcBef>
              <a:spcAft>
                <a:spcPts val="0"/>
              </a:spcAft>
              <a:buNone/>
            </a:pPr>
            <a:r>
              <a:rPr b="1" lang="en" sz="2400">
                <a:solidFill>
                  <a:schemeClr val="dk1"/>
                </a:solidFill>
              </a:rPr>
              <a:t>→</a:t>
            </a:r>
            <a:r>
              <a:rPr b="1" lang="en" sz="2400"/>
              <a:t>→ Distribution Counting Sorting</a:t>
            </a:r>
            <a:endParaRPr sz="2400"/>
          </a:p>
        </p:txBody>
      </p:sp>
      <p:pic>
        <p:nvPicPr>
          <p:cNvPr id="106" name="Google Shape;106;p21"/>
          <p:cNvPicPr preferRelativeResize="0"/>
          <p:nvPr/>
        </p:nvPicPr>
        <p:blipFill>
          <a:blip r:embed="rId3">
            <a:alphaModFix/>
          </a:blip>
          <a:stretch>
            <a:fillRect/>
          </a:stretch>
        </p:blipFill>
        <p:spPr>
          <a:xfrm>
            <a:off x="0" y="1692700"/>
            <a:ext cx="9144000" cy="43904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09450" y="92274"/>
            <a:ext cx="7782976" cy="3736950"/>
          </a:xfrm>
          <a:prstGeom prst="rect">
            <a:avLst/>
          </a:prstGeom>
          <a:noFill/>
          <a:ln>
            <a:noFill/>
          </a:ln>
        </p:spPr>
      </p:pic>
      <p:sp>
        <p:nvSpPr>
          <p:cNvPr id="112" name="Google Shape;112;p22"/>
          <p:cNvSpPr txBox="1"/>
          <p:nvPr/>
        </p:nvSpPr>
        <p:spPr>
          <a:xfrm>
            <a:off x="270900" y="3928500"/>
            <a:ext cx="8597400" cy="20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Trace the algorithm for sorting 5-star ratings of 7 people.</a:t>
            </a:r>
            <a:endParaRPr sz="2400"/>
          </a:p>
          <a:p>
            <a:pPr indent="0" lvl="0" marL="0" rtl="0" algn="l">
              <a:spcBef>
                <a:spcPts val="0"/>
              </a:spcBef>
              <a:spcAft>
                <a:spcPts val="0"/>
              </a:spcAft>
              <a:buNone/>
            </a:pPr>
            <a:r>
              <a:rPr b="1" lang="en" sz="2400"/>
              <a:t>(A, 3), (B, 5), (C, 2), (D, 3), (E, 3), (F, 5), (G, 3).</a:t>
            </a:r>
            <a:endParaRPr b="1" sz="2400"/>
          </a:p>
          <a:p>
            <a:pPr indent="0" lvl="0" marL="0" rtl="0" algn="l">
              <a:spcBef>
                <a:spcPts val="0"/>
              </a:spcBef>
              <a:spcAft>
                <a:spcPts val="0"/>
              </a:spcAft>
              <a:buNone/>
            </a:pPr>
            <a:r>
              <a:rPr lang="en" sz="2400"/>
              <a:t>Alphabet: {1, 2, 3, 4, 5} OR </a:t>
            </a:r>
            <a:r>
              <a:rPr b="1" lang="en" sz="2400"/>
              <a:t>{2, 3, 4, 5} with l=2, u=5</a:t>
            </a:r>
            <a:r>
              <a:rPr lang="en" sz="2400"/>
              <a:t>.</a:t>
            </a:r>
            <a:endParaRPr sz="2400"/>
          </a:p>
          <a:p>
            <a:pPr indent="0" lvl="0" marL="0" rtl="0" algn="l">
              <a:spcBef>
                <a:spcPts val="0"/>
              </a:spcBef>
              <a:spcAft>
                <a:spcPts val="0"/>
              </a:spcAft>
              <a:buNone/>
            </a:pPr>
            <a:r>
              <a:rPr lang="en" sz="2400"/>
              <a:t>Frequencies: 1, 4, 0, 2. ⇒ Distributions: </a:t>
            </a:r>
            <a:r>
              <a:rPr b="1" lang="en" sz="2400"/>
              <a:t>1, 5, 5, 7</a:t>
            </a:r>
            <a:r>
              <a:rPr lang="en" sz="2400"/>
              <a:t>.</a:t>
            </a:r>
            <a:endParaRPr sz="2400"/>
          </a:p>
          <a:p>
            <a:pPr indent="0" lvl="0" marL="0" rtl="0" algn="l">
              <a:spcBef>
                <a:spcPts val="0"/>
              </a:spcBef>
              <a:spcAft>
                <a:spcPts val="0"/>
              </a:spcAft>
              <a:buNone/>
            </a:pPr>
            <a:r>
              <a:rPr lang="en" sz="2400"/>
              <a:t>Sorted list: </a:t>
            </a:r>
            <a:r>
              <a:rPr lang="en" sz="2400">
                <a:solidFill>
                  <a:schemeClr val="dk1"/>
                </a:solidFill>
              </a:rPr>
              <a:t>(A, 3), (B, 5), (C, 2), (D, 3), (E, 3), (F, 5), (G, 3).</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228600" y="2422399"/>
            <a:ext cx="7782976" cy="3736950"/>
          </a:xfrm>
          <a:prstGeom prst="rect">
            <a:avLst/>
          </a:prstGeom>
          <a:noFill/>
          <a:ln>
            <a:noFill/>
          </a:ln>
        </p:spPr>
      </p:pic>
      <p:sp>
        <p:nvSpPr>
          <p:cNvPr id="118" name="Google Shape;118;p23"/>
          <p:cNvSpPr txBox="1"/>
          <p:nvPr/>
        </p:nvSpPr>
        <p:spPr>
          <a:xfrm>
            <a:off x="270900" y="270900"/>
            <a:ext cx="8597400" cy="2052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Space complexity: O(</a:t>
            </a:r>
            <a:r>
              <a:rPr i="1" lang="en" sz="2400"/>
              <a:t>u-l</a:t>
            </a:r>
            <a:r>
              <a:rPr lang="en" sz="2400"/>
              <a:t>) distributions and O(n) for final sorting.</a:t>
            </a:r>
            <a:endParaRPr sz="2400"/>
          </a:p>
          <a:p>
            <a:pPr indent="-381000" lvl="0" marL="457200" rtl="0" algn="l">
              <a:spcBef>
                <a:spcPts val="0"/>
              </a:spcBef>
              <a:spcAft>
                <a:spcPts val="0"/>
              </a:spcAft>
              <a:buSzPts val="2400"/>
              <a:buAutoNum type="arabicPeriod"/>
            </a:pPr>
            <a:r>
              <a:rPr lang="en" sz="2400"/>
              <a:t>Time complexity: O(n + (</a:t>
            </a:r>
            <a:r>
              <a:rPr i="1" lang="en" sz="2400">
                <a:solidFill>
                  <a:schemeClr val="dk1"/>
                </a:solidFill>
              </a:rPr>
              <a:t>u-l)</a:t>
            </a:r>
            <a:r>
              <a:rPr lang="en" sz="2400"/>
              <a:t>). </a:t>
            </a:r>
            <a:endParaRPr sz="2400"/>
          </a:p>
          <a:p>
            <a:pPr indent="0" lvl="0" marL="457200" rtl="0" algn="l">
              <a:spcBef>
                <a:spcPts val="0"/>
              </a:spcBef>
              <a:spcAft>
                <a:spcPts val="0"/>
              </a:spcAft>
              <a:buNone/>
            </a:pPr>
            <a:r>
              <a:rPr lang="en" sz="2400"/>
              <a:t>It is O(n) when </a:t>
            </a:r>
            <a:r>
              <a:rPr i="1" lang="en" sz="2400">
                <a:solidFill>
                  <a:schemeClr val="dk1"/>
                </a:solidFill>
              </a:rPr>
              <a:t>u-l</a:t>
            </a:r>
            <a:r>
              <a:rPr lang="en" sz="2400">
                <a:solidFill>
                  <a:schemeClr val="dk1"/>
                </a:solidFill>
              </a:rPr>
              <a:t> ∈ 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270900" y="270900"/>
            <a:ext cx="8215500" cy="60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Input Enhancement in String Matching:</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Input Enhancement to improve the average-case/amortized efficiency.</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solidFill>
                  <a:schemeClr val="dk1"/>
                </a:solidFill>
              </a:rPr>
              <a:t>Horspool’s algorithm</a:t>
            </a:r>
            <a:endParaRPr sz="2400"/>
          </a:p>
          <a:p>
            <a:pPr indent="-381000" lvl="0" marL="457200" rtl="0" algn="l">
              <a:spcBef>
                <a:spcPts val="0"/>
              </a:spcBef>
              <a:spcAft>
                <a:spcPts val="0"/>
              </a:spcAft>
              <a:buSzPts val="2400"/>
              <a:buAutoNum type="arabicPeriod"/>
            </a:pPr>
            <a:r>
              <a:rPr lang="en" sz="2400"/>
              <a:t>Boyer-Moore algorithm</a:t>
            </a:r>
            <a:endParaRPr sz="2400"/>
          </a:p>
          <a:p>
            <a:pPr indent="-381000" lvl="0" marL="457200" rtl="0" algn="l">
              <a:spcBef>
                <a:spcPts val="0"/>
              </a:spcBef>
              <a:spcAft>
                <a:spcPts val="0"/>
              </a:spcAft>
              <a:buSzPts val="2400"/>
              <a:buAutoNum type="arabicPeriod"/>
            </a:pPr>
            <a:r>
              <a:rPr lang="en" sz="2400"/>
              <a:t>Robin-Karp algorithm</a:t>
            </a:r>
            <a:endParaRPr sz="2400"/>
          </a:p>
          <a:p>
            <a:pPr indent="-381000" lvl="0" marL="457200" rtl="0" algn="l">
              <a:spcBef>
                <a:spcPts val="0"/>
              </a:spcBef>
              <a:spcAft>
                <a:spcPts val="0"/>
              </a:spcAft>
              <a:buSzPts val="2400"/>
              <a:buAutoNum type="arabicPeriod"/>
            </a:pPr>
            <a:r>
              <a:rPr lang="en" sz="2400"/>
              <a:t>Finite State Automaton</a:t>
            </a:r>
            <a:endParaRPr sz="2400"/>
          </a:p>
          <a:p>
            <a:pPr indent="-381000" lvl="0" marL="457200" rtl="0" algn="l">
              <a:spcBef>
                <a:spcPts val="0"/>
              </a:spcBef>
              <a:spcAft>
                <a:spcPts val="0"/>
              </a:spcAft>
              <a:buSzPts val="2400"/>
              <a:buAutoNum type="arabicPeriod"/>
            </a:pPr>
            <a:r>
              <a:rPr lang="en" sz="2400">
                <a:solidFill>
                  <a:schemeClr val="dk1"/>
                </a:solidFill>
              </a:rPr>
              <a:t>Knuth-Morris-Pratt algorithm</a:t>
            </a:r>
            <a:endParaRPr sz="2400"/>
          </a:p>
        </p:txBody>
      </p:sp>
      <p:pic>
        <p:nvPicPr>
          <p:cNvPr id="124" name="Google Shape;124;p24"/>
          <p:cNvPicPr preferRelativeResize="0"/>
          <p:nvPr/>
        </p:nvPicPr>
        <p:blipFill>
          <a:blip r:embed="rId3">
            <a:alphaModFix/>
          </a:blip>
          <a:stretch>
            <a:fillRect/>
          </a:stretch>
        </p:blipFill>
        <p:spPr>
          <a:xfrm>
            <a:off x="191450" y="928125"/>
            <a:ext cx="8597401" cy="11818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270900" y="270900"/>
            <a:ext cx="8175900" cy="58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 the problem of searching for genes in DNA sequences.</a:t>
            </a:r>
            <a:endParaRPr sz="2400"/>
          </a:p>
          <a:p>
            <a:pPr indent="0" lvl="0" marL="0" rtl="0" algn="l">
              <a:spcBef>
                <a:spcPts val="0"/>
              </a:spcBef>
              <a:spcAft>
                <a:spcPts val="0"/>
              </a:spcAft>
              <a:buNone/>
            </a:pPr>
            <a:r>
              <a:rPr lang="en" sz="2400"/>
              <a:t>A DNA sequence is represented by a text of the alphabet {A, C, G, T} and the gene segment is the pattern.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Eg: Text with n = 18 and pattern with m = 5.</a:t>
            </a:r>
            <a:endParaRPr sz="2400"/>
          </a:p>
          <a:p>
            <a:pPr indent="0" lvl="0" marL="0" rtl="0" algn="l">
              <a:spcBef>
                <a:spcPts val="0"/>
              </a:spcBef>
              <a:spcAft>
                <a:spcPts val="0"/>
              </a:spcAft>
              <a:buNone/>
            </a:pPr>
            <a:r>
              <a:rPr lang="en" sz="2400"/>
              <a:t>DNA Sequence: </a:t>
            </a:r>
            <a:r>
              <a:rPr b="1" lang="en" sz="2400">
                <a:solidFill>
                  <a:schemeClr val="dk1"/>
                </a:solidFill>
              </a:rPr>
              <a:t>A C G T T A G C A G C G C A G C G C</a:t>
            </a:r>
            <a:endParaRPr b="1" sz="2400">
              <a:solidFill>
                <a:schemeClr val="dk1"/>
              </a:solidFill>
            </a:endParaRPr>
          </a:p>
          <a:p>
            <a:pPr indent="0" lvl="0" marL="0" rtl="0" algn="l">
              <a:spcBef>
                <a:spcPts val="0"/>
              </a:spcBef>
              <a:spcAft>
                <a:spcPts val="0"/>
              </a:spcAft>
              <a:buNone/>
            </a:pPr>
            <a:r>
              <a:rPr lang="en" sz="2400">
                <a:solidFill>
                  <a:schemeClr val="dk1"/>
                </a:solidFill>
              </a:rPr>
              <a:t>Gene segment:  </a:t>
            </a:r>
            <a:r>
              <a:rPr b="1" lang="en" sz="2400">
                <a:solidFill>
                  <a:schemeClr val="dk1"/>
                </a:solidFill>
              </a:rPr>
              <a:t>A G C G C</a:t>
            </a:r>
            <a:endParaRPr b="1" sz="2400">
              <a:solidFill>
                <a:schemeClr val="dk1"/>
              </a:solidFill>
            </a:endParaRPr>
          </a:p>
          <a:p>
            <a:pPr indent="0" lvl="0" marL="0" rtl="0" algn="l">
              <a:spcBef>
                <a:spcPts val="0"/>
              </a:spcBef>
              <a:spcAft>
                <a:spcPts val="0"/>
              </a:spcAft>
              <a:buNone/>
            </a:pPr>
            <a:r>
              <a:t/>
            </a:r>
            <a:endParaRPr b="1"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0" y="1731000"/>
            <a:ext cx="9144001" cy="4623630"/>
          </a:xfrm>
          <a:prstGeom prst="rect">
            <a:avLst/>
          </a:prstGeom>
          <a:noFill/>
          <a:ln>
            <a:noFill/>
          </a:ln>
        </p:spPr>
      </p:pic>
      <p:pic>
        <p:nvPicPr>
          <p:cNvPr id="135" name="Google Shape;135;p26"/>
          <p:cNvPicPr preferRelativeResize="0"/>
          <p:nvPr/>
        </p:nvPicPr>
        <p:blipFill>
          <a:blip r:embed="rId4">
            <a:alphaModFix/>
          </a:blip>
          <a:stretch>
            <a:fillRect/>
          </a:stretch>
        </p:blipFill>
        <p:spPr>
          <a:xfrm>
            <a:off x="152400" y="152400"/>
            <a:ext cx="8267700" cy="11364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Space and Time Tradeoffs</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b="1" lang="en" sz="2400"/>
              <a:t>Input Enhancement</a:t>
            </a:r>
            <a:endParaRPr b="1" sz="2400"/>
          </a:p>
          <a:p>
            <a:pPr indent="-381000" lvl="1" marL="914400" rtl="0" algn="l">
              <a:spcBef>
                <a:spcPts val="0"/>
              </a:spcBef>
              <a:spcAft>
                <a:spcPts val="0"/>
              </a:spcAft>
              <a:buSzPts val="2400"/>
              <a:buChar char="○"/>
            </a:pPr>
            <a:r>
              <a:rPr lang="en" sz="2400"/>
              <a:t>preprocess the problem’s input, in whole or in part, and store the additional information obtained to accelerate solving the problem afterward.</a:t>
            </a:r>
            <a:endParaRPr sz="2400"/>
          </a:p>
          <a:p>
            <a:pPr indent="-381000" lvl="1" marL="914400" rtl="0" algn="l">
              <a:spcBef>
                <a:spcPts val="0"/>
              </a:spcBef>
              <a:spcAft>
                <a:spcPts val="0"/>
              </a:spcAft>
              <a:buSzPts val="2400"/>
              <a:buChar char="○"/>
            </a:pPr>
            <a:r>
              <a:rPr lang="en" sz="2400"/>
              <a:t>Eg: Counting methods of sorting, Horspool’s algorithm, Boyer-Moore’s algorithm.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b="1" lang="en" sz="2400"/>
              <a:t>Pre-structuring</a:t>
            </a:r>
            <a:endParaRPr b="1" sz="2400"/>
          </a:p>
          <a:p>
            <a:pPr indent="-381000" lvl="1" marL="914400" rtl="0" algn="l">
              <a:spcBef>
                <a:spcPts val="0"/>
              </a:spcBef>
              <a:spcAft>
                <a:spcPts val="0"/>
              </a:spcAft>
              <a:buSzPts val="2400"/>
              <a:buChar char="○"/>
            </a:pPr>
            <a:r>
              <a:rPr lang="en" sz="2400"/>
              <a:t>use of extra space to facilitate faster and/or more flexible access to the data.</a:t>
            </a:r>
            <a:endParaRPr sz="2400"/>
          </a:p>
          <a:p>
            <a:pPr indent="-381000" lvl="1" marL="914400" rtl="0" algn="l">
              <a:spcBef>
                <a:spcPts val="0"/>
              </a:spcBef>
              <a:spcAft>
                <a:spcPts val="0"/>
              </a:spcAft>
              <a:buSzPts val="2400"/>
              <a:buChar char="○"/>
            </a:pPr>
            <a:r>
              <a:rPr lang="en" sz="2400"/>
              <a:t>Eg: Hashing, B-Trees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b="1" lang="en" sz="2400"/>
              <a:t>Dynamic Programming</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270900" y="88000"/>
            <a:ext cx="8597400" cy="6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latin typeface="Courier New"/>
                <a:ea typeface="Courier New"/>
                <a:cs typeface="Courier New"/>
                <a:sym typeface="Courier New"/>
              </a:rPr>
              <a:t>NaiveStringMatch(T[0..n-1], P[</a:t>
            </a:r>
            <a:r>
              <a:rPr b="1" lang="en" sz="2400">
                <a:solidFill>
                  <a:schemeClr val="dk1"/>
                </a:solidFill>
                <a:latin typeface="Courier New"/>
                <a:ea typeface="Courier New"/>
                <a:cs typeface="Courier New"/>
                <a:sym typeface="Courier New"/>
              </a:rPr>
              <a:t>0..m-1]</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for i ← 0 to n-m</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j ← 0</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while (j &lt; m and T[i+j] = P[j])</a:t>
            </a:r>
            <a:endParaRPr b="1" sz="2400">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sz="2400">
                <a:latin typeface="Courier New"/>
                <a:ea typeface="Courier New"/>
                <a:cs typeface="Courier New"/>
                <a:sym typeface="Courier New"/>
              </a:rPr>
              <a:t>j ← j + 1</a:t>
            </a:r>
            <a:endParaRPr b="1" sz="24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2400">
                <a:latin typeface="Courier New"/>
                <a:ea typeface="Courier New"/>
                <a:cs typeface="Courier New"/>
                <a:sym typeface="Courier New"/>
              </a:rPr>
              <a:t>if(j = m) return i</a:t>
            </a:r>
            <a:endParaRPr b="1" sz="24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2400">
                <a:latin typeface="Courier New"/>
                <a:ea typeface="Courier New"/>
                <a:cs typeface="Courier New"/>
                <a:sym typeface="Courier New"/>
              </a:rPr>
              <a:t>return -1</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NaiveStringMatch2(T[0..n-1], P[0..m-1])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i ← m-1 to n-1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j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(j &lt; m and T[i-j] = P[m-1-j])</a:t>
            </a:r>
            <a:endParaRPr b="1" sz="24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j ← j + 1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if(j = m) return i-(m-1)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 -1</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270900" y="88000"/>
            <a:ext cx="8597400" cy="6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NaiveStringMatch2(T[0..n-1], P[0..m-1])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i ← m-1 to n-1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j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(j &lt; m and T[i-j] = P[m-1-j])</a:t>
            </a:r>
            <a:endParaRPr b="1" sz="24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j ← j + 1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if(j = m) return i-(m-1)</a:t>
            </a:r>
            <a:endParaRPr b="1" sz="2400">
              <a:solidFill>
                <a:schemeClr val="dk1"/>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2400">
                <a:solidFill>
                  <a:schemeClr val="dk1"/>
                </a:solidFill>
                <a:latin typeface="Courier New"/>
                <a:ea typeface="Courier New"/>
                <a:cs typeface="Courier New"/>
                <a:sym typeface="Courier New"/>
              </a:rPr>
              <a:t>return -1</a:t>
            </a:r>
            <a:endParaRPr b="1" sz="2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NaiveStringMatch3(T[0..n-1], P[0..m-1])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 ← 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w</a:t>
            </a:r>
            <a:r>
              <a:rPr b="1" lang="en" sz="2400">
                <a:solidFill>
                  <a:schemeClr val="dk1"/>
                </a:solidFill>
                <a:latin typeface="Courier New"/>
                <a:ea typeface="Courier New"/>
                <a:cs typeface="Courier New"/>
                <a:sym typeface="Courier New"/>
              </a:rPr>
              <a:t>hile (i &lt; 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j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(j &lt; m and T[i-j] = P[m-1-j])</a:t>
            </a:r>
            <a:endParaRPr b="1" sz="24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j ← j + 1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if(j = m) return i-(m-1)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a:t>
            </a:r>
            <a:r>
              <a:rPr b="1" lang="en" sz="2400">
                <a:solidFill>
                  <a:schemeClr val="dk1"/>
                </a:solidFill>
                <a:latin typeface="Courier New"/>
                <a:ea typeface="Courier New"/>
                <a:cs typeface="Courier New"/>
                <a:sym typeface="Courier New"/>
              </a:rPr>
              <a:t> ← i+1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 -1</a:t>
            </a: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152400" y="152400"/>
            <a:ext cx="3729025" cy="442225"/>
          </a:xfrm>
          <a:prstGeom prst="rect">
            <a:avLst/>
          </a:prstGeom>
          <a:noFill/>
          <a:ln>
            <a:noFill/>
          </a:ln>
        </p:spPr>
      </p:pic>
      <p:pic>
        <p:nvPicPr>
          <p:cNvPr id="151" name="Google Shape;151;p29"/>
          <p:cNvPicPr preferRelativeResize="0"/>
          <p:nvPr/>
        </p:nvPicPr>
        <p:blipFill>
          <a:blip r:embed="rId4">
            <a:alphaModFix/>
          </a:blip>
          <a:stretch>
            <a:fillRect/>
          </a:stretch>
        </p:blipFill>
        <p:spPr>
          <a:xfrm>
            <a:off x="152400" y="883125"/>
            <a:ext cx="6159794" cy="786675"/>
          </a:xfrm>
          <a:prstGeom prst="rect">
            <a:avLst/>
          </a:prstGeom>
          <a:noFill/>
          <a:ln>
            <a:noFill/>
          </a:ln>
        </p:spPr>
      </p:pic>
      <p:pic>
        <p:nvPicPr>
          <p:cNvPr id="152" name="Google Shape;152;p29"/>
          <p:cNvPicPr preferRelativeResize="0"/>
          <p:nvPr/>
        </p:nvPicPr>
        <p:blipFill>
          <a:blip r:embed="rId5">
            <a:alphaModFix/>
          </a:blip>
          <a:stretch>
            <a:fillRect/>
          </a:stretch>
        </p:blipFill>
        <p:spPr>
          <a:xfrm>
            <a:off x="117450" y="2142425"/>
            <a:ext cx="7410993" cy="1583650"/>
          </a:xfrm>
          <a:prstGeom prst="rect">
            <a:avLst/>
          </a:prstGeom>
          <a:noFill/>
          <a:ln>
            <a:noFill/>
          </a:ln>
        </p:spPr>
      </p:pic>
      <p:pic>
        <p:nvPicPr>
          <p:cNvPr id="153" name="Google Shape;153;p29"/>
          <p:cNvPicPr preferRelativeResize="0"/>
          <p:nvPr/>
        </p:nvPicPr>
        <p:blipFill>
          <a:blip r:embed="rId6">
            <a:alphaModFix/>
          </a:blip>
          <a:stretch>
            <a:fillRect/>
          </a:stretch>
        </p:blipFill>
        <p:spPr>
          <a:xfrm>
            <a:off x="152400" y="4001600"/>
            <a:ext cx="7376050" cy="18099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152400" y="152400"/>
            <a:ext cx="3729025" cy="442225"/>
          </a:xfrm>
          <a:prstGeom prst="rect">
            <a:avLst/>
          </a:prstGeom>
          <a:noFill/>
          <a:ln>
            <a:noFill/>
          </a:ln>
        </p:spPr>
      </p:pic>
      <p:pic>
        <p:nvPicPr>
          <p:cNvPr id="159" name="Google Shape;159;p30"/>
          <p:cNvPicPr preferRelativeResize="0"/>
          <p:nvPr/>
        </p:nvPicPr>
        <p:blipFill>
          <a:blip r:embed="rId4">
            <a:alphaModFix/>
          </a:blip>
          <a:stretch>
            <a:fillRect/>
          </a:stretch>
        </p:blipFill>
        <p:spPr>
          <a:xfrm>
            <a:off x="152400" y="800450"/>
            <a:ext cx="8250350" cy="1718825"/>
          </a:xfrm>
          <a:prstGeom prst="rect">
            <a:avLst/>
          </a:prstGeom>
          <a:noFill/>
          <a:ln>
            <a:noFill/>
          </a:ln>
        </p:spPr>
      </p:pic>
      <p:pic>
        <p:nvPicPr>
          <p:cNvPr id="160" name="Google Shape;160;p30"/>
          <p:cNvPicPr preferRelativeResize="0"/>
          <p:nvPr/>
        </p:nvPicPr>
        <p:blipFill>
          <a:blip r:embed="rId5">
            <a:alphaModFix/>
          </a:blip>
          <a:stretch>
            <a:fillRect/>
          </a:stretch>
        </p:blipFill>
        <p:spPr>
          <a:xfrm>
            <a:off x="152400" y="3103275"/>
            <a:ext cx="8512474" cy="1873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nvSpPr>
        <p:spPr>
          <a:xfrm>
            <a:off x="139950" y="124400"/>
            <a:ext cx="8728200" cy="60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Eg: Pattern </a:t>
            </a:r>
            <a:r>
              <a:rPr b="1" lang="en" sz="2400">
                <a:solidFill>
                  <a:schemeClr val="dk1"/>
                </a:solidFill>
                <a:latin typeface="Courier New"/>
                <a:ea typeface="Courier New"/>
                <a:cs typeface="Courier New"/>
                <a:sym typeface="Courier New"/>
              </a:rPr>
              <a:t>AGCGC</a:t>
            </a:r>
            <a:endParaRPr sz="2400"/>
          </a:p>
          <a:p>
            <a:pPr indent="0" lvl="0" marL="0" rtl="0" algn="l">
              <a:spcBef>
                <a:spcPts val="0"/>
              </a:spcBef>
              <a:spcAft>
                <a:spcPts val="0"/>
              </a:spcAft>
              <a:buNone/>
            </a:pPr>
            <a:r>
              <a:rPr lang="en" sz="2400"/>
              <a:t>Shift table:</a:t>
            </a:r>
            <a:r>
              <a:rPr lang="en" sz="2400">
                <a:latin typeface="Courier New"/>
                <a:ea typeface="Courier New"/>
                <a:cs typeface="Courier New"/>
                <a:sym typeface="Courier New"/>
              </a:rPr>
              <a:t> A C G 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4 2 1 5</a:t>
            </a:r>
            <a:r>
              <a:rPr lang="e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Eg: </a:t>
            </a:r>
            <a:r>
              <a:rPr lang="en" sz="2400">
                <a:solidFill>
                  <a:schemeClr val="dk1"/>
                </a:solidFill>
              </a:rPr>
              <a:t>Gene segment in </a:t>
            </a:r>
            <a:r>
              <a:rPr lang="en" sz="2400"/>
              <a:t>DNA Sequence using Horspool’s algo</a:t>
            </a:r>
            <a:r>
              <a:rPr lang="en" sz="2400">
                <a:solidFill>
                  <a:schemeClr val="dk1"/>
                </a:solidFill>
              </a:rPr>
              <a:t>.</a:t>
            </a:r>
            <a:endParaRPr sz="2400">
              <a:solidFill>
                <a:schemeClr val="dk1"/>
              </a:solidFill>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0 1 2 3 4 5 6 7 8 9 0 1 2 3 4 5 6 7 8 9 </a:t>
            </a:r>
            <a:endParaRPr sz="2400">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 C G T T A G C A G C G C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rPr>
              <a:t>Tbl[ T ] = 5</a:t>
            </a:r>
            <a:endParaRPr sz="2400">
              <a:solidFill>
                <a:schemeClr val="dk1"/>
              </a:solidFill>
            </a:endParaRPr>
          </a:p>
          <a:p>
            <a:pPr indent="0" lvl="0" marL="0" rtl="0" algn="l">
              <a:spcBef>
                <a:spcPts val="0"/>
              </a:spcBef>
              <a:spcAft>
                <a:spcPts val="0"/>
              </a:spcAft>
              <a:buNone/>
            </a:pPr>
            <a:r>
              <a:rPr lang="en" sz="2400">
                <a:solidFill>
                  <a:schemeClr val="dk1"/>
                </a:solidFill>
              </a:rPr>
              <a:t>                     Tbl[ G ] = 1</a:t>
            </a:r>
            <a:endParaRPr sz="2400">
              <a:solidFill>
                <a:schemeClr val="dk1"/>
              </a:solidFill>
            </a:endParaRPr>
          </a:p>
          <a:p>
            <a:pPr indent="0" lvl="0" marL="0" rtl="0" algn="l">
              <a:spcBef>
                <a:spcPts val="0"/>
              </a:spcBef>
              <a:spcAft>
                <a:spcPts val="0"/>
              </a:spcAft>
              <a:buNone/>
            </a:pPr>
            <a:r>
              <a:rPr lang="en" sz="2400">
                <a:solidFill>
                  <a:schemeClr val="dk1"/>
                </a:solidFill>
              </a:rPr>
              <a:t>                         Tbl[ C ] = 2</a:t>
            </a:r>
            <a:endParaRPr sz="2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152400" y="152400"/>
            <a:ext cx="3729025" cy="442225"/>
          </a:xfrm>
          <a:prstGeom prst="rect">
            <a:avLst/>
          </a:prstGeom>
          <a:noFill/>
          <a:ln>
            <a:noFill/>
          </a:ln>
        </p:spPr>
      </p:pic>
      <p:pic>
        <p:nvPicPr>
          <p:cNvPr id="171" name="Google Shape;171;p32"/>
          <p:cNvPicPr preferRelativeResize="0"/>
          <p:nvPr/>
        </p:nvPicPr>
        <p:blipFill>
          <a:blip r:embed="rId4">
            <a:alphaModFix/>
          </a:blip>
          <a:stretch>
            <a:fillRect/>
          </a:stretch>
        </p:blipFill>
        <p:spPr>
          <a:xfrm>
            <a:off x="139048" y="876275"/>
            <a:ext cx="9004951" cy="522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270900" y="0"/>
            <a:ext cx="8597400" cy="6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NaiveStringMatch3(T[0..n-1], P[0..m-1])</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	i ← m-1</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	while (i &lt; n)</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		j ← 0</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		while (j &lt; m and T[i-j] = P[m-1-j])</a:t>
            </a:r>
            <a:endParaRPr b="1" sz="18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j ← j + 1</a:t>
            </a:r>
            <a:endParaRPr b="1" sz="18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if(j = m) return i-(m-1)</a:t>
            </a:r>
            <a:endParaRPr b="1" sz="18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i ← i+1</a:t>
            </a:r>
            <a:endParaRPr b="1" sz="18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return -1</a:t>
            </a:r>
            <a:endParaRPr b="1"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HorspoolMatching(T[0..n-1], P[0..m-1])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STbl[alphabet size] ← ShiftTbl(P[0..m-1])</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 ← 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(i &lt; 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j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(j &lt; m and T[i-j] = P[m-1-j])</a:t>
            </a:r>
            <a:endParaRPr b="1" sz="24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j ← j + 1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if(j = m) return i-(m-1)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 ← i + </a:t>
            </a:r>
            <a:r>
              <a:rPr b="1" lang="en" sz="2400">
                <a:solidFill>
                  <a:srgbClr val="FF0000"/>
                </a:solidFill>
                <a:latin typeface="Courier New"/>
                <a:ea typeface="Courier New"/>
                <a:cs typeface="Courier New"/>
                <a:sym typeface="Courier New"/>
              </a:rPr>
              <a:t>STbl[ T[i] ]</a:t>
            </a:r>
            <a:endParaRPr b="1" sz="2400">
              <a:solidFill>
                <a:srgbClr val="FF0000"/>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 -1</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4"/>
          <p:cNvPicPr preferRelativeResize="0"/>
          <p:nvPr/>
        </p:nvPicPr>
        <p:blipFill>
          <a:blip r:embed="rId3">
            <a:alphaModFix/>
          </a:blip>
          <a:stretch>
            <a:fillRect/>
          </a:stretch>
        </p:blipFill>
        <p:spPr>
          <a:xfrm>
            <a:off x="92675" y="60275"/>
            <a:ext cx="8976301" cy="588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5"/>
          <p:cNvPicPr preferRelativeResize="0"/>
          <p:nvPr/>
        </p:nvPicPr>
        <p:blipFill>
          <a:blip r:embed="rId3">
            <a:alphaModFix/>
          </a:blip>
          <a:stretch>
            <a:fillRect/>
          </a:stretch>
        </p:blipFill>
        <p:spPr>
          <a:xfrm>
            <a:off x="152400" y="152400"/>
            <a:ext cx="5397425" cy="818225"/>
          </a:xfrm>
          <a:prstGeom prst="rect">
            <a:avLst/>
          </a:prstGeom>
          <a:noFill/>
          <a:ln>
            <a:noFill/>
          </a:ln>
        </p:spPr>
      </p:pic>
      <p:pic>
        <p:nvPicPr>
          <p:cNvPr id="187" name="Google Shape;187;p35"/>
          <p:cNvPicPr preferRelativeResize="0"/>
          <p:nvPr/>
        </p:nvPicPr>
        <p:blipFill>
          <a:blip r:embed="rId4">
            <a:alphaModFix/>
          </a:blip>
          <a:stretch>
            <a:fillRect/>
          </a:stretch>
        </p:blipFill>
        <p:spPr>
          <a:xfrm>
            <a:off x="152400" y="1438100"/>
            <a:ext cx="8359450" cy="1367200"/>
          </a:xfrm>
          <a:prstGeom prst="rect">
            <a:avLst/>
          </a:prstGeom>
          <a:noFill/>
          <a:ln>
            <a:noFill/>
          </a:ln>
        </p:spPr>
      </p:pic>
      <p:pic>
        <p:nvPicPr>
          <p:cNvPr id="188" name="Google Shape;188;p35"/>
          <p:cNvPicPr preferRelativeResize="0"/>
          <p:nvPr/>
        </p:nvPicPr>
        <p:blipFill>
          <a:blip r:embed="rId5">
            <a:alphaModFix/>
          </a:blip>
          <a:stretch>
            <a:fillRect/>
          </a:stretch>
        </p:blipFill>
        <p:spPr>
          <a:xfrm>
            <a:off x="152400" y="3540000"/>
            <a:ext cx="8864851" cy="1512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228600" y="228600"/>
            <a:ext cx="8795350" cy="49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Sorting by Counting</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b="1" lang="en" sz="2400"/>
              <a:t>Comparison Counting Sorting</a:t>
            </a:r>
            <a:endParaRPr b="1" sz="2400"/>
          </a:p>
          <a:p>
            <a:pPr indent="-381000" lvl="1" marL="914400" rtl="0" algn="l">
              <a:spcBef>
                <a:spcPts val="0"/>
              </a:spcBef>
              <a:spcAft>
                <a:spcPts val="0"/>
              </a:spcAft>
              <a:buSzPts val="2400"/>
              <a:buChar char="○"/>
            </a:pPr>
            <a:r>
              <a:rPr lang="en" sz="2400"/>
              <a:t>For each element of the list, count the total number of elements smaller than this element.</a:t>
            </a:r>
            <a:endParaRPr sz="2400"/>
          </a:p>
          <a:p>
            <a:pPr indent="-381000" lvl="1" marL="914400" rtl="0" algn="l">
              <a:spcBef>
                <a:spcPts val="0"/>
              </a:spcBef>
              <a:spcAft>
                <a:spcPts val="0"/>
              </a:spcAft>
              <a:buSzPts val="2400"/>
              <a:buChar char="○"/>
            </a:pPr>
            <a:r>
              <a:rPr lang="en" sz="2400"/>
              <a:t>These numbers will indicate the positions of the elements in the sorted list.</a:t>
            </a:r>
            <a:endParaRPr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AutoNum type="arabicPeriod"/>
            </a:pPr>
            <a:r>
              <a:rPr b="1" lang="en" sz="2400"/>
              <a:t>Distribution Counting Sorting</a:t>
            </a:r>
            <a:endParaRPr b="1" sz="2400"/>
          </a:p>
          <a:p>
            <a:pPr indent="-381000" lvl="1" marL="914400" rtl="0" algn="l">
              <a:spcBef>
                <a:spcPts val="0"/>
              </a:spcBef>
              <a:spcAft>
                <a:spcPts val="0"/>
              </a:spcAft>
              <a:buSzPts val="2400"/>
              <a:buChar char="○"/>
            </a:pPr>
            <a:r>
              <a:rPr lang="en" sz="2400"/>
              <a:t>Suppose the elements of the list to be sorted belong to a finite set (aka domain).</a:t>
            </a:r>
            <a:endParaRPr sz="2400"/>
          </a:p>
          <a:p>
            <a:pPr indent="-381000" lvl="1" marL="914400" rtl="0" algn="l">
              <a:spcBef>
                <a:spcPts val="0"/>
              </a:spcBef>
              <a:spcAft>
                <a:spcPts val="0"/>
              </a:spcAft>
              <a:buSzPts val="2400"/>
              <a:buChar char="○"/>
            </a:pPr>
            <a:r>
              <a:rPr lang="en" sz="2400"/>
              <a:t>Count the frequency of each element of the set in the list to be sorted.</a:t>
            </a:r>
            <a:endParaRPr sz="2400"/>
          </a:p>
          <a:p>
            <a:pPr indent="-381000" lvl="1" marL="914400" rtl="0" algn="l">
              <a:spcBef>
                <a:spcPts val="0"/>
              </a:spcBef>
              <a:spcAft>
                <a:spcPts val="0"/>
              </a:spcAft>
              <a:buSzPts val="2400"/>
              <a:buChar char="○"/>
            </a:pPr>
            <a:r>
              <a:rPr lang="en" sz="2400"/>
              <a:t>Scan the set in order of sorting and print each element of the set according to its frequency, which will be the required sorted list.</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7"/>
          <p:cNvPicPr preferRelativeResize="0"/>
          <p:nvPr/>
        </p:nvPicPr>
        <p:blipFill>
          <a:blip r:embed="rId3">
            <a:alphaModFix/>
          </a:blip>
          <a:stretch>
            <a:fillRect/>
          </a:stretch>
        </p:blipFill>
        <p:spPr>
          <a:xfrm>
            <a:off x="152400" y="152400"/>
            <a:ext cx="7454650" cy="290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nvSpPr>
        <p:spPr>
          <a:xfrm>
            <a:off x="270900" y="270900"/>
            <a:ext cx="8597400" cy="13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Boyer-Moore Algorithm:</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Bad-symbol shift</a:t>
            </a:r>
            <a:endParaRPr sz="2400"/>
          </a:p>
        </p:txBody>
      </p:sp>
      <p:pic>
        <p:nvPicPr>
          <p:cNvPr id="204" name="Google Shape;204;p38"/>
          <p:cNvPicPr preferRelativeResize="0"/>
          <p:nvPr/>
        </p:nvPicPr>
        <p:blipFill>
          <a:blip r:embed="rId3">
            <a:alphaModFix/>
          </a:blip>
          <a:stretch>
            <a:fillRect/>
          </a:stretch>
        </p:blipFill>
        <p:spPr>
          <a:xfrm>
            <a:off x="73100" y="1633800"/>
            <a:ext cx="8973149" cy="1008975"/>
          </a:xfrm>
          <a:prstGeom prst="rect">
            <a:avLst/>
          </a:prstGeom>
          <a:noFill/>
          <a:ln>
            <a:noFill/>
          </a:ln>
        </p:spPr>
      </p:pic>
      <p:pic>
        <p:nvPicPr>
          <p:cNvPr id="205" name="Google Shape;205;p38"/>
          <p:cNvPicPr preferRelativeResize="0"/>
          <p:nvPr/>
        </p:nvPicPr>
        <p:blipFill>
          <a:blip r:embed="rId4">
            <a:alphaModFix/>
          </a:blip>
          <a:stretch>
            <a:fillRect/>
          </a:stretch>
        </p:blipFill>
        <p:spPr>
          <a:xfrm>
            <a:off x="139175" y="3379125"/>
            <a:ext cx="6520625" cy="151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9"/>
          <p:cNvPicPr preferRelativeResize="0"/>
          <p:nvPr/>
        </p:nvPicPr>
        <p:blipFill>
          <a:blip r:embed="rId3">
            <a:alphaModFix/>
          </a:blip>
          <a:stretch>
            <a:fillRect/>
          </a:stretch>
        </p:blipFill>
        <p:spPr>
          <a:xfrm>
            <a:off x="139175" y="185875"/>
            <a:ext cx="8868425" cy="997200"/>
          </a:xfrm>
          <a:prstGeom prst="rect">
            <a:avLst/>
          </a:prstGeom>
          <a:noFill/>
          <a:ln>
            <a:noFill/>
          </a:ln>
        </p:spPr>
      </p:pic>
      <p:pic>
        <p:nvPicPr>
          <p:cNvPr id="211" name="Google Shape;211;p39"/>
          <p:cNvPicPr preferRelativeResize="0"/>
          <p:nvPr/>
        </p:nvPicPr>
        <p:blipFill>
          <a:blip r:embed="rId4">
            <a:alphaModFix/>
          </a:blip>
          <a:stretch>
            <a:fillRect/>
          </a:stretch>
        </p:blipFill>
        <p:spPr>
          <a:xfrm>
            <a:off x="139175" y="1931325"/>
            <a:ext cx="6520625" cy="1512600"/>
          </a:xfrm>
          <a:prstGeom prst="rect">
            <a:avLst/>
          </a:prstGeom>
          <a:noFill/>
          <a:ln>
            <a:noFill/>
          </a:ln>
        </p:spPr>
      </p:pic>
      <p:pic>
        <p:nvPicPr>
          <p:cNvPr id="212" name="Google Shape;212;p39"/>
          <p:cNvPicPr preferRelativeResize="0"/>
          <p:nvPr/>
        </p:nvPicPr>
        <p:blipFill>
          <a:blip r:embed="rId5">
            <a:alphaModFix/>
          </a:blip>
          <a:stretch>
            <a:fillRect/>
          </a:stretch>
        </p:blipFill>
        <p:spPr>
          <a:xfrm>
            <a:off x="139175" y="3636900"/>
            <a:ext cx="6380170" cy="1575513"/>
          </a:xfrm>
          <a:prstGeom prst="rect">
            <a:avLst/>
          </a:prstGeom>
          <a:noFill/>
          <a:ln>
            <a:noFill/>
          </a:ln>
        </p:spPr>
      </p:pic>
      <p:pic>
        <p:nvPicPr>
          <p:cNvPr id="213" name="Google Shape;213;p39"/>
          <p:cNvPicPr preferRelativeResize="0"/>
          <p:nvPr/>
        </p:nvPicPr>
        <p:blipFill>
          <a:blip r:embed="rId6">
            <a:alphaModFix/>
          </a:blip>
          <a:stretch>
            <a:fillRect/>
          </a:stretch>
        </p:blipFill>
        <p:spPr>
          <a:xfrm>
            <a:off x="139175" y="5411525"/>
            <a:ext cx="3148750" cy="468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nvSpPr>
        <p:spPr>
          <a:xfrm>
            <a:off x="270900" y="270900"/>
            <a:ext cx="8597400" cy="13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Boyer-Moore Algorithm:</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Good-suffix shift</a:t>
            </a:r>
            <a:endParaRPr sz="2400"/>
          </a:p>
        </p:txBody>
      </p:sp>
      <p:pic>
        <p:nvPicPr>
          <p:cNvPr id="219" name="Google Shape;219;p40"/>
          <p:cNvPicPr preferRelativeResize="0"/>
          <p:nvPr/>
        </p:nvPicPr>
        <p:blipFill>
          <a:blip r:embed="rId3">
            <a:alphaModFix/>
          </a:blip>
          <a:stretch>
            <a:fillRect/>
          </a:stretch>
        </p:blipFill>
        <p:spPr>
          <a:xfrm>
            <a:off x="6683038" y="1010300"/>
            <a:ext cx="2428463" cy="1362900"/>
          </a:xfrm>
          <a:prstGeom prst="rect">
            <a:avLst/>
          </a:prstGeom>
          <a:noFill/>
          <a:ln>
            <a:noFill/>
          </a:ln>
        </p:spPr>
      </p:pic>
      <p:pic>
        <p:nvPicPr>
          <p:cNvPr id="220" name="Google Shape;220;p40"/>
          <p:cNvPicPr preferRelativeResize="0"/>
          <p:nvPr/>
        </p:nvPicPr>
        <p:blipFill>
          <a:blip r:embed="rId4">
            <a:alphaModFix/>
          </a:blip>
          <a:stretch>
            <a:fillRect/>
          </a:stretch>
        </p:blipFill>
        <p:spPr>
          <a:xfrm>
            <a:off x="23323" y="2390825"/>
            <a:ext cx="6573276" cy="1483913"/>
          </a:xfrm>
          <a:prstGeom prst="rect">
            <a:avLst/>
          </a:prstGeom>
          <a:noFill/>
          <a:ln>
            <a:noFill/>
          </a:ln>
        </p:spPr>
      </p:pic>
      <p:pic>
        <p:nvPicPr>
          <p:cNvPr id="221" name="Google Shape;221;p40"/>
          <p:cNvPicPr preferRelativeResize="0"/>
          <p:nvPr/>
        </p:nvPicPr>
        <p:blipFill>
          <a:blip r:embed="rId5">
            <a:alphaModFix/>
          </a:blip>
          <a:stretch>
            <a:fillRect/>
          </a:stretch>
        </p:blipFill>
        <p:spPr>
          <a:xfrm>
            <a:off x="23325" y="4631775"/>
            <a:ext cx="6466556" cy="1483925"/>
          </a:xfrm>
          <a:prstGeom prst="rect">
            <a:avLst/>
          </a:prstGeom>
          <a:noFill/>
          <a:ln>
            <a:noFill/>
          </a:ln>
        </p:spPr>
      </p:pic>
      <p:pic>
        <p:nvPicPr>
          <p:cNvPr id="222" name="Google Shape;222;p40"/>
          <p:cNvPicPr preferRelativeResize="0"/>
          <p:nvPr/>
        </p:nvPicPr>
        <p:blipFill>
          <a:blip r:embed="rId6">
            <a:alphaModFix/>
          </a:blip>
          <a:stretch>
            <a:fillRect/>
          </a:stretch>
        </p:blipFill>
        <p:spPr>
          <a:xfrm>
            <a:off x="6686225" y="3463225"/>
            <a:ext cx="2457775" cy="2482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nvSpPr>
        <p:spPr>
          <a:xfrm>
            <a:off x="270900" y="270900"/>
            <a:ext cx="8597400" cy="54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Boyer-Moore Algorithm:</a:t>
            </a:r>
            <a:endParaRPr b="1" sz="2400"/>
          </a:p>
          <a:p>
            <a:pPr indent="0" lvl="0" marL="0" rtl="0" algn="l">
              <a:lnSpc>
                <a:spcPct val="115000"/>
              </a:lnSpc>
              <a:spcBef>
                <a:spcPts val="1000"/>
              </a:spcBef>
              <a:spcAft>
                <a:spcPts val="0"/>
              </a:spcAft>
              <a:buClr>
                <a:schemeClr val="dk1"/>
              </a:buClr>
              <a:buSzPts val="1100"/>
              <a:buFont typeface="Arial"/>
              <a:buNone/>
            </a:pPr>
            <a:r>
              <a:rPr b="1" lang="en" sz="2400"/>
              <a:t>Step 1:</a:t>
            </a:r>
            <a:r>
              <a:rPr lang="en" sz="2400"/>
              <a:t> For a given pattern and the alphabet used in both the pattern and the text, construct the bad-symbol shift table as described earlier.</a:t>
            </a:r>
            <a:endParaRPr sz="2400"/>
          </a:p>
          <a:p>
            <a:pPr indent="0" lvl="0" marL="0" rtl="0" algn="l">
              <a:lnSpc>
                <a:spcPct val="115000"/>
              </a:lnSpc>
              <a:spcBef>
                <a:spcPts val="1000"/>
              </a:spcBef>
              <a:spcAft>
                <a:spcPts val="0"/>
              </a:spcAft>
              <a:buClr>
                <a:schemeClr val="dk1"/>
              </a:buClr>
              <a:buSzPts val="1100"/>
              <a:buFont typeface="Arial"/>
              <a:buNone/>
            </a:pPr>
            <a:r>
              <a:rPr b="1" lang="en" sz="2400"/>
              <a:t>Step 2:</a:t>
            </a:r>
            <a:r>
              <a:rPr lang="en" sz="2400"/>
              <a:t> Using the pattern, construct the good-suffix shift table as described earlier.</a:t>
            </a:r>
            <a:endParaRPr sz="2400"/>
          </a:p>
          <a:p>
            <a:pPr indent="0" lvl="0" marL="0" rtl="0" algn="l">
              <a:lnSpc>
                <a:spcPct val="115000"/>
              </a:lnSpc>
              <a:spcBef>
                <a:spcPts val="1000"/>
              </a:spcBef>
              <a:spcAft>
                <a:spcPts val="0"/>
              </a:spcAft>
              <a:buClr>
                <a:schemeClr val="dk1"/>
              </a:buClr>
              <a:buSzPts val="1100"/>
              <a:buFont typeface="Arial"/>
              <a:buNone/>
            </a:pPr>
            <a:r>
              <a:rPr b="1" lang="en" sz="2400"/>
              <a:t>Step 3:</a:t>
            </a:r>
            <a:r>
              <a:rPr lang="en" sz="2400"/>
              <a:t> Align the pattern against the beginning of the text.</a:t>
            </a:r>
            <a:endParaRPr sz="2400"/>
          </a:p>
          <a:p>
            <a:pPr indent="0" lvl="0" marL="0" rtl="0" algn="l">
              <a:lnSpc>
                <a:spcPct val="115000"/>
              </a:lnSpc>
              <a:spcBef>
                <a:spcPts val="1000"/>
              </a:spcBef>
              <a:spcAft>
                <a:spcPts val="0"/>
              </a:spcAft>
              <a:buNone/>
            </a:pPr>
            <a:r>
              <a:rPr b="1" lang="en" sz="2400"/>
              <a:t>Step 4:</a:t>
            </a:r>
            <a:r>
              <a:rPr lang="en" sz="2400"/>
              <a:t> Repeat the following step until either a matching substring is found or the pattern reaches beyond the last character of the text.</a:t>
            </a:r>
            <a:endParaRPr sz="2400"/>
          </a:p>
          <a:p>
            <a:pPr indent="0" lvl="0" marL="0" rtl="0" algn="l">
              <a:lnSpc>
                <a:spcPct val="115000"/>
              </a:lnSpc>
              <a:spcBef>
                <a:spcPts val="1000"/>
              </a:spcBef>
              <a:spcAft>
                <a:spcPts val="1000"/>
              </a:spcAft>
              <a:buNone/>
            </a:pPr>
            <a:r>
              <a:rPr lang="en" sz="2400"/>
              <a:t>…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nvSpPr>
        <p:spPr>
          <a:xfrm>
            <a:off x="171775" y="158575"/>
            <a:ext cx="8879700" cy="47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Boyer-Moore Algorithm:</a:t>
            </a:r>
            <a:endParaRPr b="1" sz="2400"/>
          </a:p>
          <a:p>
            <a:pPr indent="0" lvl="0" marL="0" rtl="0" algn="l">
              <a:spcBef>
                <a:spcPts val="0"/>
              </a:spcBef>
              <a:spcAft>
                <a:spcPts val="0"/>
              </a:spcAft>
              <a:buNone/>
            </a:pPr>
            <a:r>
              <a:rPr b="1" lang="en" sz="2400">
                <a:solidFill>
                  <a:schemeClr val="dk1"/>
                </a:solidFill>
              </a:rPr>
              <a:t>Step 4:</a:t>
            </a:r>
            <a:r>
              <a:rPr lang="en" sz="2400">
                <a:solidFill>
                  <a:schemeClr val="dk1"/>
                </a:solidFill>
              </a:rPr>
              <a:t> Repeat the following step until either a matching substring is found or the pattern reaches beyond the last character of the text. Starting with the last character in the pattern, compare the corresponding characters in the pattern and the text until either all m character pairs are matched (then stop) or a mismatching pair is encountered after k ≥ 0 character pairs are matched successfully. In the latter case, retrieve the entry t1(c) from the c’s column of the bad-symbol table where c is the text’s mismatched character. If k &gt; 0, also retrieve the corresponding d</a:t>
            </a:r>
            <a:r>
              <a:rPr baseline="-25000" lang="en" sz="2400">
                <a:solidFill>
                  <a:schemeClr val="dk1"/>
                </a:solidFill>
              </a:rPr>
              <a:t>2</a:t>
            </a:r>
            <a:r>
              <a:rPr lang="en" sz="2400">
                <a:solidFill>
                  <a:schemeClr val="dk1"/>
                </a:solidFill>
              </a:rPr>
              <a:t> entry from the good-suffix table. </a:t>
            </a:r>
            <a:r>
              <a:rPr b="1" lang="en" sz="2400">
                <a:solidFill>
                  <a:schemeClr val="dk1"/>
                </a:solidFill>
              </a:rPr>
              <a:t>Shift the pattern to the right by the number of positions computed by the formula</a:t>
            </a:r>
            <a:endParaRPr b="1" sz="2400"/>
          </a:p>
        </p:txBody>
      </p:sp>
      <p:pic>
        <p:nvPicPr>
          <p:cNvPr id="233" name="Google Shape;233;p42"/>
          <p:cNvPicPr preferRelativeResize="0"/>
          <p:nvPr/>
        </p:nvPicPr>
        <p:blipFill>
          <a:blip r:embed="rId3">
            <a:alphaModFix/>
          </a:blip>
          <a:stretch>
            <a:fillRect/>
          </a:stretch>
        </p:blipFill>
        <p:spPr>
          <a:xfrm>
            <a:off x="171775" y="4925575"/>
            <a:ext cx="4229525" cy="1042474"/>
          </a:xfrm>
          <a:prstGeom prst="rect">
            <a:avLst/>
          </a:prstGeom>
          <a:noFill/>
          <a:ln>
            <a:noFill/>
          </a:ln>
        </p:spPr>
      </p:pic>
      <p:pic>
        <p:nvPicPr>
          <p:cNvPr id="234" name="Google Shape;234;p42"/>
          <p:cNvPicPr preferRelativeResize="0"/>
          <p:nvPr/>
        </p:nvPicPr>
        <p:blipFill>
          <a:blip r:embed="rId4">
            <a:alphaModFix/>
          </a:blip>
          <a:stretch>
            <a:fillRect/>
          </a:stretch>
        </p:blipFill>
        <p:spPr>
          <a:xfrm>
            <a:off x="4503750" y="4942225"/>
            <a:ext cx="4355617" cy="540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nvSpPr>
        <p:spPr>
          <a:xfrm>
            <a:off x="270900" y="0"/>
            <a:ext cx="8597400" cy="6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BoyerMoore</a:t>
            </a:r>
            <a:r>
              <a:rPr b="1" lang="en" sz="2400">
                <a:solidFill>
                  <a:schemeClr val="dk1"/>
                </a:solidFill>
                <a:latin typeface="Courier New"/>
                <a:ea typeface="Courier New"/>
                <a:cs typeface="Courier New"/>
                <a:sym typeface="Courier New"/>
              </a:rPr>
              <a:t>Matching(T[0..n-1], P[0..m-1])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S</a:t>
            </a:r>
            <a:r>
              <a:rPr b="1" lang="en" sz="2400">
                <a:solidFill>
                  <a:srgbClr val="FF0000"/>
                </a:solidFill>
                <a:latin typeface="Courier New"/>
                <a:ea typeface="Courier New"/>
                <a:cs typeface="Courier New"/>
                <a:sym typeface="Courier New"/>
              </a:rPr>
              <a:t>Tbl[alphabet size] ← ShiftTbl(P[0..m-1])</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FF0000"/>
                </a:solidFill>
                <a:latin typeface="Courier New"/>
                <a:ea typeface="Courier New"/>
                <a:cs typeface="Courier New"/>
                <a:sym typeface="Courier New"/>
              </a:rPr>
              <a:t>	GTbl[1..m-1] ← GoodSuffixTbl</a:t>
            </a:r>
            <a:r>
              <a:rPr b="1" lang="en" sz="2400">
                <a:solidFill>
                  <a:srgbClr val="FF0000"/>
                </a:solidFill>
                <a:latin typeface="Courier New"/>
                <a:ea typeface="Courier New"/>
                <a:cs typeface="Courier New"/>
                <a:sym typeface="Courier New"/>
              </a:rPr>
              <a:t>(P[0..m-1])</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 ← m-1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(i &lt; 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j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while (j &lt; m and T[i-j] = P[m-1-j])</a:t>
            </a:r>
            <a:endParaRPr b="1" sz="24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j ← j + 1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if(j = m) return i-(m-1)</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rgbClr val="FF0000"/>
                </a:solidFill>
                <a:latin typeface="Courier New"/>
                <a:ea typeface="Courier New"/>
                <a:cs typeface="Courier New"/>
                <a:sym typeface="Courier New"/>
              </a:rPr>
              <a:t>d</a:t>
            </a:r>
            <a:r>
              <a:rPr b="1" lang="en" sz="2400">
                <a:solidFill>
                  <a:srgbClr val="FF0000"/>
                </a:solidFill>
                <a:latin typeface="Courier New"/>
                <a:ea typeface="Courier New"/>
                <a:cs typeface="Courier New"/>
                <a:sym typeface="Courier New"/>
              </a:rPr>
              <a:t> ← max{</a:t>
            </a:r>
            <a:r>
              <a:rPr b="1" lang="en" sz="2400">
                <a:solidFill>
                  <a:srgbClr val="FF0000"/>
                </a:solidFill>
                <a:latin typeface="Courier New"/>
                <a:ea typeface="Courier New"/>
                <a:cs typeface="Courier New"/>
                <a:sym typeface="Courier New"/>
              </a:rPr>
              <a:t>STbl[T[i-j]] - j, 1}</a:t>
            </a:r>
            <a:endParaRPr b="1" sz="2400">
              <a:solidFill>
                <a:srgbClr val="FF0000"/>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rgbClr val="FF0000"/>
                </a:solidFill>
                <a:latin typeface="Courier New"/>
                <a:ea typeface="Courier New"/>
                <a:cs typeface="Courier New"/>
                <a:sym typeface="Courier New"/>
              </a:rPr>
              <a:t>if(j&gt;0)</a:t>
            </a:r>
            <a:endParaRPr b="1" sz="2400">
              <a:solidFill>
                <a:srgbClr val="FF0000"/>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rgbClr val="FF0000"/>
                </a:solidFill>
                <a:latin typeface="Courier New"/>
                <a:ea typeface="Courier New"/>
                <a:cs typeface="Courier New"/>
                <a:sym typeface="Courier New"/>
              </a:rPr>
              <a:t>	d2 ← GTbl[j]</a:t>
            </a:r>
            <a:endParaRPr b="1" sz="2400">
              <a:solidFill>
                <a:srgbClr val="FF0000"/>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rgbClr val="FF0000"/>
                </a:solidFill>
                <a:latin typeface="Courier New"/>
                <a:ea typeface="Courier New"/>
                <a:cs typeface="Courier New"/>
                <a:sym typeface="Courier New"/>
              </a:rPr>
              <a:t>	if(d2 &gt; d) d ← d2</a:t>
            </a:r>
            <a:endParaRPr b="1" sz="2400">
              <a:solidFill>
                <a:srgbClr val="FF0000"/>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 ← i + </a:t>
            </a:r>
            <a:r>
              <a:rPr b="1" lang="en" sz="2400">
                <a:solidFill>
                  <a:srgbClr val="FF0000"/>
                </a:solidFill>
                <a:latin typeface="Courier New"/>
                <a:ea typeface="Courier New"/>
                <a:cs typeface="Courier New"/>
                <a:sym typeface="Courier New"/>
              </a:rPr>
              <a:t>d</a:t>
            </a:r>
            <a:endParaRPr b="1" sz="2400">
              <a:solidFill>
                <a:srgbClr val="FF0000"/>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 -1</a:t>
            </a:r>
            <a:endParaRPr sz="2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4"/>
          <p:cNvPicPr preferRelativeResize="0"/>
          <p:nvPr/>
        </p:nvPicPr>
        <p:blipFill>
          <a:blip r:embed="rId3">
            <a:alphaModFix/>
          </a:blip>
          <a:stretch>
            <a:fillRect/>
          </a:stretch>
        </p:blipFill>
        <p:spPr>
          <a:xfrm>
            <a:off x="0" y="112750"/>
            <a:ext cx="9144000" cy="56201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nvSpPr>
        <p:spPr>
          <a:xfrm>
            <a:off x="139950" y="124400"/>
            <a:ext cx="8728200" cy="60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Eg: Pattern </a:t>
            </a:r>
            <a:r>
              <a:rPr b="1" lang="en" sz="2400">
                <a:solidFill>
                  <a:schemeClr val="dk1"/>
                </a:solidFill>
                <a:latin typeface="Courier New"/>
                <a:ea typeface="Courier New"/>
                <a:cs typeface="Courier New"/>
                <a:sym typeface="Courier New"/>
              </a:rPr>
              <a:t>AGCGC</a:t>
            </a:r>
            <a:endParaRPr sz="2400"/>
          </a:p>
          <a:p>
            <a:pPr indent="0" lvl="0" marL="0" rtl="0" algn="l">
              <a:spcBef>
                <a:spcPts val="0"/>
              </a:spcBef>
              <a:spcAft>
                <a:spcPts val="0"/>
              </a:spcAft>
              <a:buNone/>
            </a:pPr>
            <a:r>
              <a:rPr lang="en" sz="2400"/>
              <a:t>Shift table:</a:t>
            </a:r>
            <a:r>
              <a:rPr lang="en" sz="2400">
                <a:latin typeface="Courier New"/>
                <a:ea typeface="Courier New"/>
                <a:cs typeface="Courier New"/>
                <a:sym typeface="Courier New"/>
              </a:rPr>
              <a:t> A C G 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4 2 1 5</a:t>
            </a:r>
            <a:r>
              <a:rPr lang="en" sz="2400"/>
              <a:t>  </a:t>
            </a:r>
            <a:endParaRPr sz="2400"/>
          </a:p>
          <a:p>
            <a:pPr indent="0" lvl="0" marL="0" rtl="0" algn="l">
              <a:spcBef>
                <a:spcPts val="0"/>
              </a:spcBef>
              <a:spcAft>
                <a:spcPts val="0"/>
              </a:spcAft>
              <a:buNone/>
            </a:pPr>
            <a:r>
              <a:rPr lang="en" sz="2400"/>
              <a:t>Good-suffix table[1..4]: 5, 2, 5, 5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Gene segment in </a:t>
            </a:r>
            <a:r>
              <a:rPr lang="en" sz="2400"/>
              <a:t>DNA Sequence using Boyer-Moore’s algo</a:t>
            </a:r>
            <a:r>
              <a:rPr lang="en" sz="2400">
                <a:solidFill>
                  <a:schemeClr val="dk1"/>
                </a:solidFill>
              </a:rPr>
              <a:t>.</a:t>
            </a:r>
            <a:endParaRPr sz="2400">
              <a:solidFill>
                <a:schemeClr val="dk1"/>
              </a:solidFill>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0 1 2 3 4 5 6 7 8 9 0 1 2 3 4 5 6 7 8 9 </a:t>
            </a:r>
            <a:endParaRPr sz="2400">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 C G T T A G C A G C G C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 G C G C</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rPr>
              <a:t>S</a:t>
            </a:r>
            <a:r>
              <a:rPr lang="en" sz="2400">
                <a:solidFill>
                  <a:schemeClr val="dk1"/>
                </a:solidFill>
              </a:rPr>
              <a:t>Tbl[ T ] = 5</a:t>
            </a:r>
            <a:endParaRPr sz="2400">
              <a:solidFill>
                <a:schemeClr val="dk1"/>
              </a:solidFill>
            </a:endParaRPr>
          </a:p>
          <a:p>
            <a:pPr indent="0" lvl="0" marL="0" rtl="0" algn="l">
              <a:spcBef>
                <a:spcPts val="0"/>
              </a:spcBef>
              <a:spcAft>
                <a:spcPts val="0"/>
              </a:spcAft>
              <a:buNone/>
            </a:pPr>
            <a:r>
              <a:rPr lang="en" sz="2400">
                <a:solidFill>
                  <a:schemeClr val="dk1"/>
                </a:solidFill>
              </a:rPr>
              <a:t>                     STbl[ G ] = 1</a:t>
            </a:r>
            <a:endParaRPr sz="2400">
              <a:solidFill>
                <a:schemeClr val="dk1"/>
              </a:solidFill>
            </a:endParaRPr>
          </a:p>
          <a:p>
            <a:pPr indent="0" lvl="0" marL="0" rtl="0" algn="l">
              <a:spcBef>
                <a:spcPts val="0"/>
              </a:spcBef>
              <a:spcAft>
                <a:spcPts val="0"/>
              </a:spcAft>
              <a:buNone/>
            </a:pPr>
            <a:r>
              <a:rPr lang="en" sz="2400">
                <a:solidFill>
                  <a:schemeClr val="dk1"/>
                </a:solidFill>
              </a:rPr>
              <a:t>                         GTbl[2] = 2</a:t>
            </a:r>
            <a:endParaRPr sz="2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nvSpPr>
        <p:spPr>
          <a:xfrm>
            <a:off x="270900" y="145350"/>
            <a:ext cx="8597400" cy="62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Boyer-Moore algorithm</a:t>
            </a:r>
            <a:r>
              <a:rPr b="1" lang="en" sz="2400"/>
              <a:t>:</a:t>
            </a:r>
            <a:endParaRPr b="1" sz="2400"/>
          </a:p>
          <a:p>
            <a:pPr indent="0" lvl="0" marL="0" rtl="0" algn="l">
              <a:lnSpc>
                <a:spcPct val="115000"/>
              </a:lnSpc>
              <a:spcBef>
                <a:spcPts val="0"/>
              </a:spcBef>
              <a:spcAft>
                <a:spcPts val="0"/>
              </a:spcAft>
              <a:buNone/>
            </a:pPr>
            <a:r>
              <a:rPr lang="en" sz="2400"/>
              <a:t>Create bad-symbol shift table and good-suffix shift table for the pattern: BAOBABAB</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Input Enhancement </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 Sorting by Counting</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 </a:t>
            </a:r>
            <a:r>
              <a:rPr b="1" lang="en" sz="2400"/>
              <a:t>Comparison Counting Sorting</a:t>
            </a:r>
            <a:endParaRPr b="1" sz="2400"/>
          </a:p>
          <a:p>
            <a:pPr indent="-381000" lvl="1" marL="914400" rtl="0" algn="l">
              <a:spcBef>
                <a:spcPts val="0"/>
              </a:spcBef>
              <a:spcAft>
                <a:spcPts val="0"/>
              </a:spcAft>
              <a:buSzPts val="2400"/>
              <a:buChar char="○"/>
            </a:pPr>
            <a:r>
              <a:rPr lang="en" sz="2400"/>
              <a:t>For each element of the list, count the total number of elements smaller than the element.</a:t>
            </a:r>
            <a:endParaRPr sz="2400"/>
          </a:p>
          <a:p>
            <a:pPr indent="-381000" lvl="1" marL="914400" rtl="0" algn="l">
              <a:spcBef>
                <a:spcPts val="0"/>
              </a:spcBef>
              <a:spcAft>
                <a:spcPts val="0"/>
              </a:spcAft>
              <a:buSzPts val="2400"/>
              <a:buChar char="○"/>
            </a:pPr>
            <a:r>
              <a:rPr lang="en" sz="2400"/>
              <a:t>These numbers indicates the positions (0-based) of the elements in the sorted list.</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Eg: 					</a:t>
            </a:r>
            <a:r>
              <a:rPr b="1" lang="en" sz="3000">
                <a:latin typeface="Courier New"/>
                <a:ea typeface="Courier New"/>
                <a:cs typeface="Courier New"/>
                <a:sym typeface="Courier New"/>
              </a:rPr>
              <a:t>62 31 84 96 19 47</a:t>
            </a:r>
            <a:endParaRPr b="1" sz="30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rPr>
              <a:t># lesser elements:	</a:t>
            </a:r>
            <a:r>
              <a:rPr b="1" lang="en" sz="3000">
                <a:solidFill>
                  <a:schemeClr val="dk1"/>
                </a:solidFill>
                <a:latin typeface="Courier New"/>
                <a:ea typeface="Courier New"/>
                <a:cs typeface="Courier New"/>
                <a:sym typeface="Courier New"/>
              </a:rPr>
              <a:t> 3  1  4  5  0  2</a:t>
            </a:r>
            <a:endParaRPr b="1" sz="3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457200" lvl="0" marL="2286000" rtl="0" algn="l">
              <a:spcBef>
                <a:spcPts val="0"/>
              </a:spcBef>
              <a:spcAft>
                <a:spcPts val="0"/>
              </a:spcAft>
              <a:buClr>
                <a:schemeClr val="dk1"/>
              </a:buClr>
              <a:buSzPts val="1100"/>
              <a:buFont typeface="Arial"/>
              <a:buNone/>
            </a:pPr>
            <a:r>
              <a:rPr b="1" lang="en" sz="3000">
                <a:solidFill>
                  <a:schemeClr val="dk1"/>
                </a:solidFill>
                <a:latin typeface="Courier New"/>
                <a:ea typeface="Courier New"/>
                <a:cs typeface="Courier New"/>
                <a:sym typeface="Courier New"/>
              </a:rPr>
              <a:t>19 31 47 62 84 96</a:t>
            </a:r>
            <a:endParaRPr b="1" sz="3000">
              <a:solidFill>
                <a:schemeClr val="dk1"/>
              </a:solidFill>
              <a:latin typeface="Courier New"/>
              <a:ea typeface="Courier New"/>
              <a:cs typeface="Courier New"/>
              <a:sym typeface="Courier New"/>
            </a:endParaRPr>
          </a:p>
          <a:p>
            <a:pPr indent="0" lvl="0" marL="2743200" rtl="0" algn="l">
              <a:spcBef>
                <a:spcPts val="0"/>
              </a:spcBef>
              <a:spcAft>
                <a:spcPts val="0"/>
              </a:spcAft>
              <a:buClr>
                <a:schemeClr val="dk1"/>
              </a:buClr>
              <a:buSzPts val="1100"/>
              <a:buFont typeface="Arial"/>
              <a:buNone/>
            </a:pPr>
            <a:r>
              <a:rPr b="1" lang="en" sz="3000">
                <a:solidFill>
                  <a:schemeClr val="dk1"/>
                </a:solidFill>
                <a:latin typeface="Courier New"/>
                <a:ea typeface="Courier New"/>
                <a:cs typeface="Courier New"/>
                <a:sym typeface="Courier New"/>
              </a:rPr>
              <a:t> 0  1  2  3  4  5</a:t>
            </a:r>
            <a:endParaRPr b="1" sz="3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nvSpPr>
        <p:spPr>
          <a:xfrm>
            <a:off x="270900" y="145350"/>
            <a:ext cx="8597400" cy="62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Boyer-Moore algorithm:</a:t>
            </a:r>
            <a:endParaRPr b="1" sz="2400"/>
          </a:p>
          <a:p>
            <a:pPr indent="0" lvl="0" marL="0" rtl="0" algn="l">
              <a:lnSpc>
                <a:spcPct val="115000"/>
              </a:lnSpc>
              <a:spcBef>
                <a:spcPts val="0"/>
              </a:spcBef>
              <a:spcAft>
                <a:spcPts val="0"/>
              </a:spcAft>
              <a:buNone/>
            </a:pPr>
            <a:r>
              <a:rPr lang="en" sz="2400"/>
              <a:t>Create bad-symbol shift table and good-suffix shift table for the pattern: BAOBABAB</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A	B	O	Others</a:t>
            </a:r>
            <a:endParaRPr b="1" sz="2400"/>
          </a:p>
          <a:p>
            <a:pPr indent="0" lvl="0" marL="0" rtl="0" algn="l">
              <a:lnSpc>
                <a:spcPct val="115000"/>
              </a:lnSpc>
              <a:spcBef>
                <a:spcPts val="0"/>
              </a:spcBef>
              <a:spcAft>
                <a:spcPts val="0"/>
              </a:spcAft>
              <a:buNone/>
            </a:pPr>
            <a:r>
              <a:rPr lang="en" sz="2400"/>
              <a:t>1	2	5	8</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k</a:t>
            </a:r>
            <a:r>
              <a:rPr b="1" lang="en" sz="2400"/>
              <a:t>: d</a:t>
            </a:r>
            <a:r>
              <a:rPr b="1" baseline="-25000" lang="en" sz="2400"/>
              <a:t>2</a:t>
            </a:r>
            <a:endParaRPr b="1" baseline="-25000" sz="2400"/>
          </a:p>
          <a:p>
            <a:pPr indent="0" lvl="0" marL="0" rtl="0" algn="l">
              <a:lnSpc>
                <a:spcPct val="115000"/>
              </a:lnSpc>
              <a:spcBef>
                <a:spcPts val="0"/>
              </a:spcBef>
              <a:spcAft>
                <a:spcPts val="0"/>
              </a:spcAft>
              <a:buNone/>
            </a:pPr>
            <a:r>
              <a:rPr lang="en" sz="2400"/>
              <a:t>1: 4</a:t>
            </a:r>
            <a:endParaRPr sz="2400"/>
          </a:p>
          <a:p>
            <a:pPr indent="0" lvl="0" marL="0" rtl="0" algn="l">
              <a:lnSpc>
                <a:spcPct val="115000"/>
              </a:lnSpc>
              <a:spcBef>
                <a:spcPts val="0"/>
              </a:spcBef>
              <a:spcAft>
                <a:spcPts val="0"/>
              </a:spcAft>
              <a:buNone/>
            </a:pPr>
            <a:r>
              <a:rPr lang="en" sz="2400"/>
              <a:t>2: 7</a:t>
            </a:r>
            <a:endParaRPr sz="2400"/>
          </a:p>
          <a:p>
            <a:pPr indent="0" lvl="0" marL="0" rtl="0" algn="l">
              <a:lnSpc>
                <a:spcPct val="115000"/>
              </a:lnSpc>
              <a:spcBef>
                <a:spcPts val="0"/>
              </a:spcBef>
              <a:spcAft>
                <a:spcPts val="0"/>
              </a:spcAft>
              <a:buNone/>
            </a:pPr>
            <a:r>
              <a:rPr lang="en" sz="2400"/>
              <a:t>3: 2</a:t>
            </a:r>
            <a:endParaRPr sz="2400"/>
          </a:p>
          <a:p>
            <a:pPr indent="0" lvl="0" marL="0" rtl="0" algn="l">
              <a:lnSpc>
                <a:spcPct val="115000"/>
              </a:lnSpc>
              <a:spcBef>
                <a:spcPts val="0"/>
              </a:spcBef>
              <a:spcAft>
                <a:spcPts val="0"/>
              </a:spcAft>
              <a:buNone/>
            </a:pPr>
            <a:r>
              <a:rPr lang="en" sz="2400"/>
              <a:t>4: 7</a:t>
            </a:r>
            <a:endParaRPr sz="2400"/>
          </a:p>
          <a:p>
            <a:pPr indent="0" lvl="0" marL="0" rtl="0" algn="l">
              <a:lnSpc>
                <a:spcPct val="115000"/>
              </a:lnSpc>
              <a:spcBef>
                <a:spcPts val="0"/>
              </a:spcBef>
              <a:spcAft>
                <a:spcPts val="0"/>
              </a:spcAft>
              <a:buNone/>
            </a:pPr>
            <a:r>
              <a:rPr lang="en" sz="2400"/>
              <a:t>5,6,7: 7</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nvSpPr>
        <p:spPr>
          <a:xfrm>
            <a:off x="110425" y="270900"/>
            <a:ext cx="87228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It’s just Space-Time Tradeoffs, not</a:t>
            </a:r>
            <a:r>
              <a:rPr lang="en" sz="2400"/>
              <a:t> </a:t>
            </a:r>
            <a:r>
              <a:rPr lang="en" sz="2400"/>
              <a:t>the Space-Time Continuum theory.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&lt;/ Space-Time Tradeoffs &gt;</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2"/>
          <p:cNvPicPr preferRelativeResize="0"/>
          <p:nvPr/>
        </p:nvPicPr>
        <p:blipFill>
          <a:blip r:embed="rId3">
            <a:alphaModFix/>
          </a:blip>
          <a:stretch>
            <a:fillRect/>
          </a:stretch>
        </p:blipFill>
        <p:spPr>
          <a:xfrm>
            <a:off x="152400" y="152400"/>
            <a:ext cx="8117125" cy="530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52400" y="1077300"/>
            <a:ext cx="8802626" cy="4604675"/>
          </a:xfrm>
          <a:prstGeom prst="rect">
            <a:avLst/>
          </a:prstGeom>
          <a:noFill/>
          <a:ln>
            <a:noFill/>
          </a:ln>
        </p:spPr>
      </p:pic>
      <p:pic>
        <p:nvPicPr>
          <p:cNvPr id="60" name="Google Shape;60;p13"/>
          <p:cNvPicPr preferRelativeResize="0"/>
          <p:nvPr/>
        </p:nvPicPr>
        <p:blipFill>
          <a:blip r:embed="rId4">
            <a:alphaModFix/>
          </a:blip>
          <a:stretch>
            <a:fillRect/>
          </a:stretch>
        </p:blipFill>
        <p:spPr>
          <a:xfrm>
            <a:off x="152400" y="152400"/>
            <a:ext cx="7853923" cy="6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52400" y="152400"/>
            <a:ext cx="2697982" cy="1152525"/>
          </a:xfrm>
          <a:prstGeom prst="rect">
            <a:avLst/>
          </a:prstGeom>
          <a:noFill/>
          <a:ln>
            <a:noFill/>
          </a:ln>
        </p:spPr>
      </p:pic>
      <p:pic>
        <p:nvPicPr>
          <p:cNvPr id="66" name="Google Shape;66;p14"/>
          <p:cNvPicPr preferRelativeResize="0"/>
          <p:nvPr/>
        </p:nvPicPr>
        <p:blipFill>
          <a:blip r:embed="rId4">
            <a:alphaModFix/>
          </a:blip>
          <a:stretch>
            <a:fillRect/>
          </a:stretch>
        </p:blipFill>
        <p:spPr>
          <a:xfrm>
            <a:off x="902525" y="1304925"/>
            <a:ext cx="7914200" cy="1152525"/>
          </a:xfrm>
          <a:prstGeom prst="rect">
            <a:avLst/>
          </a:prstGeom>
          <a:noFill/>
          <a:ln>
            <a:noFill/>
          </a:ln>
        </p:spPr>
      </p:pic>
      <p:sp>
        <p:nvSpPr>
          <p:cNvPr id="67" name="Google Shape;67;p14"/>
          <p:cNvSpPr txBox="1"/>
          <p:nvPr/>
        </p:nvSpPr>
        <p:spPr>
          <a:xfrm>
            <a:off x="219325" y="2747625"/>
            <a:ext cx="8597400" cy="2319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solidFill>
                  <a:schemeClr val="dk1"/>
                </a:solidFill>
              </a:rPr>
              <a:t>Optimal number of key moves.</a:t>
            </a:r>
            <a:endParaRPr sz="2400">
              <a:solidFill>
                <a:schemeClr val="dk1"/>
              </a:solidFill>
            </a:endParaRPr>
          </a:p>
          <a:p>
            <a:pPr indent="-381000" lvl="0" marL="457200" rtl="0" algn="l">
              <a:spcBef>
                <a:spcPts val="0"/>
              </a:spcBef>
              <a:spcAft>
                <a:spcPts val="0"/>
              </a:spcAft>
              <a:buSzPts val="2400"/>
              <a:buAutoNum type="arabicPeriod"/>
            </a:pPr>
            <a:r>
              <a:rPr lang="en" sz="2400"/>
              <a:t>Does it sort when there are duplicate elements?</a:t>
            </a:r>
            <a:endParaRPr sz="2400"/>
          </a:p>
          <a:p>
            <a:pPr indent="-381000" lvl="0" marL="457200" rtl="0" algn="l">
              <a:spcBef>
                <a:spcPts val="0"/>
              </a:spcBef>
              <a:spcAft>
                <a:spcPts val="0"/>
              </a:spcAft>
              <a:buSzPts val="2400"/>
              <a:buAutoNum type="arabicPeriod"/>
            </a:pPr>
            <a:r>
              <a:rPr lang="en" sz="2400"/>
              <a:t>If so, is the sort stable?</a:t>
            </a:r>
            <a:endParaRPr sz="2400"/>
          </a:p>
          <a:p>
            <a:pPr indent="-381000" lvl="0" marL="457200" rtl="0" algn="l">
              <a:spcBef>
                <a:spcPts val="0"/>
              </a:spcBef>
              <a:spcAft>
                <a:spcPts val="0"/>
              </a:spcAft>
              <a:buSzPts val="2400"/>
              <a:buAutoNum type="arabicPeriod"/>
            </a:pPr>
            <a:r>
              <a:rPr lang="en" sz="2400"/>
              <a:t>What happens if the condition </a:t>
            </a:r>
            <a:r>
              <a:rPr b="1" lang="en" sz="2400"/>
              <a:t>A[i] &lt; A[j]</a:t>
            </a:r>
            <a:r>
              <a:rPr lang="en" sz="2400"/>
              <a:t> is replaced with </a:t>
            </a:r>
            <a:r>
              <a:rPr b="1" lang="en" sz="2400"/>
              <a:t>A[i] &lt;= A[j]</a:t>
            </a:r>
            <a:r>
              <a:rPr lang="en" sz="2400"/>
              <a:t> ?</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Stable, but not in-place. Takes O(n) space.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Q:</a:t>
            </a:r>
            <a:r>
              <a:rPr lang="en" sz="2400"/>
              <a:t> Write an efficient algorithm to sort a list of n 0s and 1s. </a:t>
            </a:r>
            <a:endParaRPr sz="2400"/>
          </a:p>
          <a:p>
            <a:pPr indent="0" lvl="0" marL="0" rtl="0" algn="l">
              <a:spcBef>
                <a:spcPts val="0"/>
              </a:spcBef>
              <a:spcAft>
                <a:spcPts val="0"/>
              </a:spcAft>
              <a:buNone/>
            </a:pPr>
            <a:r>
              <a:rPr lang="en" sz="2400"/>
              <a:t>Can it be done faster than O(n log 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0900" y="270900"/>
            <a:ext cx="85974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Q:</a:t>
            </a:r>
            <a:r>
              <a:rPr lang="en" sz="2400"/>
              <a:t> Write an efficient algorithm to sort a list of n 0s and 1s. </a:t>
            </a:r>
            <a:endParaRPr sz="2400"/>
          </a:p>
          <a:p>
            <a:pPr indent="0" lvl="0" marL="0" rtl="0" algn="l">
              <a:spcBef>
                <a:spcPts val="0"/>
              </a:spcBef>
              <a:spcAft>
                <a:spcPts val="0"/>
              </a:spcAft>
              <a:buNone/>
            </a:pPr>
            <a:r>
              <a:rPr lang="en" sz="2400"/>
              <a:t>Can it </a:t>
            </a:r>
            <a:r>
              <a:rPr lang="en" sz="2400">
                <a:solidFill>
                  <a:schemeClr val="dk1"/>
                </a:solidFill>
              </a:rPr>
              <a:t>be done faster </a:t>
            </a:r>
            <a:r>
              <a:rPr lang="en" sz="2400"/>
              <a:t>than O(n log n)?</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Q:</a:t>
            </a:r>
            <a:r>
              <a:rPr lang="en" sz="2400">
                <a:solidFill>
                  <a:schemeClr val="dk1"/>
                </a:solidFill>
              </a:rPr>
              <a:t> Write an efficient algorithm to sort a list of n 0s, 1s and 2s.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Can it </a:t>
            </a:r>
            <a:r>
              <a:rPr lang="en" sz="2400">
                <a:solidFill>
                  <a:schemeClr val="dk1"/>
                </a:solidFill>
              </a:rPr>
              <a:t>be done faster </a:t>
            </a:r>
            <a:r>
              <a:rPr lang="en" sz="2400">
                <a:solidFill>
                  <a:schemeClr val="dk1"/>
                </a:solidFill>
              </a:rPr>
              <a:t>than O(n log n)?</a:t>
            </a:r>
            <a:endParaRPr sz="2400">
              <a:solidFill>
                <a:schemeClr val="dk1"/>
              </a:solidFill>
            </a:endParaRPr>
          </a:p>
          <a:p>
            <a:pPr indent="0" lvl="0" marL="0" rtl="0" algn="l">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