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566b4b2ae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566b4b2a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14d8a4746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14d8a474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14d8a4746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14d8a47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4d8a4746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14d8a474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14d8a4746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14d8a474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af2f208e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af2f208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af2f208e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af2f208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ade3d2c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ade3d2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af2f208e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af2f208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af2f208e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af2f208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af2f208e_1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af2f208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14d8a474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814d8a47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af2f208e_1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af2f208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b5e4d1f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b5e4d1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483877d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48387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af2f208e_1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af2f208e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b5e4d1fe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b5e4d1f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ade3d2c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ade3d2c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b5e4d1fe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b5e4d1f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92cfd037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92cfd03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814d8a474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814d8a47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14d8a474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14d8a47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14d8a4746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14d8a47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14d8a4746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14d8a47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4d8a4746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4d8a474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af2f208e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af2f208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af2f208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af2f2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0" y="4124513"/>
            <a:ext cx="8458200" cy="94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947332"/>
            <a:ext cx="40302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56667" y="1949212"/>
            <a:ext cx="40302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0" y="5875079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/>
        </p:nvSpPr>
        <p:spPr>
          <a:xfrm>
            <a:off x="685800" y="4124476"/>
            <a:ext cx="77724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DE2"/>
                </a:solidFill>
              </a:rPr>
              <a:t>Mr. Channa Bankapur</a:t>
            </a:r>
            <a:endParaRPr sz="2400">
              <a:solidFill>
                <a:srgbClr val="EFEDE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DE2"/>
                </a:solidFill>
              </a:rPr>
              <a:t>channabankapur@pes.edu</a:t>
            </a:r>
            <a:endParaRPr sz="2400">
              <a:solidFill>
                <a:srgbClr val="EFEDE2"/>
              </a:solidFill>
            </a:endParaRPr>
          </a:p>
        </p:txBody>
      </p:sp>
      <p:pic>
        <p:nvPicPr>
          <p:cNvPr id="33" name="Google Shape;3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163" y="6413875"/>
            <a:ext cx="5695675" cy="4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8"/>
          <p:cNvSpPr txBox="1"/>
          <p:nvPr/>
        </p:nvSpPr>
        <p:spPr>
          <a:xfrm>
            <a:off x="685800" y="1034475"/>
            <a:ext cx="7772400" cy="29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91919"/>
                </a:solidFill>
              </a:rPr>
              <a:t>Design and Analysis of Algorithms (UE20CS251)</a:t>
            </a:r>
            <a:endParaRPr b="1" sz="48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2"/>
                </a:solidFill>
              </a:rPr>
              <a:t>Unit V -</a:t>
            </a:r>
            <a:r>
              <a:rPr lang="en" sz="3600">
                <a:solidFill>
                  <a:schemeClr val="dk2"/>
                </a:solidFill>
              </a:rPr>
              <a:t> </a:t>
            </a:r>
            <a:r>
              <a:rPr b="1" lang="en" sz="3500">
                <a:solidFill>
                  <a:schemeClr val="dk2"/>
                </a:solidFill>
              </a:rPr>
              <a:t>Backtracking and Branch-and-Bound</a:t>
            </a:r>
            <a:endParaRPr b="1" sz="36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270900" y="270900"/>
            <a:ext cx="37329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Knapsack Problem: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Given </a:t>
            </a:r>
            <a:r>
              <a:rPr i="1" lang="en" sz="2400"/>
              <a:t>n</a:t>
            </a:r>
            <a:r>
              <a:rPr lang="en" sz="2400"/>
              <a:t> items: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weights:	</a:t>
            </a:r>
            <a:r>
              <a:rPr i="1" lang="en" sz="2400"/>
              <a:t>w</a:t>
            </a:r>
            <a:r>
              <a:rPr baseline="-25000" lang="en" sz="2400"/>
              <a:t>1   </a:t>
            </a:r>
            <a:r>
              <a:rPr lang="en" sz="2400"/>
              <a:t> </a:t>
            </a:r>
            <a:r>
              <a:rPr i="1" lang="en" sz="2400"/>
              <a:t>w</a:t>
            </a:r>
            <a:r>
              <a:rPr baseline="-25000" i="1" lang="en" sz="2400"/>
              <a:t>2 </a:t>
            </a:r>
            <a:r>
              <a:rPr i="1" lang="en" sz="2400"/>
              <a:t> …  w</a:t>
            </a:r>
            <a:r>
              <a:rPr baseline="-25000" i="1" lang="en" sz="2400"/>
              <a:t>n</a:t>
            </a:r>
            <a:endParaRPr baseline="-25000" i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values:   	</a:t>
            </a:r>
            <a:r>
              <a:rPr i="1" lang="en" sz="2400"/>
              <a:t>v</a:t>
            </a:r>
            <a:r>
              <a:rPr baseline="-25000" lang="en" sz="2400"/>
              <a:t>1	</a:t>
            </a:r>
            <a:r>
              <a:rPr lang="en" sz="2400"/>
              <a:t> </a:t>
            </a:r>
            <a:r>
              <a:rPr i="1" lang="en" sz="2400"/>
              <a:t>v</a:t>
            </a:r>
            <a:r>
              <a:rPr baseline="-25000" i="1" lang="en" sz="2400"/>
              <a:t>2</a:t>
            </a:r>
            <a:r>
              <a:rPr i="1" lang="en" sz="2400"/>
              <a:t>  …  v</a:t>
            </a:r>
            <a:r>
              <a:rPr baseline="-25000" i="1" lang="en" sz="2400"/>
              <a:t>n</a:t>
            </a:r>
            <a:endParaRPr baseline="-25000" i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knapsack of capacity </a:t>
            </a:r>
            <a:r>
              <a:rPr i="1" lang="en" sz="2400"/>
              <a:t>W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Find most valuable subset of the items that fit into the knapsack.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800" y="865500"/>
            <a:ext cx="5140200" cy="4453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159150" y="270900"/>
            <a:ext cx="44403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Knapsack Problem: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Given </a:t>
            </a:r>
            <a:r>
              <a:rPr i="1" lang="en" sz="2400"/>
              <a:t>n</a:t>
            </a:r>
            <a:r>
              <a:rPr lang="en" sz="2400"/>
              <a:t> items: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weights:	</a:t>
            </a:r>
            <a:r>
              <a:rPr i="1" lang="en" sz="2400"/>
              <a:t>w</a:t>
            </a:r>
            <a:r>
              <a:rPr baseline="-25000" lang="en" sz="2400"/>
              <a:t>1   </a:t>
            </a:r>
            <a:r>
              <a:rPr lang="en" sz="2400"/>
              <a:t> </a:t>
            </a:r>
            <a:r>
              <a:rPr i="1" lang="en" sz="2400"/>
              <a:t>w</a:t>
            </a:r>
            <a:r>
              <a:rPr baseline="-25000" i="1" lang="en" sz="2400"/>
              <a:t>2 </a:t>
            </a:r>
            <a:r>
              <a:rPr i="1" lang="en" sz="2400"/>
              <a:t> …  w</a:t>
            </a:r>
            <a:r>
              <a:rPr baseline="-25000" i="1" lang="en" sz="2400"/>
              <a:t>n</a:t>
            </a:r>
            <a:endParaRPr baseline="-25000" i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values:   	</a:t>
            </a:r>
            <a:r>
              <a:rPr i="1" lang="en" sz="2400"/>
              <a:t>v</a:t>
            </a:r>
            <a:r>
              <a:rPr baseline="-25000" lang="en" sz="2400"/>
              <a:t>1	</a:t>
            </a:r>
            <a:r>
              <a:rPr lang="en" sz="2400"/>
              <a:t> </a:t>
            </a:r>
            <a:r>
              <a:rPr i="1" lang="en" sz="2400"/>
              <a:t>v</a:t>
            </a:r>
            <a:r>
              <a:rPr baseline="-25000" i="1" lang="en" sz="2400"/>
              <a:t>2</a:t>
            </a:r>
            <a:r>
              <a:rPr i="1" lang="en" sz="2400"/>
              <a:t>  …  v</a:t>
            </a:r>
            <a:r>
              <a:rPr baseline="-25000" i="1" lang="en" sz="2400"/>
              <a:t>n</a:t>
            </a:r>
            <a:endParaRPr baseline="-25000" i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knapsack of capacity </a:t>
            </a:r>
            <a:r>
              <a:rPr i="1" lang="en" sz="2400"/>
              <a:t>W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Find most valuable subset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of the items that fit into the knapsack.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Ans: {B,O,Y,W} </a:t>
            </a:r>
            <a:r>
              <a:rPr b="1" lang="en" sz="2400">
                <a:solidFill>
                  <a:schemeClr val="dk1"/>
                </a:solidFill>
              </a:rPr>
              <a:t>8kg, </a:t>
            </a:r>
            <a:r>
              <a:rPr b="1" lang="en" sz="2400"/>
              <a:t>$15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if the green object weighs 8 kg instead of 12 kg?</a:t>
            </a:r>
            <a:endParaRPr sz="24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750" y="152400"/>
            <a:ext cx="5045850" cy="45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270900" y="270900"/>
            <a:ext cx="37329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Knapsack Problem: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if the green object weighs 8 kg instead of 12 kg?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Ans: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{G,B,Y,W}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15kg, $18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750" y="152400"/>
            <a:ext cx="5045850" cy="45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270900" y="270900"/>
            <a:ext cx="4499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Example: 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Knapsack capacity W=16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/>
              <a:t>item</a:t>
            </a:r>
            <a:r>
              <a:rPr lang="en" sz="2400"/>
              <a:t>   	</a:t>
            </a:r>
            <a:r>
              <a:rPr lang="en" sz="2400" u="sng"/>
              <a:t>weight   	value</a:t>
            </a:r>
            <a:endParaRPr sz="2400" u="sng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1    	2          	$20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2     	5          	$30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3   		10          	$50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4     	5          	$10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{2,3}</a:t>
            </a:r>
            <a:r>
              <a:rPr lang="en" sz="2400"/>
              <a:t> with value </a:t>
            </a:r>
            <a:r>
              <a:rPr b="1" lang="en" sz="2400"/>
              <a:t>$80</a:t>
            </a:r>
            <a:r>
              <a:rPr lang="en" sz="2400"/>
              <a:t> is optimal.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C(n) </a:t>
            </a:r>
            <a:r>
              <a:rPr b="1" lang="en" sz="2400">
                <a:solidFill>
                  <a:schemeClr val="dk1"/>
                </a:solidFill>
              </a:rPr>
              <a:t>∈ 𝛀(2</a:t>
            </a:r>
            <a:r>
              <a:rPr b="1" baseline="30000" lang="en" sz="2400">
                <a:solidFill>
                  <a:schemeClr val="dk1"/>
                </a:solidFill>
              </a:rPr>
              <a:t>n</a:t>
            </a:r>
            <a:r>
              <a:rPr b="1" lang="en" sz="2400">
                <a:solidFill>
                  <a:schemeClr val="dk1"/>
                </a:solidFill>
              </a:rPr>
              <a:t>)</a:t>
            </a:r>
            <a:endParaRPr sz="2400"/>
          </a:p>
        </p:txBody>
      </p:sp>
      <p:sp>
        <p:nvSpPr>
          <p:cNvPr id="101" name="Google Shape;101;p20"/>
          <p:cNvSpPr txBox="1"/>
          <p:nvPr/>
        </p:nvSpPr>
        <p:spPr>
          <a:xfrm>
            <a:off x="4770300" y="328425"/>
            <a:ext cx="41148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/>
              <a:t>Subset</a:t>
            </a:r>
            <a:r>
              <a:rPr b="1" i="1" lang="en" sz="1800"/>
              <a:t>   </a:t>
            </a:r>
            <a:r>
              <a:rPr b="1" lang="en" sz="1800" u="sng"/>
              <a:t>Total weight</a:t>
            </a:r>
            <a:r>
              <a:rPr b="1" i="1" lang="en" sz="1800" u="sng"/>
              <a:t> 	</a:t>
            </a:r>
            <a:r>
              <a:rPr b="1" lang="en" sz="1800" u="sng"/>
              <a:t>Total value</a:t>
            </a:r>
            <a:endParaRPr b="1" sz="1800" u="sng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     	{}           		0              	$0</a:t>
            </a:r>
            <a:endParaRPr b="1" sz="180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     	{1}           	2              	$20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     	{2}           	5              	$30</a:t>
            </a:r>
            <a:endParaRPr b="1" sz="180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     	{3}         		10              	$50</a:t>
            </a:r>
            <a:endParaRPr b="1" sz="180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     	{4}           	5              	$10</a:t>
            </a:r>
            <a:endParaRPr b="1" sz="180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  	{1,2}           	7              	$50</a:t>
            </a:r>
            <a:endParaRPr b="1" sz="180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  	{1,3}         	12              	$70</a:t>
            </a:r>
            <a:endParaRPr b="1" sz="180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  	{1,4}          	7               	$30</a:t>
            </a:r>
            <a:endParaRPr b="1" sz="180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  	{2,3}         	15              	$80</a:t>
            </a:r>
            <a:endParaRPr b="1" sz="180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  	{2,4}         	10              	$40</a:t>
            </a:r>
            <a:endParaRPr b="1" sz="180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  	{3,4}         	15              	$60</a:t>
            </a:r>
            <a:endParaRPr b="1" sz="180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   {1,2,3}         	17              	-</a:t>
            </a:r>
            <a:endParaRPr b="1" sz="180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   {1,2,4}         	12              	$60</a:t>
            </a:r>
            <a:endParaRPr b="1" sz="180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   {1,3,4}         	17              	-</a:t>
            </a:r>
            <a:endParaRPr b="1" sz="180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   {2,3,4}         	20              	-</a:t>
            </a:r>
            <a:endParaRPr b="1" sz="1800"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{1,2,3,4}         	22              	-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199600" y="157425"/>
            <a:ext cx="8868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Backtracking - n-Queens Problem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Place n queens on an n-by-n chessboard so that no two of them are in the same row, column, or diagonal.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00" y="2164750"/>
            <a:ext cx="5168101" cy="24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199600" y="157425"/>
            <a:ext cx="88686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Backtracking - n-Queens Problem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00" y="698177"/>
            <a:ext cx="6160375" cy="57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" y="932850"/>
            <a:ext cx="912495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199600" y="157425"/>
            <a:ext cx="88686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/>
              <a:t>Backtracking - template algorithm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199600" y="157425"/>
            <a:ext cx="88686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Backtracking - Subset-Sum Problem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S = {3, 5, 6, 7} and d = 15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92850"/>
            <a:ext cx="9068199" cy="4123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199600" y="157425"/>
            <a:ext cx="8868600" cy="6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Branch-and-Bound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 enhancement of backtracking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Applicable to optimization problems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Makes a note of the best solution seen so far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For each node (partial solution) of the state-space tree, computes a </a:t>
            </a:r>
            <a:r>
              <a:rPr b="1" lang="en" sz="2400"/>
              <a:t>bound</a:t>
            </a:r>
            <a:r>
              <a:rPr lang="en" sz="2400"/>
              <a:t> on the value of the objective function for all descendants of the node (extensions of the partial solution)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199600" y="157425"/>
            <a:ext cx="8868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Branch-and-Bound - Knapsack Problem</a:t>
            </a:r>
            <a:endParaRPr sz="2400"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81" y="812631"/>
            <a:ext cx="5516168" cy="56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/>
        </p:nvSpPr>
        <p:spPr>
          <a:xfrm>
            <a:off x="287400" y="125550"/>
            <a:ext cx="85692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Travelling Salesman Problem: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Bengaluru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New Delhi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Mumbai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Chennai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Kolkata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Kochi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Hyderabad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Bhopal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Udaipur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Raipur</a:t>
            </a:r>
            <a:endParaRPr sz="2400"/>
          </a:p>
        </p:txBody>
      </p:sp>
      <p:pic>
        <p:nvPicPr>
          <p:cNvPr id="40" name="Google Shape;4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839" y="779552"/>
            <a:ext cx="5348765" cy="56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50" y="19341"/>
            <a:ext cx="7238950" cy="630353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/>
        </p:nvSpPr>
        <p:spPr>
          <a:xfrm>
            <a:off x="199600" y="157425"/>
            <a:ext cx="8868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Branch-and-Bound -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Knapsack Problem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199600" y="157425"/>
            <a:ext cx="7593000" cy="4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Branch-and-Bound - Knapsack Problem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Example: 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Knapsack capacity W=16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/>
              <a:t>item</a:t>
            </a:r>
            <a:r>
              <a:rPr lang="en" sz="2400"/>
              <a:t>   	</a:t>
            </a:r>
            <a:r>
              <a:rPr lang="en" sz="2400" u="sng"/>
              <a:t>weight   	value</a:t>
            </a:r>
            <a:endParaRPr sz="2400" u="sng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1    	2          	$20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2     	5          	$30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3   		10          	$50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4     	5          	$10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/>
        </p:nvSpPr>
        <p:spPr>
          <a:xfrm>
            <a:off x="199600" y="157425"/>
            <a:ext cx="8868600" cy="59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Branch-and-Bound - Travelling Salesman Problem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Objective is to </a:t>
            </a:r>
            <a:r>
              <a:rPr b="1" lang="en" sz="2400">
                <a:solidFill>
                  <a:schemeClr val="dk1"/>
                </a:solidFill>
              </a:rPr>
              <a:t>minimize</a:t>
            </a:r>
            <a:r>
              <a:rPr lang="en" sz="2400">
                <a:solidFill>
                  <a:schemeClr val="dk1"/>
                </a:solidFill>
              </a:rPr>
              <a:t> the cost of the circuit. The effort of minimizing does not help if the lower bound is already higher than a solution found so far at an intermediate stage.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Example: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Graph vertices: A, B, C, D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	6	5	2</a:t>
            </a:r>
            <a:endParaRPr b="1" sz="3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	0	3	-</a:t>
            </a:r>
            <a:endParaRPr b="1" sz="3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	3	0	3</a:t>
            </a:r>
            <a:endParaRPr b="1" sz="3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	2	7	0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/>
        </p:nvSpPr>
        <p:spPr>
          <a:xfrm>
            <a:off x="199600" y="157425"/>
            <a:ext cx="8868600" cy="6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Branch-and-Bound - Travelling Salesman Problem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One very simple lower bound can be obtained by finding the smallest element in the intercity distance matrix D and multiplying it by the number of cities n.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Lower bound = n * (cost of the least cost edge)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better method is for each city i, 1≤ i ≤ n, find the sum s</a:t>
            </a:r>
            <a:r>
              <a:rPr baseline="-25000" lang="en" sz="2400">
                <a:solidFill>
                  <a:schemeClr val="dk1"/>
                </a:solidFill>
              </a:rPr>
              <a:t>i</a:t>
            </a:r>
            <a:r>
              <a:rPr lang="en" sz="2400">
                <a:solidFill>
                  <a:schemeClr val="dk1"/>
                </a:solidFill>
              </a:rPr>
              <a:t> of the distances from city i to the two nearest cities; compute the sum s of these n numbers, divide the result by 2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Lower bound = ceil( s/2 )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/>
        </p:nvSpPr>
        <p:spPr>
          <a:xfrm>
            <a:off x="199600" y="157425"/>
            <a:ext cx="8868600" cy="6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Branch-and-Bound - Travelling Salesman Problem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Initial lower bound =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ceil( </a:t>
            </a:r>
            <a:r>
              <a:rPr b="1" lang="en" sz="2400">
                <a:solidFill>
                  <a:schemeClr val="dk1"/>
                </a:solidFill>
              </a:rPr>
              <a:t>( (1 + 3) + (3 + 6) + (1 + 2) +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          (3 + 4) + (2 + 3) )</a:t>
            </a:r>
            <a:r>
              <a:rPr lang="en" sz="2400">
                <a:solidFill>
                  <a:schemeClr val="dk1"/>
                </a:solidFill>
              </a:rPr>
              <a:t> / 2 ) = 14.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Lower bound for all the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Hamiltonian circuits of the graph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that must include edge (a, d) =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ceil( ( (1 + </a:t>
            </a:r>
            <a:r>
              <a:rPr b="1" lang="en" sz="2400">
                <a:solidFill>
                  <a:schemeClr val="dk1"/>
                </a:solidFill>
              </a:rPr>
              <a:t>5</a:t>
            </a:r>
            <a:r>
              <a:rPr lang="en" sz="2400">
                <a:solidFill>
                  <a:schemeClr val="dk1"/>
                </a:solidFill>
              </a:rPr>
              <a:t>) + (3 + 6) + (1 + 2) +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          (</a:t>
            </a:r>
            <a:r>
              <a:rPr b="1" lang="en" sz="2400">
                <a:solidFill>
                  <a:schemeClr val="dk1"/>
                </a:solidFill>
              </a:rPr>
              <a:t>5</a:t>
            </a:r>
            <a:r>
              <a:rPr lang="en" sz="2400">
                <a:solidFill>
                  <a:schemeClr val="dk1"/>
                </a:solidFill>
              </a:rPr>
              <a:t> + 3) + (2 + 3) ) / 2 ) = </a:t>
            </a:r>
            <a:r>
              <a:rPr b="1" lang="en" sz="2400">
                <a:solidFill>
                  <a:schemeClr val="dk1"/>
                </a:solidFill>
              </a:rPr>
              <a:t>16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425" y="779625"/>
            <a:ext cx="4221774" cy="387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54910"/>
            <a:ext cx="9143999" cy="63589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/>
        </p:nvSpPr>
        <p:spPr>
          <a:xfrm>
            <a:off x="199600" y="157425"/>
            <a:ext cx="49011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Branch-and-Bound -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Travelling Salesman Problem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/>
        </p:nvSpPr>
        <p:spPr>
          <a:xfrm>
            <a:off x="199600" y="157425"/>
            <a:ext cx="88686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Branch-and-Bound - Assignment Problem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Objective is to </a:t>
            </a:r>
            <a:r>
              <a:rPr b="1" lang="en" sz="2400">
                <a:solidFill>
                  <a:schemeClr val="dk1"/>
                </a:solidFill>
              </a:rPr>
              <a:t>minimize</a:t>
            </a:r>
            <a:r>
              <a:rPr lang="en" sz="2400">
                <a:solidFill>
                  <a:schemeClr val="dk1"/>
                </a:solidFill>
              </a:rPr>
              <a:t> the cost of the assignment. The effort of minimizing does not help if the lower bound is already higher than a solution found so far at an intermediate stage.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00" y="2543611"/>
            <a:ext cx="7764475" cy="25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Deadend? Backtrack. Repeat!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&lt;/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Backtracking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/>
              <a:t>&gt;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/>
        </p:nvSpPr>
        <p:spPr>
          <a:xfrm>
            <a:off x="158575" y="270900"/>
            <a:ext cx="8853300" cy="60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Travelling Salesman Problem: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Given </a:t>
            </a:r>
            <a:r>
              <a:rPr i="1" lang="en" sz="2400"/>
              <a:t>n</a:t>
            </a:r>
            <a:r>
              <a:rPr lang="en" sz="2400"/>
              <a:t> cities and distances between each pair of cities, find the shortest tour that passes through all other cities and returns to the origin city.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 case of a weighted complete graph, it’s about finding the shortest </a:t>
            </a:r>
            <a:r>
              <a:rPr i="1" lang="en" sz="2400"/>
              <a:t>Hamiltonian circuit</a:t>
            </a:r>
            <a:r>
              <a:rPr lang="en" sz="2400"/>
              <a:t>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Eg: Driving time between some 10 cities of India (</a:t>
            </a:r>
            <a:r>
              <a:rPr lang="en" sz="2400">
                <a:solidFill>
                  <a:schemeClr val="dk1"/>
                </a:solidFill>
              </a:rPr>
              <a:t>Cost Matrix</a:t>
            </a:r>
            <a:r>
              <a:rPr lang="en" sz="2400"/>
              <a:t>).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000000 110189 050573 020948 109480 034435 028433 074836 091767 068406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109006 000000 079663 118195 079397 143304 083593 045792 037923 068146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051516 080265 000000 070149 121881 083636 044745 043763 042416 067450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021557 119539 069838 000000 095820 042397 037471 084186 111032 077756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110053 081231 121373 095977 000000 134475 085826 087690 100264 054016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034488 144238 082769 041728 134042 000000 062482 108885 123963 102455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028473 084770 045153 037117 085732 062772 000000 049417 078006 042987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075056 046162 044536 084245 086579 109354 049641 000000 031151 038399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092933 037994 042414 111566 099497 125053 078960 031010 000000 068113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068718 068844 068336 077907 055357 103016 043305 038648 068634 000000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/>
        </p:nvSpPr>
        <p:spPr>
          <a:xfrm>
            <a:off x="287400" y="125550"/>
            <a:ext cx="85692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Travelling Salesman Problem: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Bengaluru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Mumbai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Bhopal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Udaipur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New Delhi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Kolkata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Raipur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Hyderabad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Chennai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Kochi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Bengaluru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Shortest round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trip takes 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</a:rPr>
              <a:t>454201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 sec.</a:t>
            </a:r>
            <a:endParaRPr sz="2400"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264" y="779550"/>
            <a:ext cx="6420843" cy="56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171775" y="118925"/>
            <a:ext cx="8696400" cy="6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Algorithm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Travelling Salesperson Problem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mincost ← Infinity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for each permutation of (n - 1) cities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cost ← 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for each edge in the Hamiltonian circuit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cost ← cost + cost of the edge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if (cost &lt; mincost)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mincost ← cost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return mincost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Input Size: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Basic Operation :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addition of cost of an edge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C(n) 	</a:t>
            </a:r>
            <a:r>
              <a:rPr b="1" lang="en" sz="2400">
                <a:solidFill>
                  <a:schemeClr val="dk1"/>
                </a:solidFill>
              </a:rPr>
              <a:t>=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b="1" lang="en" sz="2400">
                <a:solidFill>
                  <a:schemeClr val="dk1"/>
                </a:solidFill>
              </a:rPr>
              <a:t>n * (n - 1)! = n! ∈ Θ(n!)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97475" y="0"/>
            <a:ext cx="8942700" cy="6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ALGORITHM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TravellingSalesmanProblem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//Input: n x n adjacency matrix A. Assumed n &gt; 1.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//Output: Min Cost Hamiltonian circuit.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//getPermutation(P[]) returns true with next permutation in lexicographic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// order, if it exists. Returns false otherwise.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mincost ← INFINITY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Permutation[1..n-1] ← [1, 2, 3, …, n-1] </a:t>
            </a:r>
            <a:r>
              <a:rPr lang="en" sz="2000">
                <a:solidFill>
                  <a:schemeClr val="dk1"/>
                </a:solidFill>
              </a:rPr>
              <a:t>//1st permutation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  cost ← A[0,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Permutation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[1]] </a:t>
            </a:r>
            <a:r>
              <a:rPr lang="en" sz="2000">
                <a:solidFill>
                  <a:schemeClr val="dk1"/>
                </a:solidFill>
              </a:rPr>
              <a:t>//1st edge of the circuit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  for i ← 1 to n-2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    cost ← cost + A[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Permutation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[i],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Permutation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[i+1]]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  cost ← cost + A[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Permutation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[n-1], 0] </a:t>
            </a:r>
            <a:r>
              <a:rPr lang="en" sz="2000">
                <a:solidFill>
                  <a:schemeClr val="dk1"/>
                </a:solidFill>
              </a:rPr>
              <a:t>//last edge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  if (cost &lt; mincost) mincost ← cost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while(getNextPermutation(Permutation[1..n-1]))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return mincost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158575" y="270900"/>
            <a:ext cx="8853300" cy="60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Travelling Salesman Problem: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Example: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Graph vertices: A, B, C, D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	6	5	2</a:t>
            </a:r>
            <a:endParaRPr b="1" sz="3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	0	3	-</a:t>
            </a:r>
            <a:endParaRPr b="1" sz="3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	3	0	3</a:t>
            </a:r>
            <a:endParaRPr b="1" sz="3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	2	7	0</a:t>
            </a:r>
            <a:endParaRPr b="1" sz="3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99600" y="85550"/>
            <a:ext cx="8868600" cy="6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Backtracking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The exhaustive search technique suggests generating all candidate solutions and then identifying the one (or the ones) with a desired property.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Construct solutions one component at a time and evaluate such partially constructed candidates.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Construct the </a:t>
            </a:r>
            <a:r>
              <a:rPr b="1" lang="en" sz="2400"/>
              <a:t>state-space tree</a:t>
            </a:r>
            <a:endParaRPr b="1" sz="2400"/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non-leaf nodes</a:t>
            </a:r>
            <a:r>
              <a:rPr lang="en" sz="2400"/>
              <a:t>: promising nodes with partial solutions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b="1" lang="en" sz="2400">
                <a:solidFill>
                  <a:schemeClr val="dk1"/>
                </a:solidFill>
              </a:rPr>
              <a:t>leaves</a:t>
            </a:r>
            <a:r>
              <a:rPr lang="en" sz="2400">
                <a:solidFill>
                  <a:schemeClr val="dk1"/>
                </a:solidFill>
              </a:rPr>
              <a:t>: non-promising nodes or solutions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edges</a:t>
            </a:r>
            <a:r>
              <a:rPr lang="en" sz="2400"/>
              <a:t>: choices in extending partial solutions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Explore the state space tree using </a:t>
            </a:r>
            <a:r>
              <a:rPr b="1" lang="en" sz="2400"/>
              <a:t>depth-first search</a:t>
            </a:r>
            <a:r>
              <a:rPr lang="en" sz="2400"/>
              <a:t>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b="1" lang="en" sz="2400"/>
              <a:t>Backtrack</a:t>
            </a:r>
            <a:r>
              <a:rPr lang="en" sz="2400"/>
              <a:t> at non-promising nodes.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4450"/>
            <a:ext cx="9144000" cy="504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99600" y="157425"/>
            <a:ext cx="88686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Backtracking - Hamiltonian Circuit Problem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