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8F5037-BFE9-439F-A6FC-02FB69A21902}">
  <a:tblStyle styleId="{518F5037-BFE9-439F-A6FC-02FB69A2190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4d2e041d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4d2e041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0bfd22c1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0bfd22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0bfd22c1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0bfd22c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0bfd22c1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0bfd22c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0bfd22c1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0bfd22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ea79e30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ea79e3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d4df616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d4df61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d4df6163b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d4df616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d4df6163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d4df616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bfd22c1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bfd22c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0bfd22c1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0bfd22c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1f03afee17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1f03afee1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5a75df8c_0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5a75df8c_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0bfd22c1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0bfd22c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0bfd22c1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0bfd22c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0bfd22c1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0bfd22c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0bfd22c1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0bfd22c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ee16127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ee1612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d2e041df5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d2e041df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d2e041df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2e041df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ee16127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ee1612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ee16127e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ee1612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f0c29c15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f0c29c1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80853c2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80853c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80853c2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80853c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ee16127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ee16127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ee16127e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ee16127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ee16127e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ee16127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ee16127e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ee16127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ee16127e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ee16127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ee16127e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ee16127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ee16127e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ee16127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ee16127e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ee16127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1e5f00845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1e5f0084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0bfd22c1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0bfd22c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7165954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7165954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7165954a1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7165954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7165954a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7165954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0bfd22c1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0bfd22c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0bfd22c1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0bfd22c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f12861a3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f12861a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f12861a3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f12861a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0bfd22c1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0bfd22c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0bfd22c1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0bfd22c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0bfd22c1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0bfd22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0e4d6bc3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0e4d6b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0bfd22c1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0bfd22c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0e4d6bc3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90e4d6bc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f12861a3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f12861a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f819f60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1f819f6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0bfd22c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0bfd22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591d7c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591d7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0bfd22c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0bfd22c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0bfd22c1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0bfd22c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85800" y="1734343"/>
            <a:ext cx="7772400" cy="2245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1" name="Google Shape;11;p2"/>
          <p:cNvSpPr txBox="1"/>
          <p:nvPr>
            <p:ph idx="1" type="subTitle"/>
          </p:nvPr>
        </p:nvSpPr>
        <p:spPr>
          <a:xfrm>
            <a:off x="685800" y="4124476"/>
            <a:ext cx="7772400" cy="949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5" name="Google Shape;15;p3"/>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Google Shape;19;p4"/>
          <p:cNvSpPr txBox="1"/>
          <p:nvPr>
            <p:ph idx="1" type="body"/>
          </p:nvPr>
        </p:nvSpPr>
        <p:spPr>
          <a:xfrm>
            <a:off x="457200" y="194733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56667" y="194921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6"/>
          <p:cNvSpPr txBox="1"/>
          <p:nvPr>
            <p:ph idx="1" type="body"/>
          </p:nvPr>
        </p:nvSpPr>
        <p:spPr>
          <a:xfrm>
            <a:off x="457200" y="5875079"/>
            <a:ext cx="8229600" cy="6927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25.png"/><Relationship Id="rId4" Type="http://schemas.openxmlformats.org/officeDocument/2006/relationships/image" Target="../media/image34.png"/><Relationship Id="rId5" Type="http://schemas.openxmlformats.org/officeDocument/2006/relationships/image" Target="../media/image30.png"/><Relationship Id="rId6" Type="http://schemas.openxmlformats.org/officeDocument/2006/relationships/image" Target="../media/image26.png"/><Relationship Id="rId7" Type="http://schemas.openxmlformats.org/officeDocument/2006/relationships/image" Target="../media/image32.png"/><Relationship Id="rId8"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20.png"/><Relationship Id="rId4" Type="http://schemas.openxmlformats.org/officeDocument/2006/relationships/image" Target="../media/image49.png"/><Relationship Id="rId5" Type="http://schemas.openxmlformats.org/officeDocument/2006/relationships/image" Target="../media/image27.png"/><Relationship Id="rId6"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31.png"/><Relationship Id="rId4" Type="http://schemas.openxmlformats.org/officeDocument/2006/relationships/image" Target="../media/image41.png"/><Relationship Id="rId11" Type="http://schemas.openxmlformats.org/officeDocument/2006/relationships/image" Target="../media/image44.png"/><Relationship Id="rId10" Type="http://schemas.openxmlformats.org/officeDocument/2006/relationships/image" Target="../media/image35.png"/><Relationship Id="rId9" Type="http://schemas.openxmlformats.org/officeDocument/2006/relationships/image" Target="../media/image47.png"/><Relationship Id="rId5" Type="http://schemas.openxmlformats.org/officeDocument/2006/relationships/image" Target="../media/image29.png"/><Relationship Id="rId6" Type="http://schemas.openxmlformats.org/officeDocument/2006/relationships/image" Target="../media/image38.png"/><Relationship Id="rId7" Type="http://schemas.openxmlformats.org/officeDocument/2006/relationships/image" Target="../media/image42.png"/><Relationship Id="rId8"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39.png"/><Relationship Id="rId4" Type="http://schemas.openxmlformats.org/officeDocument/2006/relationships/image" Target="../media/image43.png"/><Relationship Id="rId5" Type="http://schemas.openxmlformats.org/officeDocument/2006/relationships/image" Target="../media/image48.png"/><Relationship Id="rId6" Type="http://schemas.openxmlformats.org/officeDocument/2006/relationships/image" Target="../media/image40.png"/><Relationship Id="rId7"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8"/>
          <p:cNvSpPr txBox="1"/>
          <p:nvPr/>
        </p:nvSpPr>
        <p:spPr>
          <a:xfrm>
            <a:off x="685800" y="4124476"/>
            <a:ext cx="77724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DE2"/>
                </a:solidFill>
              </a:rPr>
              <a:t>Mr. Channa Bankapur</a:t>
            </a:r>
            <a:endParaRPr sz="2400">
              <a:solidFill>
                <a:srgbClr val="EFEDE2"/>
              </a:solidFill>
            </a:endParaRPr>
          </a:p>
          <a:p>
            <a:pPr indent="0" lvl="0" marL="0" rtl="0" algn="l">
              <a:spcBef>
                <a:spcPts val="0"/>
              </a:spcBef>
              <a:spcAft>
                <a:spcPts val="0"/>
              </a:spcAft>
              <a:buNone/>
            </a:pPr>
            <a:r>
              <a:rPr lang="en" sz="2400">
                <a:solidFill>
                  <a:srgbClr val="EFEDE2"/>
                </a:solidFill>
              </a:rPr>
              <a:t>channabankapur@pes.edu</a:t>
            </a:r>
            <a:endParaRPr sz="2400">
              <a:solidFill>
                <a:srgbClr val="EFEDE2"/>
              </a:solidFill>
            </a:endParaRPr>
          </a:p>
        </p:txBody>
      </p:sp>
      <p:pic>
        <p:nvPicPr>
          <p:cNvPr id="33" name="Google Shape;33;p8"/>
          <p:cNvPicPr preferRelativeResize="0"/>
          <p:nvPr/>
        </p:nvPicPr>
        <p:blipFill>
          <a:blip r:embed="rId3">
            <a:alphaModFix/>
          </a:blip>
          <a:stretch>
            <a:fillRect/>
          </a:stretch>
        </p:blipFill>
        <p:spPr>
          <a:xfrm>
            <a:off x="1724163" y="6413875"/>
            <a:ext cx="5695675" cy="444125"/>
          </a:xfrm>
          <a:prstGeom prst="rect">
            <a:avLst/>
          </a:prstGeom>
          <a:noFill/>
          <a:ln>
            <a:noFill/>
          </a:ln>
        </p:spPr>
      </p:pic>
      <p:sp>
        <p:nvSpPr>
          <p:cNvPr id="34" name="Google Shape;34;p8"/>
          <p:cNvSpPr txBox="1"/>
          <p:nvPr/>
        </p:nvSpPr>
        <p:spPr>
          <a:xfrm>
            <a:off x="685800" y="1034475"/>
            <a:ext cx="7772400" cy="2945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191919"/>
                </a:solidFill>
              </a:rPr>
              <a:t>Design and Analysis of Algorithms (UE20CS251)</a:t>
            </a:r>
            <a:endParaRPr b="1" sz="4800">
              <a:solidFill>
                <a:srgbClr val="191919"/>
              </a:solidFill>
            </a:endParaRPr>
          </a:p>
          <a:p>
            <a:pPr indent="0" lvl="0" marL="0" rtl="0" algn="l">
              <a:spcBef>
                <a:spcPts val="0"/>
              </a:spcBef>
              <a:spcAft>
                <a:spcPts val="0"/>
              </a:spcAft>
              <a:buNone/>
            </a:pPr>
            <a:r>
              <a:t/>
            </a:r>
            <a:endParaRPr b="1" sz="4800">
              <a:solidFill>
                <a:srgbClr val="191919"/>
              </a:solidFill>
            </a:endParaRPr>
          </a:p>
          <a:p>
            <a:pPr indent="0" lvl="0" marL="0" rtl="0" algn="l">
              <a:spcBef>
                <a:spcPts val="0"/>
              </a:spcBef>
              <a:spcAft>
                <a:spcPts val="0"/>
              </a:spcAft>
              <a:buClr>
                <a:schemeClr val="dk1"/>
              </a:buClr>
              <a:buSzPts val="1100"/>
              <a:buFont typeface="Arial"/>
              <a:buNone/>
            </a:pPr>
            <a:r>
              <a:rPr b="1" lang="en" sz="3600">
                <a:solidFill>
                  <a:schemeClr val="dk2"/>
                </a:solidFill>
              </a:rPr>
              <a:t>Unit V -</a:t>
            </a:r>
            <a:r>
              <a:rPr lang="en" sz="3600">
                <a:solidFill>
                  <a:schemeClr val="dk2"/>
                </a:solidFill>
              </a:rPr>
              <a:t> </a:t>
            </a:r>
            <a:r>
              <a:rPr b="1" lang="en" sz="3500">
                <a:solidFill>
                  <a:schemeClr val="dk2"/>
                </a:solidFill>
              </a:rPr>
              <a:t>Dynamic Programming</a:t>
            </a:r>
            <a:endParaRPr b="1" sz="3600">
              <a:solidFill>
                <a:srgbClr val="19191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nvSpPr>
        <p:spPr>
          <a:xfrm>
            <a:off x="85550" y="270900"/>
            <a:ext cx="8968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Computing 6th Fibonacci number:</a:t>
            </a:r>
            <a:endParaRPr sz="2400"/>
          </a:p>
          <a:p>
            <a:pPr indent="0" lvl="0" marL="0" rtl="0" algn="l">
              <a:lnSpc>
                <a:spcPct val="115000"/>
              </a:lnSpc>
              <a:spcBef>
                <a:spcPts val="0"/>
              </a:spcBef>
              <a:spcAft>
                <a:spcPts val="0"/>
              </a:spcAft>
              <a:buNone/>
            </a:pPr>
            <a:r>
              <a:rPr i="1" lang="en" sz="2400"/>
              <a:t>F</a:t>
            </a:r>
            <a:r>
              <a:rPr lang="en" sz="2400"/>
              <a:t>(</a:t>
            </a:r>
            <a:r>
              <a:rPr i="1" lang="en" sz="2400"/>
              <a:t>6</a:t>
            </a:r>
            <a:r>
              <a:rPr lang="en" sz="2400"/>
              <a:t>)</a:t>
            </a:r>
            <a:r>
              <a:rPr i="1" lang="en" sz="2400"/>
              <a:t> = F</a:t>
            </a:r>
            <a:r>
              <a:rPr lang="en" sz="2400"/>
              <a:t>(</a:t>
            </a:r>
            <a:r>
              <a:rPr i="1" lang="en" sz="2400"/>
              <a:t>5</a:t>
            </a:r>
            <a:r>
              <a:rPr lang="en" sz="2400"/>
              <a:t>)</a:t>
            </a:r>
            <a:r>
              <a:rPr i="1" lang="en" sz="2400"/>
              <a:t> + F</a:t>
            </a:r>
            <a:r>
              <a:rPr lang="en" sz="2400"/>
              <a:t>(</a:t>
            </a:r>
            <a:r>
              <a:rPr i="1" lang="en" sz="2400"/>
              <a:t>4</a:t>
            </a:r>
            <a:r>
              <a:rPr lang="en" sz="2400"/>
              <a:t>)</a:t>
            </a:r>
            <a:endParaRPr sz="2400"/>
          </a:p>
          <a:p>
            <a:pPr indent="0" lvl="0" marL="0" rtl="0" algn="l">
              <a:lnSpc>
                <a:spcPct val="115000"/>
              </a:lnSpc>
              <a:spcBef>
                <a:spcPts val="0"/>
              </a:spcBef>
              <a:spcAft>
                <a:spcPts val="0"/>
              </a:spcAft>
              <a:buNone/>
            </a:pPr>
            <a:r>
              <a:rPr i="1" lang="en" sz="2400"/>
              <a:t>F</a:t>
            </a:r>
            <a:r>
              <a:rPr lang="en" sz="2400"/>
              <a:t>(5)</a:t>
            </a:r>
            <a:r>
              <a:rPr i="1" lang="en" sz="2400"/>
              <a:t> = </a:t>
            </a:r>
            <a:r>
              <a:rPr lang="en" sz="2400"/>
              <a:t>F(4) + F(3)</a:t>
            </a:r>
            <a:endParaRPr sz="2400"/>
          </a:p>
          <a:p>
            <a:pPr indent="0" lvl="0" marL="0" rtl="0" algn="l">
              <a:lnSpc>
                <a:spcPct val="115000"/>
              </a:lnSpc>
              <a:spcBef>
                <a:spcPts val="0"/>
              </a:spcBef>
              <a:spcAft>
                <a:spcPts val="0"/>
              </a:spcAft>
              <a:buNone/>
            </a:pPr>
            <a:r>
              <a:rPr b="1" i="1" lang="en" sz="2400"/>
              <a:t>F</a:t>
            </a:r>
            <a:r>
              <a:rPr b="1" lang="en" sz="2400"/>
              <a:t>(4)</a:t>
            </a:r>
            <a:r>
              <a:rPr b="1" i="1" lang="en" sz="2400"/>
              <a:t> = 2</a:t>
            </a:r>
            <a:r>
              <a:rPr b="1" lang="en" sz="2400"/>
              <a:t> + 1 = 3</a:t>
            </a:r>
            <a:endParaRPr b="1" sz="2400"/>
          </a:p>
          <a:p>
            <a:pPr indent="0" lvl="0" marL="0" rtl="0" algn="l">
              <a:lnSpc>
                <a:spcPct val="115000"/>
              </a:lnSpc>
              <a:spcBef>
                <a:spcPts val="0"/>
              </a:spcBef>
              <a:spcAft>
                <a:spcPts val="0"/>
              </a:spcAft>
              <a:buNone/>
            </a:pPr>
            <a:r>
              <a:rPr lang="en" sz="2400"/>
              <a:t>F(3) = 1 + 1 = 2</a:t>
            </a:r>
            <a:endParaRPr sz="2400"/>
          </a:p>
          <a:p>
            <a:pPr indent="0" lvl="0" marL="0" rtl="0" algn="l">
              <a:lnSpc>
                <a:spcPct val="115000"/>
              </a:lnSpc>
              <a:spcBef>
                <a:spcPts val="0"/>
              </a:spcBef>
              <a:spcAft>
                <a:spcPts val="0"/>
              </a:spcAft>
              <a:buNone/>
            </a:pPr>
            <a:r>
              <a:rPr lang="en" sz="2400"/>
              <a:t>F(2) = 1</a:t>
            </a:r>
            <a:endParaRPr sz="2400"/>
          </a:p>
          <a:p>
            <a:pPr indent="0" lvl="0" marL="0" rtl="0" algn="l">
              <a:lnSpc>
                <a:spcPct val="115000"/>
              </a:lnSpc>
              <a:spcBef>
                <a:spcPts val="0"/>
              </a:spcBef>
              <a:spcAft>
                <a:spcPts val="0"/>
              </a:spcAft>
              <a:buNone/>
            </a:pPr>
            <a:r>
              <a:rPr lang="en" sz="2400"/>
              <a:t>F(1) = 1</a:t>
            </a:r>
            <a:endParaRPr sz="2400"/>
          </a:p>
          <a:p>
            <a:pPr indent="0" lvl="0" marL="0" rtl="0" algn="l">
              <a:spcBef>
                <a:spcPts val="0"/>
              </a:spcBef>
              <a:spcAft>
                <a:spcPts val="0"/>
              </a:spcAft>
              <a:buNone/>
            </a:pPr>
            <a:r>
              <a:t/>
            </a:r>
            <a:endParaRPr sz="2400"/>
          </a:p>
        </p:txBody>
      </p:sp>
      <p:graphicFrame>
        <p:nvGraphicFramePr>
          <p:cNvPr id="96" name="Google Shape;96;p17"/>
          <p:cNvGraphicFramePr/>
          <p:nvPr/>
        </p:nvGraphicFramePr>
        <p:xfrm>
          <a:off x="5764500" y="995275"/>
          <a:ext cx="3000000" cy="3000000"/>
        </p:xfrm>
        <a:graphic>
          <a:graphicData uri="http://schemas.openxmlformats.org/drawingml/2006/table">
            <a:tbl>
              <a:tblPr>
                <a:noFill/>
                <a:tableStyleId>{518F5037-BFE9-439F-A6FC-02FB69A21902}</a:tableStyleId>
              </a:tblPr>
              <a:tblGrid>
                <a:gridCol w="1534300"/>
                <a:gridCol w="1534300"/>
              </a:tblGrid>
              <a:tr h="672100">
                <a:tc>
                  <a:txBody>
                    <a:bodyPr/>
                    <a:lstStyle/>
                    <a:p>
                      <a:pPr indent="0" lvl="0" marL="0" rtl="0" algn="ctr">
                        <a:spcBef>
                          <a:spcPts val="0"/>
                        </a:spcBef>
                        <a:spcAft>
                          <a:spcPts val="0"/>
                        </a:spcAft>
                        <a:buNone/>
                      </a:pPr>
                      <a:r>
                        <a:rPr lang="en" sz="2400"/>
                        <a:t>F(1)</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F(2)</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F(3)</a:t>
                      </a:r>
                      <a:endParaRPr sz="2400"/>
                    </a:p>
                  </a:txBody>
                  <a:tcPr marT="91425" marB="91425" marR="91425" marL="91425"/>
                </a:tc>
                <a:tc>
                  <a:txBody>
                    <a:bodyPr/>
                    <a:lstStyle/>
                    <a:p>
                      <a:pPr indent="0" lvl="0" marL="0" rtl="0" algn="ctr">
                        <a:spcBef>
                          <a:spcPts val="0"/>
                        </a:spcBef>
                        <a:spcAft>
                          <a:spcPts val="0"/>
                        </a:spcAft>
                        <a:buNone/>
                      </a:pPr>
                      <a:r>
                        <a:rPr lang="en" sz="2400"/>
                        <a:t>2</a:t>
                      </a:r>
                      <a:endParaRPr sz="2400"/>
                    </a:p>
                  </a:txBody>
                  <a:tcPr marT="91425" marB="91425" marR="91425" marL="91425"/>
                </a:tc>
              </a:tr>
              <a:tr h="672100">
                <a:tc>
                  <a:txBody>
                    <a:bodyPr/>
                    <a:lstStyle/>
                    <a:p>
                      <a:pPr indent="0" lvl="0" marL="0" rtl="0" algn="ctr">
                        <a:spcBef>
                          <a:spcPts val="0"/>
                        </a:spcBef>
                        <a:spcAft>
                          <a:spcPts val="0"/>
                        </a:spcAft>
                        <a:buNone/>
                      </a:pPr>
                      <a:r>
                        <a:rPr b="1" lang="en" sz="2400">
                          <a:solidFill>
                            <a:schemeClr val="dk1"/>
                          </a:solidFill>
                        </a:rPr>
                        <a:t>F(4)</a:t>
                      </a:r>
                      <a:endParaRPr b="1" sz="2400"/>
                    </a:p>
                  </a:txBody>
                  <a:tcPr marT="91425" marB="91425" marR="91425" marL="91425"/>
                </a:tc>
                <a:tc>
                  <a:txBody>
                    <a:bodyPr/>
                    <a:lstStyle/>
                    <a:p>
                      <a:pPr indent="0" lvl="0" marL="0" rtl="0" algn="ctr">
                        <a:spcBef>
                          <a:spcPts val="0"/>
                        </a:spcBef>
                        <a:spcAft>
                          <a:spcPts val="0"/>
                        </a:spcAft>
                        <a:buNone/>
                      </a:pPr>
                      <a:r>
                        <a:rPr b="1" lang="en" sz="2400"/>
                        <a:t>3</a:t>
                      </a:r>
                      <a:endParaRPr b="1"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F(5)</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F(6)</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85550" y="270900"/>
            <a:ext cx="8968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Computing 6th Fibonacci number:</a:t>
            </a:r>
            <a:endParaRPr sz="2400"/>
          </a:p>
          <a:p>
            <a:pPr indent="0" lvl="0" marL="0" rtl="0" algn="l">
              <a:lnSpc>
                <a:spcPct val="115000"/>
              </a:lnSpc>
              <a:spcBef>
                <a:spcPts val="0"/>
              </a:spcBef>
              <a:spcAft>
                <a:spcPts val="0"/>
              </a:spcAft>
              <a:buNone/>
            </a:pPr>
            <a:r>
              <a:rPr i="1" lang="en" sz="2400"/>
              <a:t>F</a:t>
            </a:r>
            <a:r>
              <a:rPr lang="en" sz="2400"/>
              <a:t>(</a:t>
            </a:r>
            <a:r>
              <a:rPr i="1" lang="en" sz="2400"/>
              <a:t>6</a:t>
            </a:r>
            <a:r>
              <a:rPr lang="en" sz="2400"/>
              <a:t>)</a:t>
            </a:r>
            <a:r>
              <a:rPr i="1" lang="en" sz="2400"/>
              <a:t> = F</a:t>
            </a:r>
            <a:r>
              <a:rPr lang="en" sz="2400"/>
              <a:t>(</a:t>
            </a:r>
            <a:r>
              <a:rPr i="1" lang="en" sz="2400"/>
              <a:t>5</a:t>
            </a:r>
            <a:r>
              <a:rPr lang="en" sz="2400"/>
              <a:t>)</a:t>
            </a:r>
            <a:r>
              <a:rPr i="1" lang="en" sz="2400"/>
              <a:t> + F</a:t>
            </a:r>
            <a:r>
              <a:rPr lang="en" sz="2400"/>
              <a:t>(</a:t>
            </a:r>
            <a:r>
              <a:rPr i="1" lang="en" sz="2400"/>
              <a:t>4</a:t>
            </a:r>
            <a:r>
              <a:rPr lang="en" sz="2400"/>
              <a:t>)</a:t>
            </a:r>
            <a:endParaRPr sz="2400"/>
          </a:p>
          <a:p>
            <a:pPr indent="0" lvl="0" marL="0" rtl="0" algn="l">
              <a:lnSpc>
                <a:spcPct val="115000"/>
              </a:lnSpc>
              <a:spcBef>
                <a:spcPts val="0"/>
              </a:spcBef>
              <a:spcAft>
                <a:spcPts val="0"/>
              </a:spcAft>
              <a:buNone/>
            </a:pPr>
            <a:r>
              <a:rPr b="1" i="1" lang="en" sz="2400"/>
              <a:t>F</a:t>
            </a:r>
            <a:r>
              <a:rPr b="1" lang="en" sz="2400"/>
              <a:t>(5)</a:t>
            </a:r>
            <a:r>
              <a:rPr b="1" i="1" lang="en" sz="2400"/>
              <a:t> = </a:t>
            </a:r>
            <a:r>
              <a:rPr b="1" lang="en" sz="2400"/>
              <a:t>3 + 2 = 5</a:t>
            </a:r>
            <a:endParaRPr b="1" sz="2400"/>
          </a:p>
          <a:p>
            <a:pPr indent="0" lvl="0" marL="0" rtl="0" algn="l">
              <a:lnSpc>
                <a:spcPct val="115000"/>
              </a:lnSpc>
              <a:spcBef>
                <a:spcPts val="0"/>
              </a:spcBef>
              <a:spcAft>
                <a:spcPts val="0"/>
              </a:spcAft>
              <a:buNone/>
            </a:pPr>
            <a:r>
              <a:rPr i="1" lang="en" sz="2400"/>
              <a:t>F</a:t>
            </a:r>
            <a:r>
              <a:rPr lang="en" sz="2400"/>
              <a:t>(4)</a:t>
            </a:r>
            <a:r>
              <a:rPr i="1" lang="en" sz="2400"/>
              <a:t> = 2</a:t>
            </a:r>
            <a:r>
              <a:rPr lang="en" sz="2400"/>
              <a:t> + 1 = 3</a:t>
            </a:r>
            <a:endParaRPr sz="2400"/>
          </a:p>
          <a:p>
            <a:pPr indent="0" lvl="0" marL="0" rtl="0" algn="l">
              <a:lnSpc>
                <a:spcPct val="115000"/>
              </a:lnSpc>
              <a:spcBef>
                <a:spcPts val="0"/>
              </a:spcBef>
              <a:spcAft>
                <a:spcPts val="0"/>
              </a:spcAft>
              <a:buNone/>
            </a:pPr>
            <a:r>
              <a:rPr lang="en" sz="2400"/>
              <a:t>F(3) = 1 + 1 = 2</a:t>
            </a:r>
            <a:endParaRPr sz="2400"/>
          </a:p>
          <a:p>
            <a:pPr indent="0" lvl="0" marL="0" rtl="0" algn="l">
              <a:lnSpc>
                <a:spcPct val="115000"/>
              </a:lnSpc>
              <a:spcBef>
                <a:spcPts val="0"/>
              </a:spcBef>
              <a:spcAft>
                <a:spcPts val="0"/>
              </a:spcAft>
              <a:buNone/>
            </a:pPr>
            <a:r>
              <a:rPr lang="en" sz="2400"/>
              <a:t>F(2) = 1</a:t>
            </a:r>
            <a:endParaRPr sz="2400"/>
          </a:p>
          <a:p>
            <a:pPr indent="0" lvl="0" marL="0" rtl="0" algn="l">
              <a:lnSpc>
                <a:spcPct val="115000"/>
              </a:lnSpc>
              <a:spcBef>
                <a:spcPts val="0"/>
              </a:spcBef>
              <a:spcAft>
                <a:spcPts val="0"/>
              </a:spcAft>
              <a:buNone/>
            </a:pPr>
            <a:r>
              <a:rPr lang="en" sz="2400"/>
              <a:t>F(1) = 1</a:t>
            </a:r>
            <a:endParaRPr sz="2400"/>
          </a:p>
          <a:p>
            <a:pPr indent="0" lvl="0" marL="0" rtl="0" algn="l">
              <a:spcBef>
                <a:spcPts val="0"/>
              </a:spcBef>
              <a:spcAft>
                <a:spcPts val="0"/>
              </a:spcAft>
              <a:buNone/>
            </a:pPr>
            <a:r>
              <a:t/>
            </a:r>
            <a:endParaRPr sz="2400"/>
          </a:p>
        </p:txBody>
      </p:sp>
      <p:graphicFrame>
        <p:nvGraphicFramePr>
          <p:cNvPr id="102" name="Google Shape;102;p18"/>
          <p:cNvGraphicFramePr/>
          <p:nvPr/>
        </p:nvGraphicFramePr>
        <p:xfrm>
          <a:off x="5764500" y="995275"/>
          <a:ext cx="3000000" cy="3000000"/>
        </p:xfrm>
        <a:graphic>
          <a:graphicData uri="http://schemas.openxmlformats.org/drawingml/2006/table">
            <a:tbl>
              <a:tblPr>
                <a:noFill/>
                <a:tableStyleId>{518F5037-BFE9-439F-A6FC-02FB69A21902}</a:tableStyleId>
              </a:tblPr>
              <a:tblGrid>
                <a:gridCol w="1534300"/>
                <a:gridCol w="1534300"/>
              </a:tblGrid>
              <a:tr h="672100">
                <a:tc>
                  <a:txBody>
                    <a:bodyPr/>
                    <a:lstStyle/>
                    <a:p>
                      <a:pPr indent="0" lvl="0" marL="0" rtl="0" algn="ctr">
                        <a:spcBef>
                          <a:spcPts val="0"/>
                        </a:spcBef>
                        <a:spcAft>
                          <a:spcPts val="0"/>
                        </a:spcAft>
                        <a:buNone/>
                      </a:pPr>
                      <a:r>
                        <a:rPr lang="en" sz="2400"/>
                        <a:t>F(1)</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F(2)</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F(3)</a:t>
                      </a:r>
                      <a:endParaRPr sz="2400"/>
                    </a:p>
                  </a:txBody>
                  <a:tcPr marT="91425" marB="91425" marR="91425" marL="91425"/>
                </a:tc>
                <a:tc>
                  <a:txBody>
                    <a:bodyPr/>
                    <a:lstStyle/>
                    <a:p>
                      <a:pPr indent="0" lvl="0" marL="0" rtl="0" algn="ctr">
                        <a:spcBef>
                          <a:spcPts val="0"/>
                        </a:spcBef>
                        <a:spcAft>
                          <a:spcPts val="0"/>
                        </a:spcAft>
                        <a:buNone/>
                      </a:pPr>
                      <a:r>
                        <a:rPr lang="en" sz="2400"/>
                        <a:t>2</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F(4)</a:t>
                      </a:r>
                      <a:endParaRPr sz="2400"/>
                    </a:p>
                  </a:txBody>
                  <a:tcPr marT="91425" marB="91425" marR="91425" marL="91425"/>
                </a:tc>
                <a:tc>
                  <a:txBody>
                    <a:bodyPr/>
                    <a:lstStyle/>
                    <a:p>
                      <a:pPr indent="0" lvl="0" marL="0" rtl="0" algn="ctr">
                        <a:spcBef>
                          <a:spcPts val="0"/>
                        </a:spcBef>
                        <a:spcAft>
                          <a:spcPts val="0"/>
                        </a:spcAft>
                        <a:buNone/>
                      </a:pPr>
                      <a:r>
                        <a:rPr lang="en" sz="2400"/>
                        <a:t>3</a:t>
                      </a:r>
                      <a:endParaRPr sz="2400"/>
                    </a:p>
                  </a:txBody>
                  <a:tcPr marT="91425" marB="91425" marR="91425" marL="91425"/>
                </a:tc>
              </a:tr>
              <a:tr h="672100">
                <a:tc>
                  <a:txBody>
                    <a:bodyPr/>
                    <a:lstStyle/>
                    <a:p>
                      <a:pPr indent="0" lvl="0" marL="0" rtl="0" algn="ctr">
                        <a:spcBef>
                          <a:spcPts val="0"/>
                        </a:spcBef>
                        <a:spcAft>
                          <a:spcPts val="0"/>
                        </a:spcAft>
                        <a:buNone/>
                      </a:pPr>
                      <a:r>
                        <a:rPr b="1" lang="en" sz="2400">
                          <a:solidFill>
                            <a:schemeClr val="dk1"/>
                          </a:solidFill>
                        </a:rPr>
                        <a:t>F(5)</a:t>
                      </a:r>
                      <a:endParaRPr b="1" sz="2400"/>
                    </a:p>
                  </a:txBody>
                  <a:tcPr marT="91425" marB="91425" marR="91425" marL="91425"/>
                </a:tc>
                <a:tc>
                  <a:txBody>
                    <a:bodyPr/>
                    <a:lstStyle/>
                    <a:p>
                      <a:pPr indent="0" lvl="0" marL="0" rtl="0" algn="ctr">
                        <a:spcBef>
                          <a:spcPts val="0"/>
                        </a:spcBef>
                        <a:spcAft>
                          <a:spcPts val="0"/>
                        </a:spcAft>
                        <a:buNone/>
                      </a:pPr>
                      <a:r>
                        <a:rPr b="1" lang="en" sz="2400"/>
                        <a:t>5</a:t>
                      </a:r>
                      <a:endParaRPr b="1"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F(6)</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19"/>
          <p:cNvGraphicFramePr/>
          <p:nvPr/>
        </p:nvGraphicFramePr>
        <p:xfrm>
          <a:off x="5764500" y="995275"/>
          <a:ext cx="3000000" cy="3000000"/>
        </p:xfrm>
        <a:graphic>
          <a:graphicData uri="http://schemas.openxmlformats.org/drawingml/2006/table">
            <a:tbl>
              <a:tblPr>
                <a:noFill/>
                <a:tableStyleId>{518F5037-BFE9-439F-A6FC-02FB69A21902}</a:tableStyleId>
              </a:tblPr>
              <a:tblGrid>
                <a:gridCol w="1534300"/>
                <a:gridCol w="1534300"/>
              </a:tblGrid>
              <a:tr h="672100">
                <a:tc>
                  <a:txBody>
                    <a:bodyPr/>
                    <a:lstStyle/>
                    <a:p>
                      <a:pPr indent="0" lvl="0" marL="0" rtl="0" algn="ctr">
                        <a:spcBef>
                          <a:spcPts val="0"/>
                        </a:spcBef>
                        <a:spcAft>
                          <a:spcPts val="0"/>
                        </a:spcAft>
                        <a:buNone/>
                      </a:pPr>
                      <a:r>
                        <a:rPr lang="en" sz="2400"/>
                        <a:t>F(1)</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F(2)</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F(3)</a:t>
                      </a:r>
                      <a:endParaRPr sz="2400"/>
                    </a:p>
                  </a:txBody>
                  <a:tcPr marT="91425" marB="91425" marR="91425" marL="91425"/>
                </a:tc>
                <a:tc>
                  <a:txBody>
                    <a:bodyPr/>
                    <a:lstStyle/>
                    <a:p>
                      <a:pPr indent="0" lvl="0" marL="0" rtl="0" algn="ctr">
                        <a:spcBef>
                          <a:spcPts val="0"/>
                        </a:spcBef>
                        <a:spcAft>
                          <a:spcPts val="0"/>
                        </a:spcAft>
                        <a:buNone/>
                      </a:pPr>
                      <a:r>
                        <a:rPr lang="en" sz="2400"/>
                        <a:t>2</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F(4)</a:t>
                      </a:r>
                      <a:endParaRPr sz="2400"/>
                    </a:p>
                  </a:txBody>
                  <a:tcPr marT="91425" marB="91425" marR="91425" marL="91425"/>
                </a:tc>
                <a:tc>
                  <a:txBody>
                    <a:bodyPr/>
                    <a:lstStyle/>
                    <a:p>
                      <a:pPr indent="0" lvl="0" marL="0" rtl="0" algn="ctr">
                        <a:spcBef>
                          <a:spcPts val="0"/>
                        </a:spcBef>
                        <a:spcAft>
                          <a:spcPts val="0"/>
                        </a:spcAft>
                        <a:buNone/>
                      </a:pPr>
                      <a:r>
                        <a:rPr lang="en" sz="2400"/>
                        <a:t>3</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F(5)</a:t>
                      </a:r>
                      <a:endParaRPr sz="2400"/>
                    </a:p>
                  </a:txBody>
                  <a:tcPr marT="91425" marB="91425" marR="91425" marL="91425"/>
                </a:tc>
                <a:tc>
                  <a:txBody>
                    <a:bodyPr/>
                    <a:lstStyle/>
                    <a:p>
                      <a:pPr indent="0" lvl="0" marL="0" rtl="0" algn="ctr">
                        <a:spcBef>
                          <a:spcPts val="0"/>
                        </a:spcBef>
                        <a:spcAft>
                          <a:spcPts val="0"/>
                        </a:spcAft>
                        <a:buNone/>
                      </a:pPr>
                      <a:r>
                        <a:rPr lang="en" sz="2400"/>
                        <a:t>5</a:t>
                      </a:r>
                      <a:endParaRPr sz="2400"/>
                    </a:p>
                  </a:txBody>
                  <a:tcPr marT="91425" marB="91425" marR="91425" marL="91425"/>
                </a:tc>
              </a:tr>
              <a:tr h="672100">
                <a:tc>
                  <a:txBody>
                    <a:bodyPr/>
                    <a:lstStyle/>
                    <a:p>
                      <a:pPr indent="0" lvl="0" marL="0" rtl="0" algn="ctr">
                        <a:spcBef>
                          <a:spcPts val="0"/>
                        </a:spcBef>
                        <a:spcAft>
                          <a:spcPts val="0"/>
                        </a:spcAft>
                        <a:buNone/>
                      </a:pPr>
                      <a:r>
                        <a:rPr b="1" lang="en" sz="2400">
                          <a:solidFill>
                            <a:schemeClr val="dk1"/>
                          </a:solidFill>
                        </a:rPr>
                        <a:t>F(6)</a:t>
                      </a:r>
                      <a:endParaRPr b="1" sz="2400"/>
                    </a:p>
                  </a:txBody>
                  <a:tcPr marT="91425" marB="91425" marR="91425" marL="91425"/>
                </a:tc>
                <a:tc>
                  <a:txBody>
                    <a:bodyPr/>
                    <a:lstStyle/>
                    <a:p>
                      <a:pPr indent="0" lvl="0" marL="0" rtl="0" algn="ctr">
                        <a:spcBef>
                          <a:spcPts val="0"/>
                        </a:spcBef>
                        <a:spcAft>
                          <a:spcPts val="0"/>
                        </a:spcAft>
                        <a:buNone/>
                      </a:pPr>
                      <a:r>
                        <a:rPr b="1" lang="en" sz="2400"/>
                        <a:t>8</a:t>
                      </a:r>
                      <a:endParaRPr b="1" sz="2400"/>
                    </a:p>
                  </a:txBody>
                  <a:tcPr marT="91425" marB="91425" marR="91425" marL="91425"/>
                </a:tc>
              </a:tr>
            </a:tbl>
          </a:graphicData>
        </a:graphic>
      </p:graphicFrame>
      <p:sp>
        <p:nvSpPr>
          <p:cNvPr id="108" name="Google Shape;108;p19"/>
          <p:cNvSpPr txBox="1"/>
          <p:nvPr/>
        </p:nvSpPr>
        <p:spPr>
          <a:xfrm>
            <a:off x="85550" y="270900"/>
            <a:ext cx="51327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Computing 6th Fibonacci number:</a:t>
            </a:r>
            <a:endParaRPr sz="2400"/>
          </a:p>
          <a:p>
            <a:pPr indent="0" lvl="0" marL="0" rtl="0" algn="l">
              <a:lnSpc>
                <a:spcPct val="115000"/>
              </a:lnSpc>
              <a:spcBef>
                <a:spcPts val="0"/>
              </a:spcBef>
              <a:spcAft>
                <a:spcPts val="0"/>
              </a:spcAft>
              <a:buNone/>
            </a:pPr>
            <a:r>
              <a:rPr b="1" i="1" lang="en" sz="2400"/>
              <a:t>F</a:t>
            </a:r>
            <a:r>
              <a:rPr b="1" lang="en" sz="2400"/>
              <a:t>(</a:t>
            </a:r>
            <a:r>
              <a:rPr b="1" i="1" lang="en" sz="2400"/>
              <a:t>6</a:t>
            </a:r>
            <a:r>
              <a:rPr b="1" lang="en" sz="2400"/>
              <a:t>)</a:t>
            </a:r>
            <a:r>
              <a:rPr b="1" i="1" lang="en" sz="2400"/>
              <a:t> = 5 + 3 = 8</a:t>
            </a:r>
            <a:endParaRPr b="1" sz="2400"/>
          </a:p>
          <a:p>
            <a:pPr indent="0" lvl="0" marL="0" rtl="0" algn="l">
              <a:lnSpc>
                <a:spcPct val="115000"/>
              </a:lnSpc>
              <a:spcBef>
                <a:spcPts val="0"/>
              </a:spcBef>
              <a:spcAft>
                <a:spcPts val="0"/>
              </a:spcAft>
              <a:buNone/>
            </a:pPr>
            <a:r>
              <a:rPr i="1" lang="en" sz="2400"/>
              <a:t>F</a:t>
            </a:r>
            <a:r>
              <a:rPr lang="en" sz="2400"/>
              <a:t>(5)</a:t>
            </a:r>
            <a:r>
              <a:rPr i="1" lang="en" sz="2400"/>
              <a:t> = </a:t>
            </a:r>
            <a:r>
              <a:rPr lang="en" sz="2400"/>
              <a:t>3 + 2 = 5</a:t>
            </a:r>
            <a:endParaRPr sz="2400"/>
          </a:p>
          <a:p>
            <a:pPr indent="0" lvl="0" marL="0" rtl="0" algn="l">
              <a:lnSpc>
                <a:spcPct val="115000"/>
              </a:lnSpc>
              <a:spcBef>
                <a:spcPts val="0"/>
              </a:spcBef>
              <a:spcAft>
                <a:spcPts val="0"/>
              </a:spcAft>
              <a:buNone/>
            </a:pPr>
            <a:r>
              <a:rPr i="1" lang="en" sz="2400"/>
              <a:t>F</a:t>
            </a:r>
            <a:r>
              <a:rPr lang="en" sz="2400"/>
              <a:t>(4)</a:t>
            </a:r>
            <a:r>
              <a:rPr i="1" lang="en" sz="2400"/>
              <a:t> = 2</a:t>
            </a:r>
            <a:r>
              <a:rPr lang="en" sz="2400"/>
              <a:t> + 1 = 3</a:t>
            </a:r>
            <a:endParaRPr sz="2400"/>
          </a:p>
          <a:p>
            <a:pPr indent="0" lvl="0" marL="0" rtl="0" algn="l">
              <a:lnSpc>
                <a:spcPct val="115000"/>
              </a:lnSpc>
              <a:spcBef>
                <a:spcPts val="0"/>
              </a:spcBef>
              <a:spcAft>
                <a:spcPts val="0"/>
              </a:spcAft>
              <a:buNone/>
            </a:pPr>
            <a:r>
              <a:rPr lang="en" sz="2400"/>
              <a:t>F(3) = 1 + 1 = 2</a:t>
            </a:r>
            <a:endParaRPr sz="2400"/>
          </a:p>
          <a:p>
            <a:pPr indent="0" lvl="0" marL="0" rtl="0" algn="l">
              <a:lnSpc>
                <a:spcPct val="115000"/>
              </a:lnSpc>
              <a:spcBef>
                <a:spcPts val="0"/>
              </a:spcBef>
              <a:spcAft>
                <a:spcPts val="0"/>
              </a:spcAft>
              <a:buNone/>
            </a:pPr>
            <a:r>
              <a:rPr lang="en" sz="2400"/>
              <a:t>F(2) = 1</a:t>
            </a:r>
            <a:endParaRPr sz="2400"/>
          </a:p>
          <a:p>
            <a:pPr indent="0" lvl="0" marL="0" rtl="0" algn="l">
              <a:lnSpc>
                <a:spcPct val="115000"/>
              </a:lnSpc>
              <a:spcBef>
                <a:spcPts val="0"/>
              </a:spcBef>
              <a:spcAft>
                <a:spcPts val="0"/>
              </a:spcAft>
              <a:buNone/>
            </a:pPr>
            <a:r>
              <a:rPr lang="en" sz="2400"/>
              <a:t>F(1) = 1</a:t>
            </a:r>
            <a:endParaRPr sz="2400"/>
          </a:p>
          <a:p>
            <a:pPr indent="0" lvl="0" marL="0" rtl="0" algn="l">
              <a:spcBef>
                <a:spcPts val="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solidFill>
                  <a:schemeClr val="dk1"/>
                </a:solidFill>
                <a:latin typeface="Courier New"/>
                <a:ea typeface="Courier New"/>
                <a:cs typeface="Courier New"/>
                <a:sym typeface="Courier New"/>
              </a:rPr>
              <a:t>Algorithm </a:t>
            </a:r>
            <a:r>
              <a:rPr b="1" lang="en" sz="2400">
                <a:solidFill>
                  <a:schemeClr val="dk1"/>
                </a:solidFill>
                <a:latin typeface="Courier New"/>
                <a:ea typeface="Courier New"/>
                <a:cs typeface="Courier New"/>
                <a:sym typeface="Courier New"/>
              </a:rPr>
              <a:t>Fibonacci</a:t>
            </a:r>
            <a:r>
              <a:rPr b="1" lang="en" sz="2400">
                <a:latin typeface="Courier New"/>
                <a:ea typeface="Courier New"/>
                <a:cs typeface="Courier New"/>
                <a:sym typeface="Courier New"/>
              </a:rPr>
              <a:t>_DP_BottomUp(n)</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//Computes nth Fibonacci Number using</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 bottom-up approach of Dynamic Programming</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//Input: positive integer n</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//Output: nth Fibonacci Number</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F[1]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F[2]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1</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for i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3 to n</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  F[i]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F[i-1] + F[i-2]</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return F[n]</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solidFill>
                  <a:schemeClr val="dk1"/>
                </a:solidFill>
                <a:latin typeface="Courier New"/>
                <a:ea typeface="Courier New"/>
                <a:cs typeface="Courier New"/>
                <a:sym typeface="Courier New"/>
              </a:rPr>
              <a:t>Algorithm </a:t>
            </a:r>
            <a:r>
              <a:rPr b="1" lang="en" sz="2400">
                <a:solidFill>
                  <a:schemeClr val="dk1"/>
                </a:solidFill>
                <a:latin typeface="Courier New"/>
                <a:ea typeface="Courier New"/>
                <a:cs typeface="Courier New"/>
                <a:sym typeface="Courier New"/>
              </a:rPr>
              <a:t>Fibonacci</a:t>
            </a:r>
            <a:r>
              <a:rPr b="1" lang="en" sz="2400">
                <a:latin typeface="Courier New"/>
                <a:ea typeface="Courier New"/>
                <a:cs typeface="Courier New"/>
                <a:sym typeface="Courier New"/>
              </a:rPr>
              <a:t>_BottomUp(n)</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//Computes nth Fibonacci Number</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//Input: positive integer n</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//Output: nth Fibonacci Number</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 ← </a:t>
            </a:r>
            <a:r>
              <a:rPr b="1" lang="en" sz="2400">
                <a:latin typeface="Courier New"/>
                <a:ea typeface="Courier New"/>
                <a:cs typeface="Courier New"/>
                <a:sym typeface="Courier New"/>
              </a:rPr>
              <a:t>Fprev ← </a:t>
            </a:r>
            <a:r>
              <a:rPr b="1" lang="en" sz="2400">
                <a:solidFill>
                  <a:schemeClr val="dk1"/>
                </a:solidFill>
                <a:latin typeface="Courier New"/>
                <a:ea typeface="Courier New"/>
                <a:cs typeface="Courier New"/>
                <a:sym typeface="Courier New"/>
              </a:rPr>
              <a:t>Fpp</a:t>
            </a: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 </a:t>
            </a:r>
            <a:r>
              <a:rPr b="1" lang="en" sz="2400">
                <a:latin typeface="Courier New"/>
                <a:ea typeface="Courier New"/>
                <a:cs typeface="Courier New"/>
                <a:sym typeface="Courier New"/>
              </a:rPr>
              <a:t>1</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for i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3 to n</a:t>
            </a:r>
            <a:endParaRPr b="1" sz="2400">
              <a:latin typeface="Courier New"/>
              <a:ea typeface="Courier New"/>
              <a:cs typeface="Courier New"/>
              <a:sym typeface="Courier New"/>
            </a:endParaRPr>
          </a:p>
          <a:p>
            <a:pPr indent="457200" lvl="0" marL="0" rtl="0" algn="l">
              <a:lnSpc>
                <a:spcPct val="90000"/>
              </a:lnSpc>
              <a:spcBef>
                <a:spcPts val="0"/>
              </a:spcBef>
              <a:spcAft>
                <a:spcPts val="0"/>
              </a:spcAft>
              <a:buNone/>
            </a:pPr>
            <a:r>
              <a:rPr b="1" lang="en" sz="2400">
                <a:latin typeface="Courier New"/>
                <a:ea typeface="Courier New"/>
                <a:cs typeface="Courier New"/>
                <a:sym typeface="Courier New"/>
              </a:rPr>
              <a:t>F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Fprev + Fpp</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	Fpp ← Fprev</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	Fprev ← F</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return F</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270900" y="270900"/>
            <a:ext cx="8660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dk1"/>
                </a:solidFill>
              </a:rPr>
              <a:t>Q: How many bit strings of length 8 does not have </a:t>
            </a:r>
            <a:r>
              <a:rPr b="1" lang="en" sz="3000">
                <a:solidFill>
                  <a:schemeClr val="dk1"/>
                </a:solidFill>
              </a:rPr>
              <a:t>two consecutive </a:t>
            </a:r>
            <a:r>
              <a:rPr b="1" lang="en" sz="3000">
                <a:solidFill>
                  <a:schemeClr val="dk1"/>
                </a:solidFill>
              </a:rPr>
              <a:t>zeros.</a:t>
            </a:r>
            <a:endParaRPr b="1" sz="3000"/>
          </a:p>
          <a:p>
            <a:pPr indent="0" lvl="0" marL="0" rtl="0" algn="l">
              <a:spcBef>
                <a:spcPts val="0"/>
              </a:spcBef>
              <a:spcAft>
                <a:spcPts val="0"/>
              </a:spcAft>
              <a:buNone/>
            </a:pPr>
            <a:r>
              <a:rPr lang="en" sz="3000"/>
              <a:t>(10110110 is one of them, but 11100111 is not.)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Soln: …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270900" y="270900"/>
            <a:ext cx="8660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Q: How many bit strings of length 8 does not have consecutive two zeros.</a:t>
            </a:r>
            <a:endParaRPr b="1" sz="3000"/>
          </a:p>
          <a:p>
            <a:pPr indent="0" lvl="0" marL="0" rtl="0" algn="l">
              <a:spcBef>
                <a:spcPts val="0"/>
              </a:spcBef>
              <a:spcAft>
                <a:spcPts val="0"/>
              </a:spcAft>
              <a:buClr>
                <a:schemeClr val="dk1"/>
              </a:buClr>
              <a:buSzPts val="1100"/>
              <a:buFont typeface="Arial"/>
              <a:buNone/>
            </a:pPr>
            <a:r>
              <a:rPr lang="en" sz="3000">
                <a:solidFill>
                  <a:schemeClr val="dk1"/>
                </a:solidFill>
              </a:rPr>
              <a:t>(10110110 is one of them, but 11100111 is not.)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Soln: f(n) = f(n-1) + f(n-2), </a:t>
            </a:r>
            <a:endParaRPr sz="3000"/>
          </a:p>
          <a:p>
            <a:pPr indent="0" lvl="0" marL="0" rtl="0" algn="l">
              <a:spcBef>
                <a:spcPts val="0"/>
              </a:spcBef>
              <a:spcAft>
                <a:spcPts val="0"/>
              </a:spcAft>
              <a:buNone/>
            </a:pPr>
            <a:r>
              <a:rPr lang="en" sz="3000"/>
              <a:t>                   where f(1) = 2, f(2) = 3</a:t>
            </a:r>
            <a:endParaRPr sz="3000"/>
          </a:p>
          <a:p>
            <a:pPr indent="0" lvl="0" marL="0" rtl="0" algn="l">
              <a:spcBef>
                <a:spcPts val="0"/>
              </a:spcBef>
              <a:spcAft>
                <a:spcPts val="0"/>
              </a:spcAft>
              <a:buNone/>
            </a:pPr>
            <a:r>
              <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270900" y="270900"/>
            <a:ext cx="8660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Q: How many bit strings of length 8 does not have consecutive three zeros.</a:t>
            </a:r>
            <a:endParaRPr b="1" sz="3000"/>
          </a:p>
          <a:p>
            <a:pPr indent="0" lvl="0" marL="0" rtl="0" algn="l">
              <a:spcBef>
                <a:spcPts val="0"/>
              </a:spcBef>
              <a:spcAft>
                <a:spcPts val="0"/>
              </a:spcAft>
              <a:buClr>
                <a:schemeClr val="dk1"/>
              </a:buClr>
              <a:buSzPts val="1100"/>
              <a:buFont typeface="Arial"/>
              <a:buNone/>
            </a:pPr>
            <a:r>
              <a:rPr lang="en" sz="3000">
                <a:solidFill>
                  <a:schemeClr val="dk1"/>
                </a:solidFill>
              </a:rPr>
              <a:t>(10010110 is one of them, but 11000111 is not.)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Soln: f(n) = f(n-1) + f(n-2) + f(n-3), </a:t>
            </a:r>
            <a:endParaRPr sz="3000"/>
          </a:p>
          <a:p>
            <a:pPr indent="0" lvl="0" marL="0" rtl="0" algn="l">
              <a:spcBef>
                <a:spcPts val="0"/>
              </a:spcBef>
              <a:spcAft>
                <a:spcPts val="0"/>
              </a:spcAft>
              <a:buNone/>
            </a:pPr>
            <a:r>
              <a:rPr lang="en" sz="3000"/>
              <a:t>                   where f(1) = 2, f(2) = 4, f(3) = 7</a:t>
            </a:r>
            <a:endParaRPr sz="3000"/>
          </a:p>
          <a:p>
            <a:pPr indent="0" lvl="0" marL="0" rtl="0" algn="l">
              <a:spcBef>
                <a:spcPts val="0"/>
              </a:spcBef>
              <a:spcAft>
                <a:spcPts val="0"/>
              </a:spcAft>
              <a:buNone/>
            </a:pPr>
            <a:r>
              <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nvSpPr>
        <p:spPr>
          <a:xfrm>
            <a:off x="270900" y="270900"/>
            <a:ext cx="87195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Dynamic Programming: </a:t>
            </a:r>
            <a:r>
              <a:rPr lang="en" sz="2400"/>
              <a:t>is a general algorithm design technique for solving problems defined by recurrences with overlapping subproblems.</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rPr lang="en" sz="2400"/>
              <a:t>Invented by American mathematician Richard Bellman in the  1950s to solve optimization problems and later assimilated by Computer Science.</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rPr lang="en" sz="2400"/>
              <a:t>“Programming” here means “planning”.</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rPr b="1" lang="en" sz="2400"/>
              <a:t>Main idea:</a:t>
            </a:r>
            <a:endParaRPr b="1" sz="2400"/>
          </a:p>
          <a:p>
            <a:pPr indent="-381000" lvl="0" marL="457200" rtl="0" algn="l">
              <a:lnSpc>
                <a:spcPct val="90000"/>
              </a:lnSpc>
              <a:spcBef>
                <a:spcPts val="0"/>
              </a:spcBef>
              <a:spcAft>
                <a:spcPts val="0"/>
              </a:spcAft>
              <a:buSzPts val="2400"/>
              <a:buChar char="●"/>
            </a:pPr>
            <a:r>
              <a:rPr lang="en" sz="2400"/>
              <a:t>set up a recurrence of a solution, which happens to solve overlapping subproblems.</a:t>
            </a:r>
            <a:endParaRPr sz="2400"/>
          </a:p>
          <a:p>
            <a:pPr indent="-381000" lvl="0" marL="457200" rtl="0" algn="l">
              <a:lnSpc>
                <a:spcPct val="90000"/>
              </a:lnSpc>
              <a:spcBef>
                <a:spcPts val="0"/>
              </a:spcBef>
              <a:spcAft>
                <a:spcPts val="0"/>
              </a:spcAft>
              <a:buSzPts val="2400"/>
              <a:buChar char="●"/>
            </a:pPr>
            <a:r>
              <a:rPr lang="en" sz="2400"/>
              <a:t>solve subproblems once and record solutions in a table.</a:t>
            </a:r>
            <a:endParaRPr sz="2400"/>
          </a:p>
          <a:p>
            <a:pPr indent="-381000" lvl="0" marL="457200" rtl="0" algn="l">
              <a:lnSpc>
                <a:spcPct val="90000"/>
              </a:lnSpc>
              <a:spcBef>
                <a:spcPts val="0"/>
              </a:spcBef>
              <a:spcAft>
                <a:spcPts val="0"/>
              </a:spcAft>
              <a:buSzPts val="2400"/>
              <a:buChar char="●"/>
            </a:pPr>
            <a:r>
              <a:rPr lang="en" sz="2400"/>
              <a:t>extract solution from the table whenever required to solve the subproblem.</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cxnSp>
        <p:nvCxnSpPr>
          <p:cNvPr id="143" name="Google Shape;143;p26"/>
          <p:cNvCxnSpPr/>
          <p:nvPr/>
        </p:nvCxnSpPr>
        <p:spPr>
          <a:xfrm flipH="1">
            <a:off x="2124300" y="3230650"/>
            <a:ext cx="1155000" cy="35640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26"/>
          <p:cNvCxnSpPr/>
          <p:nvPr/>
        </p:nvCxnSpPr>
        <p:spPr>
          <a:xfrm>
            <a:off x="3393350" y="3244925"/>
            <a:ext cx="1040700" cy="3423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26"/>
          <p:cNvCxnSpPr/>
          <p:nvPr/>
        </p:nvCxnSpPr>
        <p:spPr>
          <a:xfrm flipH="1">
            <a:off x="827100" y="4043350"/>
            <a:ext cx="798300" cy="356400"/>
          </a:xfrm>
          <a:prstGeom prst="straightConnector1">
            <a:avLst/>
          </a:prstGeom>
          <a:noFill/>
          <a:ln cap="flat" cmpd="sng" w="19050">
            <a:solidFill>
              <a:schemeClr val="dk2"/>
            </a:solidFill>
            <a:prstDash val="solid"/>
            <a:round/>
            <a:headEnd len="med" w="med" type="none"/>
            <a:tailEnd len="med" w="med" type="triangle"/>
          </a:ln>
        </p:spPr>
      </p:cxnSp>
      <p:cxnSp>
        <p:nvCxnSpPr>
          <p:cNvPr id="146" name="Google Shape;146;p26"/>
          <p:cNvCxnSpPr/>
          <p:nvPr/>
        </p:nvCxnSpPr>
        <p:spPr>
          <a:xfrm>
            <a:off x="1739450" y="4057600"/>
            <a:ext cx="541800" cy="34230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26"/>
          <p:cNvCxnSpPr/>
          <p:nvPr/>
        </p:nvCxnSpPr>
        <p:spPr>
          <a:xfrm flipH="1">
            <a:off x="4605325" y="4029100"/>
            <a:ext cx="356400" cy="3849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26"/>
          <p:cNvCxnSpPr/>
          <p:nvPr/>
        </p:nvCxnSpPr>
        <p:spPr>
          <a:xfrm>
            <a:off x="5303900" y="4029100"/>
            <a:ext cx="527700" cy="4278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26"/>
          <p:cNvCxnSpPr/>
          <p:nvPr/>
        </p:nvCxnSpPr>
        <p:spPr>
          <a:xfrm flipH="1">
            <a:off x="356500" y="4870300"/>
            <a:ext cx="114000" cy="3708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26"/>
          <p:cNvCxnSpPr/>
          <p:nvPr/>
        </p:nvCxnSpPr>
        <p:spPr>
          <a:xfrm>
            <a:off x="556050" y="4870300"/>
            <a:ext cx="598800" cy="313800"/>
          </a:xfrm>
          <a:prstGeom prst="straightConnector1">
            <a:avLst/>
          </a:prstGeom>
          <a:noFill/>
          <a:ln cap="flat" cmpd="sng" w="19050">
            <a:solidFill>
              <a:schemeClr val="dk2"/>
            </a:solidFill>
            <a:prstDash val="solid"/>
            <a:round/>
            <a:headEnd len="med" w="med" type="none"/>
            <a:tailEnd len="med" w="med" type="triangle"/>
          </a:ln>
        </p:spPr>
      </p:cxnSp>
      <p:sp>
        <p:nvSpPr>
          <p:cNvPr id="151" name="Google Shape;151;p26"/>
          <p:cNvSpPr txBox="1"/>
          <p:nvPr/>
        </p:nvSpPr>
        <p:spPr>
          <a:xfrm>
            <a:off x="85550" y="270900"/>
            <a:ext cx="8968200" cy="25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Example sequence: 1, 2, …, 20, 21, …, 30, 32, 34, … </a:t>
            </a:r>
            <a:endParaRPr b="1" sz="2400"/>
          </a:p>
          <a:p>
            <a:pPr indent="0" lvl="0" marL="0" rtl="0" algn="l">
              <a:lnSpc>
                <a:spcPct val="115000"/>
              </a:lnSpc>
              <a:spcBef>
                <a:spcPts val="0"/>
              </a:spcBef>
              <a:spcAft>
                <a:spcPts val="0"/>
              </a:spcAft>
              <a:buNone/>
            </a:pPr>
            <a:r>
              <a:rPr lang="en" sz="2400"/>
              <a:t>F(n) = F(n - 10) + F(n - 20)</a:t>
            </a:r>
            <a:endParaRPr sz="2400"/>
          </a:p>
          <a:p>
            <a:pPr indent="0" lvl="0" marL="0" rtl="0" algn="l">
              <a:lnSpc>
                <a:spcPct val="115000"/>
              </a:lnSpc>
              <a:spcBef>
                <a:spcPts val="0"/>
              </a:spcBef>
              <a:spcAft>
                <a:spcPts val="0"/>
              </a:spcAft>
              <a:buNone/>
            </a:pPr>
            <a:r>
              <a:rPr lang="en" sz="2400"/>
              <a:t>F(i) = i for 1 ≤ i ≤ 20</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solidFill>
                  <a:schemeClr val="dk1"/>
                </a:solidFill>
              </a:rPr>
              <a:t>Computing the 107</a:t>
            </a:r>
            <a:r>
              <a:rPr b="1" baseline="30000" lang="en" sz="2400">
                <a:solidFill>
                  <a:schemeClr val="dk1"/>
                </a:solidFill>
              </a:rPr>
              <a:t>th</a:t>
            </a:r>
            <a:r>
              <a:rPr b="1" lang="en" sz="2400">
                <a:solidFill>
                  <a:schemeClr val="dk1"/>
                </a:solidFill>
              </a:rPr>
              <a:t> number recursively (top-down):</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F(107)</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F(97)    +       F(87)</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F(87) +  F(77)       F(77) +  F(67)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rPr>
              <a:t>                     </a:t>
            </a:r>
            <a:endParaRPr b="1" sz="2400">
              <a:solidFill>
                <a:schemeClr val="dk1"/>
              </a:solidFill>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F(77) F(67) … </a:t>
            </a:r>
            <a:endParaRPr b="1" sz="24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nvSpPr>
        <p:spPr>
          <a:xfrm>
            <a:off x="270900" y="270900"/>
            <a:ext cx="8436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Eg: Coin-row problem</a:t>
            </a:r>
            <a:endParaRPr b="1" sz="3000"/>
          </a:p>
          <a:p>
            <a:pPr indent="0" lvl="0" marL="0" rtl="0" algn="l">
              <a:spcBef>
                <a:spcPts val="0"/>
              </a:spcBef>
              <a:spcAft>
                <a:spcPts val="0"/>
              </a:spcAft>
              <a:buNone/>
            </a:pPr>
            <a:r>
              <a:rPr lang="en" sz="3000"/>
              <a:t>There is a row of n coins whose values are some positive integers c</a:t>
            </a:r>
            <a:r>
              <a:rPr baseline="-25000" lang="en" sz="3000"/>
              <a:t>1</a:t>
            </a:r>
            <a:r>
              <a:rPr lang="en" sz="3000"/>
              <a:t>, c</a:t>
            </a:r>
            <a:r>
              <a:rPr baseline="-25000" lang="en" sz="3000"/>
              <a:t>2</a:t>
            </a:r>
            <a:r>
              <a:rPr lang="en" sz="3000"/>
              <a:t>, …, c</a:t>
            </a:r>
            <a:r>
              <a:rPr baseline="-25000" lang="en" sz="3000"/>
              <a:t>n</a:t>
            </a:r>
            <a:r>
              <a:rPr lang="en" sz="3000"/>
              <a:t>, not necessarily distinct. The goal is to pick up the maximum amount of money subject to the constraint that no two coins adjacent in the initial row can be picked up.</a:t>
            </a:r>
            <a:endParaRPr sz="3000"/>
          </a:p>
          <a:p>
            <a:pPr indent="0" lvl="0" marL="0" rtl="0" algn="l">
              <a:spcBef>
                <a:spcPts val="0"/>
              </a:spcBef>
              <a:spcAft>
                <a:spcPts val="0"/>
              </a:spcAft>
              <a:buNone/>
            </a:pPr>
            <a:r>
              <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270900" y="110425"/>
            <a:ext cx="8797200" cy="61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t>Binomial coefficients</a:t>
            </a:r>
            <a:r>
              <a:rPr lang="en" sz="2400"/>
              <a:t> are coefficients of the binomial formula:</a:t>
            </a:r>
            <a:endParaRPr sz="2400"/>
          </a:p>
          <a:p>
            <a:pPr indent="0" lvl="0" marL="0" rtl="0" algn="l">
              <a:lnSpc>
                <a:spcPct val="115000"/>
              </a:lnSpc>
              <a:spcBef>
                <a:spcPts val="0"/>
              </a:spcBef>
              <a:spcAft>
                <a:spcPts val="0"/>
              </a:spcAft>
              <a:buClr>
                <a:schemeClr val="dk1"/>
              </a:buClr>
              <a:buSzPts val="1100"/>
              <a:buFont typeface="Arial"/>
              <a:buNone/>
            </a:pPr>
            <a:r>
              <a:rPr lang="en" sz="2400"/>
              <a:t>(a + b)</a:t>
            </a:r>
            <a:r>
              <a:rPr baseline="30000" lang="en" sz="2400"/>
              <a:t>n</a:t>
            </a:r>
            <a:r>
              <a:rPr lang="en" sz="2400"/>
              <a:t> = C(n,0)a</a:t>
            </a:r>
            <a:r>
              <a:rPr baseline="30000" lang="en" sz="2400"/>
              <a:t>n</a:t>
            </a:r>
            <a:r>
              <a:rPr lang="en" sz="2400"/>
              <a:t>b</a:t>
            </a:r>
            <a:r>
              <a:rPr baseline="30000" lang="en" sz="2400"/>
              <a:t>0 </a:t>
            </a:r>
            <a:r>
              <a:rPr lang="en" sz="2400"/>
              <a:t> + . . . + C(n,k)a</a:t>
            </a:r>
            <a:r>
              <a:rPr baseline="30000" lang="en" sz="2400"/>
              <a:t>n-k</a:t>
            </a:r>
            <a:r>
              <a:rPr lang="en" sz="2400"/>
              <a:t>b</a:t>
            </a:r>
            <a:r>
              <a:rPr baseline="30000" lang="en" sz="2400"/>
              <a:t>k </a:t>
            </a:r>
            <a:r>
              <a:rPr lang="en" sz="2400"/>
              <a:t>+ . . . + C(n,n)a</a:t>
            </a:r>
            <a:r>
              <a:rPr baseline="30000" lang="en" sz="2400"/>
              <a:t>0</a:t>
            </a:r>
            <a:r>
              <a:rPr lang="en" sz="2400"/>
              <a:t>b</a:t>
            </a:r>
            <a:r>
              <a:rPr baseline="30000" lang="en" sz="2400"/>
              <a:t>n</a:t>
            </a:r>
            <a:endParaRPr baseline="30000" sz="24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Recurrence from the Pascal’s identity:</a:t>
            </a:r>
            <a:endParaRPr sz="2400"/>
          </a:p>
          <a:p>
            <a:pPr indent="0" lvl="0" marL="0" rtl="0" algn="l">
              <a:lnSpc>
                <a:spcPct val="115000"/>
              </a:lnSpc>
              <a:spcBef>
                <a:spcPts val="0"/>
              </a:spcBef>
              <a:spcAft>
                <a:spcPts val="0"/>
              </a:spcAft>
              <a:buClr>
                <a:schemeClr val="dk1"/>
              </a:buClr>
              <a:buSzPts val="1100"/>
              <a:buFont typeface="Arial"/>
              <a:buNone/>
            </a:pPr>
            <a:r>
              <a:rPr b="1" lang="en" sz="2400"/>
              <a:t>C(n,k) = C(n-1,k-1) + </a:t>
            </a:r>
            <a:r>
              <a:rPr b="1" lang="en" sz="2400">
                <a:solidFill>
                  <a:schemeClr val="dk1"/>
                </a:solidFill>
              </a:rPr>
              <a:t>C(n-1,k)</a:t>
            </a:r>
            <a:r>
              <a:rPr lang="en" sz="2400"/>
              <a:t>  for n &gt; k &gt; 0</a:t>
            </a:r>
            <a:endParaRPr sz="2400"/>
          </a:p>
          <a:p>
            <a:pPr indent="0" lvl="0" marL="0" rtl="0" algn="l">
              <a:lnSpc>
                <a:spcPct val="115000"/>
              </a:lnSpc>
              <a:spcBef>
                <a:spcPts val="0"/>
              </a:spcBef>
              <a:spcAft>
                <a:spcPts val="0"/>
              </a:spcAft>
              <a:buClr>
                <a:schemeClr val="dk1"/>
              </a:buClr>
              <a:buSzPts val="1100"/>
              <a:buFont typeface="Arial"/>
              <a:buNone/>
            </a:pPr>
            <a:r>
              <a:rPr lang="en" sz="2400"/>
              <a:t>                  	</a:t>
            </a:r>
            <a:r>
              <a:rPr b="1" lang="en" sz="2400"/>
              <a:t>C(n,0) = 1,   C(n,n) = 1</a:t>
            </a:r>
            <a:r>
              <a:rPr lang="en" sz="2400"/>
              <a:t>  for n ≥ 0</a:t>
            </a:r>
            <a:endParaRPr sz="2400"/>
          </a:p>
          <a:p>
            <a:pPr indent="0" lvl="0" marL="0" rtl="0" algn="l">
              <a:lnSpc>
                <a:spcPct val="115000"/>
              </a:lnSpc>
              <a:spcBef>
                <a:spcPts val="0"/>
              </a:spcBef>
              <a:spcAft>
                <a:spcPts val="0"/>
              </a:spcAft>
              <a:buClr>
                <a:schemeClr val="dk1"/>
              </a:buClr>
              <a:buSzPts val="1100"/>
              <a:buFont typeface="Arial"/>
              <a:buNone/>
            </a:pPr>
            <a:r>
              <a:rPr lang="en" sz="2400"/>
              <a:t> </a:t>
            </a:r>
            <a:endParaRPr sz="1200"/>
          </a:p>
          <a:p>
            <a:pPr indent="0" lvl="0" marL="0" rtl="0" algn="l">
              <a:lnSpc>
                <a:spcPct val="115000"/>
              </a:lnSpc>
              <a:spcBef>
                <a:spcPts val="0"/>
              </a:spcBef>
              <a:spcAft>
                <a:spcPts val="0"/>
              </a:spcAft>
              <a:buClr>
                <a:schemeClr val="dk1"/>
              </a:buClr>
              <a:buSzPts val="1100"/>
              <a:buFont typeface="Arial"/>
              <a:buNone/>
            </a:pPr>
            <a:r>
              <a:rPr lang="en" sz="2400"/>
              <a:t>Pascal’s Triangle:</a:t>
            </a:r>
            <a:endParaRPr sz="2400"/>
          </a:p>
          <a:p>
            <a:pPr indent="457200" lvl="0" marL="457200" rtl="0" algn="l">
              <a:lnSpc>
                <a:spcPct val="115000"/>
              </a:lnSpc>
              <a:spcBef>
                <a:spcPts val="0"/>
              </a:spcBef>
              <a:spcAft>
                <a:spcPts val="0"/>
              </a:spcAft>
              <a:buClr>
                <a:schemeClr val="dk1"/>
              </a:buClr>
              <a:buSzPts val="1100"/>
              <a:buFont typeface="Arial"/>
              <a:buNone/>
            </a:pPr>
            <a:r>
              <a:rPr b="1" lang="en" sz="2400"/>
              <a:t>0	1	2	 3	  4	   5</a:t>
            </a:r>
            <a:endParaRPr b="1" sz="2400"/>
          </a:p>
          <a:p>
            <a:pPr indent="0" lvl="0" marL="0" rtl="0" algn="l">
              <a:lnSpc>
                <a:spcPct val="115000"/>
              </a:lnSpc>
              <a:spcBef>
                <a:spcPts val="0"/>
              </a:spcBef>
              <a:spcAft>
                <a:spcPts val="0"/>
              </a:spcAft>
              <a:buClr>
                <a:schemeClr val="dk1"/>
              </a:buClr>
              <a:buSzPts val="1100"/>
              <a:buFont typeface="Arial"/>
              <a:buNone/>
            </a:pPr>
            <a:r>
              <a:rPr b="1" lang="en" sz="2400"/>
              <a:t>0</a:t>
            </a:r>
            <a:r>
              <a:rPr lang="en" sz="2400"/>
              <a:t>   		1</a:t>
            </a:r>
            <a:endParaRPr sz="2400"/>
          </a:p>
          <a:p>
            <a:pPr indent="0" lvl="0" marL="0" rtl="0" algn="l">
              <a:lnSpc>
                <a:spcPct val="115000"/>
              </a:lnSpc>
              <a:spcBef>
                <a:spcPts val="0"/>
              </a:spcBef>
              <a:spcAft>
                <a:spcPts val="0"/>
              </a:spcAft>
              <a:buNone/>
            </a:pPr>
            <a:r>
              <a:rPr b="1" lang="en" sz="2400"/>
              <a:t>1</a:t>
            </a:r>
            <a:r>
              <a:rPr lang="en" sz="2400"/>
              <a:t>   		1	1</a:t>
            </a:r>
            <a:endParaRPr sz="2400"/>
          </a:p>
          <a:p>
            <a:pPr indent="0" lvl="0" marL="0" rtl="0" algn="l">
              <a:lnSpc>
                <a:spcPct val="115000"/>
              </a:lnSpc>
              <a:spcBef>
                <a:spcPts val="0"/>
              </a:spcBef>
              <a:spcAft>
                <a:spcPts val="0"/>
              </a:spcAft>
              <a:buNone/>
            </a:pPr>
            <a:r>
              <a:rPr b="1" lang="en" sz="2400"/>
              <a:t>2</a:t>
            </a:r>
            <a:r>
              <a:rPr lang="en" sz="2400"/>
              <a:t>		1	2	1</a:t>
            </a:r>
            <a:endParaRPr sz="2400"/>
          </a:p>
          <a:p>
            <a:pPr indent="0" lvl="0" marL="0" rtl="0" algn="l">
              <a:lnSpc>
                <a:spcPct val="115000"/>
              </a:lnSpc>
              <a:spcBef>
                <a:spcPts val="0"/>
              </a:spcBef>
              <a:spcAft>
                <a:spcPts val="0"/>
              </a:spcAft>
              <a:buNone/>
            </a:pPr>
            <a:r>
              <a:rPr b="1" lang="en" sz="2400"/>
              <a:t>3</a:t>
            </a:r>
            <a:r>
              <a:rPr lang="en" sz="2400"/>
              <a:t>		1	3	3	 1</a:t>
            </a:r>
            <a:endParaRPr sz="2400"/>
          </a:p>
          <a:p>
            <a:pPr indent="0" lvl="0" marL="0" rtl="0" algn="l">
              <a:lnSpc>
                <a:spcPct val="115000"/>
              </a:lnSpc>
              <a:spcBef>
                <a:spcPts val="0"/>
              </a:spcBef>
              <a:spcAft>
                <a:spcPts val="0"/>
              </a:spcAft>
              <a:buClr>
                <a:schemeClr val="dk1"/>
              </a:buClr>
              <a:buSzPts val="1100"/>
              <a:buFont typeface="Arial"/>
              <a:buNone/>
            </a:pPr>
            <a:r>
              <a:rPr b="1" lang="en" sz="2400"/>
              <a:t>4</a:t>
            </a:r>
            <a:r>
              <a:rPr lang="en" sz="2400"/>
              <a:t>		1	4	6	 4	  1</a:t>
            </a:r>
            <a:endParaRPr sz="2400"/>
          </a:p>
          <a:p>
            <a:pPr indent="0" lvl="0" marL="0" rtl="0" algn="l">
              <a:lnSpc>
                <a:spcPct val="115000"/>
              </a:lnSpc>
              <a:spcBef>
                <a:spcPts val="0"/>
              </a:spcBef>
              <a:spcAft>
                <a:spcPts val="0"/>
              </a:spcAft>
              <a:buNone/>
            </a:pPr>
            <a:r>
              <a:rPr b="1" lang="en" sz="2400"/>
              <a:t>5		</a:t>
            </a:r>
            <a:r>
              <a:rPr lang="en" sz="2400"/>
              <a:t>1	5	10	 10	  5	   1</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Value of C(n,k) can be computed by filling a table:</a:t>
            </a:r>
            <a:endParaRPr sz="2400"/>
          </a:p>
          <a:p>
            <a:pPr indent="457200" lvl="0" marL="457200" rtl="0" algn="l">
              <a:lnSpc>
                <a:spcPct val="115000"/>
              </a:lnSpc>
              <a:spcBef>
                <a:spcPts val="0"/>
              </a:spcBef>
              <a:spcAft>
                <a:spcPts val="0"/>
              </a:spcAft>
              <a:buNone/>
            </a:pPr>
            <a:r>
              <a:rPr b="1" lang="en" sz="2400"/>
              <a:t>0	1	2	.  .  .	k-1				k</a:t>
            </a:r>
            <a:endParaRPr b="1" sz="2400"/>
          </a:p>
          <a:p>
            <a:pPr indent="0" lvl="0" marL="0" rtl="0" algn="l">
              <a:lnSpc>
                <a:spcPct val="115000"/>
              </a:lnSpc>
              <a:spcBef>
                <a:spcPts val="0"/>
              </a:spcBef>
              <a:spcAft>
                <a:spcPts val="0"/>
              </a:spcAft>
              <a:buNone/>
            </a:pPr>
            <a:r>
              <a:rPr b="1" lang="en" sz="2400"/>
              <a:t>0</a:t>
            </a:r>
            <a:r>
              <a:rPr lang="en" sz="2400"/>
              <a:t>   		1</a:t>
            </a:r>
            <a:endParaRPr sz="2400"/>
          </a:p>
          <a:p>
            <a:pPr indent="0" lvl="0" marL="0" rtl="0" algn="l">
              <a:lnSpc>
                <a:spcPct val="115000"/>
              </a:lnSpc>
              <a:spcBef>
                <a:spcPts val="0"/>
              </a:spcBef>
              <a:spcAft>
                <a:spcPts val="0"/>
              </a:spcAft>
              <a:buNone/>
            </a:pPr>
            <a:r>
              <a:rPr b="1" lang="en" sz="2400"/>
              <a:t>1</a:t>
            </a:r>
            <a:r>
              <a:rPr lang="en" sz="2400"/>
              <a:t>   		1	1</a:t>
            </a:r>
            <a:endParaRPr sz="2400"/>
          </a:p>
          <a:p>
            <a:pPr indent="0" lvl="0" marL="0" rtl="0" algn="l">
              <a:lnSpc>
                <a:spcPct val="115000"/>
              </a:lnSpc>
              <a:spcBef>
                <a:spcPts val="0"/>
              </a:spcBef>
              <a:spcAft>
                <a:spcPts val="0"/>
              </a:spcAft>
              <a:buNone/>
            </a:pPr>
            <a:r>
              <a:rPr b="1" lang="en" sz="2400">
                <a:solidFill>
                  <a:schemeClr val="dk1"/>
                </a:solidFill>
              </a:rPr>
              <a:t>2</a:t>
            </a:r>
            <a:r>
              <a:rPr lang="en" sz="2400">
                <a:solidFill>
                  <a:schemeClr val="dk1"/>
                </a:solidFill>
              </a:rPr>
              <a:t>   		1	2	1</a:t>
            </a:r>
            <a:endParaRPr sz="2400">
              <a:solidFill>
                <a:schemeClr val="dk1"/>
              </a:solidFill>
            </a:endParaRPr>
          </a:p>
          <a:p>
            <a:pPr indent="0" lvl="0" marL="0" rtl="0" algn="l">
              <a:lnSpc>
                <a:spcPct val="115000"/>
              </a:lnSpc>
              <a:spcBef>
                <a:spcPts val="0"/>
              </a:spcBef>
              <a:spcAft>
                <a:spcPts val="0"/>
              </a:spcAft>
              <a:buNone/>
            </a:pPr>
            <a:r>
              <a:rPr b="1" lang="en" sz="2400"/>
              <a:t>.</a:t>
            </a:r>
            <a:endParaRPr b="1" sz="2400"/>
          </a:p>
          <a:p>
            <a:pPr indent="0" lvl="0" marL="0" rtl="0" algn="l">
              <a:lnSpc>
                <a:spcPct val="115000"/>
              </a:lnSpc>
              <a:spcBef>
                <a:spcPts val="0"/>
              </a:spcBef>
              <a:spcAft>
                <a:spcPts val="0"/>
              </a:spcAft>
              <a:buNone/>
            </a:pPr>
            <a:r>
              <a:rPr b="1" lang="en" sz="2400"/>
              <a:t>.</a:t>
            </a:r>
            <a:endParaRPr b="1" sz="2400"/>
          </a:p>
          <a:p>
            <a:pPr indent="0" lvl="0" marL="0" rtl="0" algn="l">
              <a:lnSpc>
                <a:spcPct val="115000"/>
              </a:lnSpc>
              <a:spcBef>
                <a:spcPts val="0"/>
              </a:spcBef>
              <a:spcAft>
                <a:spcPts val="0"/>
              </a:spcAft>
              <a:buNone/>
            </a:pPr>
            <a:r>
              <a:rPr b="1" lang="en" sz="2400"/>
              <a:t>k</a:t>
            </a:r>
            <a:r>
              <a:rPr lang="en" sz="2400"/>
              <a:t>		1	k								1</a:t>
            </a:r>
            <a:endParaRPr sz="2400"/>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k+1</a:t>
            </a:r>
            <a:r>
              <a:rPr lang="en" sz="2400">
                <a:solidFill>
                  <a:schemeClr val="dk1"/>
                </a:solidFill>
              </a:rPr>
              <a:t>	1	k+1							k+1	</a:t>
            </a:r>
            <a:endParaRPr sz="2400">
              <a:solidFill>
                <a:schemeClr val="dk1"/>
              </a:solidFill>
            </a:endParaRPr>
          </a:p>
          <a:p>
            <a:pPr indent="0" lvl="0" marL="0" rtl="0" algn="l">
              <a:lnSpc>
                <a:spcPct val="115000"/>
              </a:lnSpc>
              <a:spcBef>
                <a:spcPts val="0"/>
              </a:spcBef>
              <a:spcAft>
                <a:spcPts val="0"/>
              </a:spcAft>
              <a:buNone/>
            </a:pPr>
            <a:r>
              <a:rPr b="1" lang="en" sz="2400"/>
              <a:t>.</a:t>
            </a:r>
            <a:endParaRPr b="1" sz="2400"/>
          </a:p>
          <a:p>
            <a:pPr indent="0" lvl="0" marL="0" rtl="0" algn="l">
              <a:lnSpc>
                <a:spcPct val="115000"/>
              </a:lnSpc>
              <a:spcBef>
                <a:spcPts val="0"/>
              </a:spcBef>
              <a:spcAft>
                <a:spcPts val="0"/>
              </a:spcAft>
              <a:buNone/>
            </a:pPr>
            <a:r>
              <a:rPr b="1" lang="en" sz="2400"/>
              <a:t>.</a:t>
            </a:r>
            <a:endParaRPr b="1" sz="2400"/>
          </a:p>
          <a:p>
            <a:pPr indent="0" lvl="0" marL="0" rtl="0" algn="l">
              <a:lnSpc>
                <a:spcPct val="115000"/>
              </a:lnSpc>
              <a:spcBef>
                <a:spcPts val="0"/>
              </a:spcBef>
              <a:spcAft>
                <a:spcPts val="0"/>
              </a:spcAft>
              <a:buNone/>
            </a:pPr>
            <a:r>
              <a:rPr b="1" lang="en" sz="2400"/>
              <a:t>n-1</a:t>
            </a:r>
            <a:r>
              <a:rPr lang="en" sz="2400"/>
              <a:t>	1					C(n-1,k-1)	C(n-1,k)</a:t>
            </a:r>
            <a:endParaRPr sz="2400"/>
          </a:p>
          <a:p>
            <a:pPr indent="0" lvl="0" marL="0" rtl="0" algn="l">
              <a:lnSpc>
                <a:spcPct val="115000"/>
              </a:lnSpc>
              <a:spcBef>
                <a:spcPts val="0"/>
              </a:spcBef>
              <a:spcAft>
                <a:spcPts val="0"/>
              </a:spcAft>
              <a:buNone/>
            </a:pPr>
            <a:r>
              <a:rPr b="1" lang="en" sz="2400"/>
              <a:t>n</a:t>
            </a:r>
            <a:r>
              <a:rPr lang="en" sz="2400"/>
              <a:t>  		1									C(n,k)</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9"/>
          <p:cNvPicPr preferRelativeResize="0"/>
          <p:nvPr/>
        </p:nvPicPr>
        <p:blipFill>
          <a:blip r:embed="rId3">
            <a:alphaModFix/>
          </a:blip>
          <a:stretch>
            <a:fillRect/>
          </a:stretch>
        </p:blipFill>
        <p:spPr>
          <a:xfrm>
            <a:off x="152400" y="1752600"/>
            <a:ext cx="8834149" cy="4338800"/>
          </a:xfrm>
          <a:prstGeom prst="rect">
            <a:avLst/>
          </a:prstGeom>
          <a:noFill/>
          <a:ln>
            <a:noFill/>
          </a:ln>
        </p:spPr>
      </p:pic>
      <p:sp>
        <p:nvSpPr>
          <p:cNvPr id="167" name="Google Shape;167;p29"/>
          <p:cNvSpPr txBox="1"/>
          <p:nvPr/>
        </p:nvSpPr>
        <p:spPr>
          <a:xfrm>
            <a:off x="313675" y="356450"/>
            <a:ext cx="8597400" cy="11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Bottom-up algorithm to compute Binomial Coefficient using Dynamic Programming technique</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nvSpPr>
        <p:spPr>
          <a:xfrm>
            <a:off x="270900" y="270900"/>
            <a:ext cx="8597400" cy="8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t>Time complexity:</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p:txBody>
      </p:sp>
      <p:pic>
        <p:nvPicPr>
          <p:cNvPr id="173" name="Google Shape;173;p30"/>
          <p:cNvPicPr preferRelativeResize="0"/>
          <p:nvPr/>
        </p:nvPicPr>
        <p:blipFill>
          <a:blip r:embed="rId3">
            <a:alphaModFix/>
          </a:blip>
          <a:stretch>
            <a:fillRect/>
          </a:stretch>
        </p:blipFill>
        <p:spPr>
          <a:xfrm>
            <a:off x="152400" y="1083600"/>
            <a:ext cx="6484276" cy="4047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nvSpPr>
        <p:spPr>
          <a:xfrm>
            <a:off x="313675" y="356450"/>
            <a:ext cx="8597400" cy="11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Exercise for students:</a:t>
            </a:r>
            <a:endParaRPr sz="2400"/>
          </a:p>
          <a:p>
            <a:pPr indent="0" lvl="0" marL="0" rtl="0" algn="l">
              <a:spcBef>
                <a:spcPts val="0"/>
              </a:spcBef>
              <a:spcAft>
                <a:spcPts val="0"/>
              </a:spcAft>
              <a:buNone/>
            </a:pPr>
            <a:r>
              <a:rPr lang="en" sz="2400"/>
              <a:t>Write a top-down algorithm to compute Binomial Coefficient using Dynamic Programming strategy.</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nvSpPr>
        <p:spPr>
          <a:xfrm>
            <a:off x="270900" y="270900"/>
            <a:ext cx="3732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Knapsack Problem:</a:t>
            </a:r>
            <a:endParaRPr b="1" sz="2400"/>
          </a:p>
          <a:p>
            <a:pPr indent="0" lvl="0" marL="0" rtl="0" algn="l">
              <a:spcBef>
                <a:spcPts val="0"/>
              </a:spcBef>
              <a:spcAft>
                <a:spcPts val="0"/>
              </a:spcAft>
              <a:buNone/>
            </a:pPr>
            <a:r>
              <a:t/>
            </a:r>
            <a:endParaRPr sz="2400"/>
          </a:p>
          <a:p>
            <a:pPr indent="0" lvl="0" marL="0" rtl="0" algn="l">
              <a:lnSpc>
                <a:spcPct val="115000"/>
              </a:lnSpc>
              <a:spcBef>
                <a:spcPts val="600"/>
              </a:spcBef>
              <a:spcAft>
                <a:spcPts val="0"/>
              </a:spcAft>
              <a:buClr>
                <a:schemeClr val="dk1"/>
              </a:buClr>
              <a:buSzPts val="1100"/>
              <a:buFont typeface="Arial"/>
              <a:buNone/>
            </a:pPr>
            <a:r>
              <a:rPr lang="en" sz="2400"/>
              <a:t>Given </a:t>
            </a:r>
            <a:r>
              <a:rPr i="1" lang="en" sz="2400"/>
              <a:t>n</a:t>
            </a:r>
            <a:r>
              <a:rPr lang="en" sz="2400"/>
              <a:t> items:</a:t>
            </a:r>
            <a:endParaRPr sz="2400"/>
          </a:p>
          <a:p>
            <a:pPr indent="0" lvl="0" marL="0" rtl="0" algn="l">
              <a:lnSpc>
                <a:spcPct val="115000"/>
              </a:lnSpc>
              <a:spcBef>
                <a:spcPts val="600"/>
              </a:spcBef>
              <a:spcAft>
                <a:spcPts val="0"/>
              </a:spcAft>
              <a:buNone/>
            </a:pPr>
            <a:r>
              <a:rPr lang="en" sz="2400"/>
              <a:t>weights:	</a:t>
            </a:r>
            <a:r>
              <a:rPr i="1" lang="en" sz="2400"/>
              <a:t>w</a:t>
            </a:r>
            <a:r>
              <a:rPr baseline="-25000" lang="en" sz="2400"/>
              <a:t>1   </a:t>
            </a:r>
            <a:r>
              <a:rPr lang="en" sz="2400"/>
              <a:t> </a:t>
            </a:r>
            <a:r>
              <a:rPr i="1" lang="en" sz="2400"/>
              <a:t>w</a:t>
            </a:r>
            <a:r>
              <a:rPr baseline="-25000" i="1" lang="en" sz="2400"/>
              <a:t>2 </a:t>
            </a:r>
            <a:r>
              <a:rPr i="1" lang="en" sz="2400"/>
              <a:t> …  w</a:t>
            </a:r>
            <a:r>
              <a:rPr baseline="-25000" i="1" lang="en" sz="2400"/>
              <a:t>n</a:t>
            </a:r>
            <a:endParaRPr baseline="-25000" i="1" sz="2400"/>
          </a:p>
          <a:p>
            <a:pPr indent="0" lvl="0" marL="0" rtl="0" algn="l">
              <a:lnSpc>
                <a:spcPct val="115000"/>
              </a:lnSpc>
              <a:spcBef>
                <a:spcPts val="600"/>
              </a:spcBef>
              <a:spcAft>
                <a:spcPts val="0"/>
              </a:spcAft>
              <a:buNone/>
            </a:pPr>
            <a:r>
              <a:rPr lang="en" sz="2400"/>
              <a:t>values:   	</a:t>
            </a:r>
            <a:r>
              <a:rPr i="1" lang="en" sz="2400"/>
              <a:t>v</a:t>
            </a:r>
            <a:r>
              <a:rPr baseline="-25000" lang="en" sz="2400"/>
              <a:t>1	</a:t>
            </a:r>
            <a:r>
              <a:rPr lang="en" sz="2400"/>
              <a:t> </a:t>
            </a:r>
            <a:r>
              <a:rPr i="1" lang="en" sz="2400"/>
              <a:t>v</a:t>
            </a:r>
            <a:r>
              <a:rPr baseline="-25000" i="1" lang="en" sz="2400"/>
              <a:t>2</a:t>
            </a:r>
            <a:r>
              <a:rPr i="1" lang="en" sz="2400"/>
              <a:t>  …  v</a:t>
            </a:r>
            <a:r>
              <a:rPr baseline="-25000" i="1" lang="en" sz="2400"/>
              <a:t>n</a:t>
            </a:r>
            <a:endParaRPr baseline="-25000" i="1" sz="2400"/>
          </a:p>
          <a:p>
            <a:pPr indent="0" lvl="0" marL="0" rtl="0" algn="l">
              <a:lnSpc>
                <a:spcPct val="115000"/>
              </a:lnSpc>
              <a:spcBef>
                <a:spcPts val="600"/>
              </a:spcBef>
              <a:spcAft>
                <a:spcPts val="0"/>
              </a:spcAft>
              <a:buNone/>
            </a:pPr>
            <a:r>
              <a:rPr lang="en" sz="2400"/>
              <a:t>a knapsack of capacity </a:t>
            </a:r>
            <a:r>
              <a:rPr i="1" lang="en" sz="2400"/>
              <a:t>W</a:t>
            </a:r>
            <a:endParaRPr i="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Find most valuable subset of the items that fit into the knapsack.</a:t>
            </a:r>
            <a:endParaRPr sz="2400"/>
          </a:p>
          <a:p>
            <a:pPr indent="0" lvl="0" marL="0" rtl="0" algn="l">
              <a:spcBef>
                <a:spcPts val="0"/>
              </a:spcBef>
              <a:spcAft>
                <a:spcPts val="0"/>
              </a:spcAft>
              <a:buNone/>
            </a:pPr>
            <a:r>
              <a:t/>
            </a:r>
            <a:endParaRPr sz="2400"/>
          </a:p>
        </p:txBody>
      </p:sp>
      <p:pic>
        <p:nvPicPr>
          <p:cNvPr id="184" name="Google Shape;184;p32"/>
          <p:cNvPicPr preferRelativeResize="0"/>
          <p:nvPr/>
        </p:nvPicPr>
        <p:blipFill>
          <a:blip r:embed="rId3">
            <a:alphaModFix/>
          </a:blip>
          <a:stretch>
            <a:fillRect/>
          </a:stretch>
        </p:blipFill>
        <p:spPr>
          <a:xfrm>
            <a:off x="4003800" y="896000"/>
            <a:ext cx="5140200" cy="445397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nvSpPr>
        <p:spPr>
          <a:xfrm>
            <a:off x="270900" y="270900"/>
            <a:ext cx="5340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Knapsack Problem:</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f(v[1..n], </a:t>
            </a:r>
            <a:r>
              <a:rPr b="1" lang="en" sz="2400">
                <a:solidFill>
                  <a:schemeClr val="dk1"/>
                </a:solidFill>
                <a:latin typeface="Courier New"/>
                <a:ea typeface="Courier New"/>
                <a:cs typeface="Courier New"/>
                <a:sym typeface="Courier New"/>
              </a:rPr>
              <a:t>w[1..n], </a:t>
            </a:r>
            <a:r>
              <a:rPr b="1" lang="en" sz="2400">
                <a:latin typeface="Courier New"/>
                <a:ea typeface="Courier New"/>
                <a:cs typeface="Courier New"/>
                <a:sym typeface="Courier New"/>
              </a:rPr>
              <a:t>W)</a:t>
            </a:r>
            <a:endParaRPr b="1" sz="2400">
              <a:latin typeface="Courier New"/>
              <a:ea typeface="Courier New"/>
              <a:cs typeface="Courier New"/>
              <a:sym typeface="Courier New"/>
            </a:endParaRPr>
          </a:p>
          <a:p>
            <a:pPr indent="0" lvl="0" marL="0" rtl="0" algn="l">
              <a:spcBef>
                <a:spcPts val="0"/>
              </a:spcBef>
              <a:spcAft>
                <a:spcPts val="0"/>
              </a:spcAft>
              <a:buNone/>
            </a:pPr>
            <a:r>
              <a:t/>
            </a:r>
            <a:endParaRPr b="1"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if(</a:t>
            </a:r>
            <a:r>
              <a:rPr b="1" lang="en" sz="2400">
                <a:latin typeface="Courier New"/>
                <a:ea typeface="Courier New"/>
                <a:cs typeface="Courier New"/>
                <a:sym typeface="Courier New"/>
              </a:rPr>
              <a:t>w[n] &gt; W</a:t>
            </a:r>
            <a:r>
              <a:rPr lang="en" sz="2400">
                <a:latin typeface="Courier New"/>
                <a:ea typeface="Courier New"/>
                <a:cs typeface="Courier New"/>
                <a:sym typeface="Courier New"/>
              </a:rPr>
              <a:t>) </a:t>
            </a:r>
            <a:r>
              <a:rPr lang="en" sz="2400">
                <a:latin typeface="Courier New"/>
                <a:ea typeface="Courier New"/>
                <a:cs typeface="Courier New"/>
                <a:sym typeface="Courier New"/>
              </a:rPr>
              <a:t>r</a:t>
            </a:r>
            <a:r>
              <a:rPr lang="en" sz="2400">
                <a:latin typeface="Courier New"/>
                <a:ea typeface="Courier New"/>
                <a:cs typeface="Courier New"/>
                <a:sym typeface="Courier New"/>
              </a:rPr>
              <a:t>eturn</a:t>
            </a:r>
            <a:endParaRPr sz="2400">
              <a:latin typeface="Courier New"/>
              <a:ea typeface="Courier New"/>
              <a:cs typeface="Courier New"/>
              <a:sym typeface="Courier New"/>
            </a:endParaRPr>
          </a:p>
          <a:p>
            <a:pPr indent="457200" lvl="0" marL="0" rtl="0" algn="l">
              <a:spcBef>
                <a:spcPts val="0"/>
              </a:spcBef>
              <a:spcAft>
                <a:spcPts val="0"/>
              </a:spcAft>
              <a:buNone/>
            </a:pPr>
            <a:r>
              <a:rPr b="1" lang="en" sz="2400">
                <a:latin typeface="Courier New"/>
                <a:ea typeface="Courier New"/>
                <a:cs typeface="Courier New"/>
                <a:sym typeface="Courier New"/>
              </a:rPr>
              <a:t>f(v[1..n-1],w[1..n-1],W)</a:t>
            </a:r>
            <a:endParaRPr b="1" sz="2400">
              <a:latin typeface="Courier New"/>
              <a:ea typeface="Courier New"/>
              <a:cs typeface="Courier New"/>
              <a:sym typeface="Courier New"/>
            </a:endParaRPr>
          </a:p>
          <a:p>
            <a:pPr indent="0" lvl="0" marL="0" rtl="0" algn="l">
              <a:spcBef>
                <a:spcPts val="0"/>
              </a:spcBef>
              <a:spcAft>
                <a:spcPts val="0"/>
              </a:spcAft>
              <a:buNone/>
            </a:pPr>
            <a:r>
              <a:t/>
            </a:r>
            <a:endParaRPr b="1"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r</a:t>
            </a:r>
            <a:r>
              <a:rPr lang="en" sz="2400">
                <a:latin typeface="Courier New"/>
                <a:ea typeface="Courier New"/>
                <a:cs typeface="Courier New"/>
                <a:sym typeface="Courier New"/>
              </a:rPr>
              <a:t>eturn </a:t>
            </a:r>
            <a:endParaRPr sz="2400">
              <a:latin typeface="Courier New"/>
              <a:ea typeface="Courier New"/>
              <a:cs typeface="Courier New"/>
              <a:sym typeface="Courier New"/>
            </a:endParaRPr>
          </a:p>
          <a:p>
            <a:pPr indent="457200" lvl="0" marL="0" rtl="0" algn="l">
              <a:spcBef>
                <a:spcPts val="0"/>
              </a:spcBef>
              <a:spcAft>
                <a:spcPts val="0"/>
              </a:spcAft>
              <a:buNone/>
            </a:pPr>
            <a:r>
              <a:rPr b="1" lang="en" sz="2400">
                <a:latin typeface="Courier New"/>
                <a:ea typeface="Courier New"/>
                <a:cs typeface="Courier New"/>
                <a:sym typeface="Courier New"/>
              </a:rPr>
              <a:t>max(</a:t>
            </a:r>
            <a:r>
              <a:rPr b="1" lang="en" sz="2400">
                <a:solidFill>
                  <a:schemeClr val="dk1"/>
                </a:solidFill>
                <a:latin typeface="Courier New"/>
                <a:ea typeface="Courier New"/>
                <a:cs typeface="Courier New"/>
                <a:sym typeface="Courier New"/>
              </a:rPr>
              <a:t>v[n] +  f(</a:t>
            </a:r>
            <a:r>
              <a:rPr lang="en" sz="2400">
                <a:solidFill>
                  <a:schemeClr val="dk1"/>
                </a:solidFill>
                <a:latin typeface="Courier New"/>
                <a:ea typeface="Courier New"/>
                <a:cs typeface="Courier New"/>
                <a:sym typeface="Courier New"/>
              </a:rPr>
              <a:t>v[1..n-1],</a:t>
            </a:r>
            <a:endParaRPr sz="24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2400">
                <a:solidFill>
                  <a:schemeClr val="dk1"/>
                </a:solidFill>
                <a:latin typeface="Courier New"/>
                <a:ea typeface="Courier New"/>
                <a:cs typeface="Courier New"/>
                <a:sym typeface="Courier New"/>
              </a:rPr>
              <a:t>w[1..n-1], W</a:t>
            </a:r>
            <a:r>
              <a:rPr b="1" lang="en" sz="2400">
                <a:solidFill>
                  <a:schemeClr val="dk1"/>
                </a:solidFill>
                <a:latin typeface="Courier New"/>
                <a:ea typeface="Courier New"/>
                <a:cs typeface="Courier New"/>
                <a:sym typeface="Courier New"/>
              </a:rPr>
              <a:t>-w[n]),</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2400">
                <a:solidFill>
                  <a:schemeClr val="dk1"/>
                </a:solidFill>
                <a:latin typeface="Courier New"/>
                <a:ea typeface="Courier New"/>
                <a:cs typeface="Courier New"/>
                <a:sym typeface="Courier New"/>
              </a:rPr>
              <a:t>f(v[1..n-1],w[1..n-1],W)</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p:txBody>
      </p:sp>
      <p:pic>
        <p:nvPicPr>
          <p:cNvPr id="190" name="Google Shape;190;p33"/>
          <p:cNvPicPr preferRelativeResize="0"/>
          <p:nvPr/>
        </p:nvPicPr>
        <p:blipFill>
          <a:blip r:embed="rId3">
            <a:alphaModFix/>
          </a:blip>
          <a:stretch>
            <a:fillRect/>
          </a:stretch>
        </p:blipFill>
        <p:spPr>
          <a:xfrm>
            <a:off x="5611750" y="896000"/>
            <a:ext cx="3532250" cy="30606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nvSpPr>
        <p:spPr>
          <a:xfrm>
            <a:off x="270900" y="270900"/>
            <a:ext cx="5340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Knapsack Problem:</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f(v[1..n], </a:t>
            </a:r>
            <a:r>
              <a:rPr b="1" lang="en" sz="2400">
                <a:solidFill>
                  <a:schemeClr val="dk1"/>
                </a:solidFill>
                <a:latin typeface="Courier New"/>
                <a:ea typeface="Courier New"/>
                <a:cs typeface="Courier New"/>
                <a:sym typeface="Courier New"/>
              </a:rPr>
              <a:t>w[1..n], </a:t>
            </a:r>
            <a:r>
              <a:rPr b="1" lang="en" sz="2400">
                <a:latin typeface="Courier New"/>
                <a:ea typeface="Courier New"/>
                <a:cs typeface="Courier New"/>
                <a:sym typeface="Courier New"/>
              </a:rPr>
              <a:t>W)</a:t>
            </a:r>
            <a:endParaRPr b="1" sz="2400">
              <a:latin typeface="Courier New"/>
              <a:ea typeface="Courier New"/>
              <a:cs typeface="Courier New"/>
              <a:sym typeface="Courier New"/>
            </a:endParaRPr>
          </a:p>
          <a:p>
            <a:pPr indent="0" lvl="0" marL="0" rtl="0" algn="l">
              <a:spcBef>
                <a:spcPts val="0"/>
              </a:spcBef>
              <a:spcAft>
                <a:spcPts val="0"/>
              </a:spcAft>
              <a:buNone/>
            </a:pPr>
            <a:r>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if(n=0 OR W=0) return 0</a:t>
            </a:r>
            <a:endParaRPr b="1" sz="2400">
              <a:latin typeface="Courier New"/>
              <a:ea typeface="Courier New"/>
              <a:cs typeface="Courier New"/>
              <a:sym typeface="Courier New"/>
            </a:endParaRPr>
          </a:p>
          <a:p>
            <a:pPr indent="0" lvl="0" marL="0" rtl="0" algn="l">
              <a:spcBef>
                <a:spcPts val="0"/>
              </a:spcBef>
              <a:spcAft>
                <a:spcPts val="0"/>
              </a:spcAft>
              <a:buNone/>
            </a:pPr>
            <a:r>
              <a:t/>
            </a:r>
            <a:endParaRPr b="1"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if(</a:t>
            </a:r>
            <a:r>
              <a:rPr b="1" lang="en" sz="2400">
                <a:latin typeface="Courier New"/>
                <a:ea typeface="Courier New"/>
                <a:cs typeface="Courier New"/>
                <a:sym typeface="Courier New"/>
              </a:rPr>
              <a:t>w[n] &gt; W</a:t>
            </a:r>
            <a:r>
              <a:rPr lang="en" sz="2400">
                <a:latin typeface="Courier New"/>
                <a:ea typeface="Courier New"/>
                <a:cs typeface="Courier New"/>
                <a:sym typeface="Courier New"/>
              </a:rPr>
              <a:t>) return</a:t>
            </a:r>
            <a:endParaRPr sz="2400">
              <a:latin typeface="Courier New"/>
              <a:ea typeface="Courier New"/>
              <a:cs typeface="Courier New"/>
              <a:sym typeface="Courier New"/>
            </a:endParaRPr>
          </a:p>
          <a:p>
            <a:pPr indent="457200" lvl="0" marL="0" rtl="0" algn="l">
              <a:spcBef>
                <a:spcPts val="0"/>
              </a:spcBef>
              <a:spcAft>
                <a:spcPts val="0"/>
              </a:spcAft>
              <a:buNone/>
            </a:pPr>
            <a:r>
              <a:rPr b="1" lang="en" sz="2400">
                <a:latin typeface="Courier New"/>
                <a:ea typeface="Courier New"/>
                <a:cs typeface="Courier New"/>
                <a:sym typeface="Courier New"/>
              </a:rPr>
              <a:t>f(v[1..n-1],w[1..n-1],W)</a:t>
            </a:r>
            <a:endParaRPr b="1" sz="2400">
              <a:latin typeface="Courier New"/>
              <a:ea typeface="Courier New"/>
              <a:cs typeface="Courier New"/>
              <a:sym typeface="Courier New"/>
            </a:endParaRPr>
          </a:p>
          <a:p>
            <a:pPr indent="0" lvl="0" marL="0" rtl="0" algn="l">
              <a:spcBef>
                <a:spcPts val="0"/>
              </a:spcBef>
              <a:spcAft>
                <a:spcPts val="0"/>
              </a:spcAft>
              <a:buNone/>
            </a:pPr>
            <a:r>
              <a:t/>
            </a:r>
            <a:endParaRPr b="1"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return </a:t>
            </a:r>
            <a:endParaRPr sz="2400">
              <a:latin typeface="Courier New"/>
              <a:ea typeface="Courier New"/>
              <a:cs typeface="Courier New"/>
              <a:sym typeface="Courier New"/>
            </a:endParaRPr>
          </a:p>
          <a:p>
            <a:pPr indent="457200" lvl="0" marL="0" rtl="0" algn="l">
              <a:spcBef>
                <a:spcPts val="0"/>
              </a:spcBef>
              <a:spcAft>
                <a:spcPts val="0"/>
              </a:spcAft>
              <a:buNone/>
            </a:pPr>
            <a:r>
              <a:rPr b="1" lang="en" sz="2400">
                <a:latin typeface="Courier New"/>
                <a:ea typeface="Courier New"/>
                <a:cs typeface="Courier New"/>
                <a:sym typeface="Courier New"/>
              </a:rPr>
              <a:t>max(</a:t>
            </a:r>
            <a:r>
              <a:rPr b="1" lang="en" sz="2400">
                <a:solidFill>
                  <a:schemeClr val="dk1"/>
                </a:solidFill>
                <a:latin typeface="Courier New"/>
                <a:ea typeface="Courier New"/>
                <a:cs typeface="Courier New"/>
                <a:sym typeface="Courier New"/>
              </a:rPr>
              <a:t>v[n] +  f(</a:t>
            </a:r>
            <a:r>
              <a:rPr lang="en" sz="2400">
                <a:solidFill>
                  <a:schemeClr val="dk1"/>
                </a:solidFill>
                <a:latin typeface="Courier New"/>
                <a:ea typeface="Courier New"/>
                <a:cs typeface="Courier New"/>
                <a:sym typeface="Courier New"/>
              </a:rPr>
              <a:t>v[1..n-1],</a:t>
            </a:r>
            <a:endParaRPr sz="24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2400">
                <a:solidFill>
                  <a:schemeClr val="dk1"/>
                </a:solidFill>
                <a:latin typeface="Courier New"/>
                <a:ea typeface="Courier New"/>
                <a:cs typeface="Courier New"/>
                <a:sym typeface="Courier New"/>
              </a:rPr>
              <a:t>w[1..n-1], W</a:t>
            </a:r>
            <a:r>
              <a:rPr b="1" lang="en" sz="2400">
                <a:solidFill>
                  <a:schemeClr val="dk1"/>
                </a:solidFill>
                <a:latin typeface="Courier New"/>
                <a:ea typeface="Courier New"/>
                <a:cs typeface="Courier New"/>
                <a:sym typeface="Courier New"/>
              </a:rPr>
              <a:t>-w[n]),</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2400">
                <a:solidFill>
                  <a:schemeClr val="dk1"/>
                </a:solidFill>
                <a:latin typeface="Courier New"/>
                <a:ea typeface="Courier New"/>
                <a:cs typeface="Courier New"/>
                <a:sym typeface="Courier New"/>
              </a:rPr>
              <a:t>f(v[1..n-1],w[1..n-1],W)</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p:txBody>
      </p:sp>
      <p:pic>
        <p:nvPicPr>
          <p:cNvPr id="196" name="Google Shape;196;p34"/>
          <p:cNvPicPr preferRelativeResize="0"/>
          <p:nvPr/>
        </p:nvPicPr>
        <p:blipFill>
          <a:blip r:embed="rId3">
            <a:alphaModFix/>
          </a:blip>
          <a:stretch>
            <a:fillRect/>
          </a:stretch>
        </p:blipFill>
        <p:spPr>
          <a:xfrm>
            <a:off x="5611750" y="896000"/>
            <a:ext cx="3532250" cy="3060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nvSpPr>
        <p:spPr>
          <a:xfrm>
            <a:off x="270900" y="270900"/>
            <a:ext cx="8597400" cy="6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t>Knapsack Problem and Memory Functions</a:t>
            </a:r>
            <a:endParaRPr b="1" sz="2400"/>
          </a:p>
          <a:p>
            <a:pPr indent="0" lvl="0" marL="0" rtl="0" algn="l">
              <a:lnSpc>
                <a:spcPct val="90000"/>
              </a:lnSpc>
              <a:spcBef>
                <a:spcPts val="0"/>
              </a:spcBef>
              <a:spcAft>
                <a:spcPts val="0"/>
              </a:spcAft>
              <a:buNone/>
            </a:pPr>
            <a:r>
              <a:t/>
            </a:r>
            <a:endParaRPr sz="2400"/>
          </a:p>
        </p:txBody>
      </p:sp>
      <p:pic>
        <p:nvPicPr>
          <p:cNvPr id="202" name="Google Shape;202;p35"/>
          <p:cNvPicPr preferRelativeResize="0"/>
          <p:nvPr/>
        </p:nvPicPr>
        <p:blipFill>
          <a:blip r:embed="rId3">
            <a:alphaModFix/>
          </a:blip>
          <a:stretch>
            <a:fillRect/>
          </a:stretch>
        </p:blipFill>
        <p:spPr>
          <a:xfrm>
            <a:off x="270900" y="950825"/>
            <a:ext cx="8442875" cy="931200"/>
          </a:xfrm>
          <a:prstGeom prst="rect">
            <a:avLst/>
          </a:prstGeom>
          <a:noFill/>
          <a:ln>
            <a:noFill/>
          </a:ln>
        </p:spPr>
      </p:pic>
      <p:pic>
        <p:nvPicPr>
          <p:cNvPr id="203" name="Google Shape;203;p35"/>
          <p:cNvPicPr preferRelativeResize="0"/>
          <p:nvPr/>
        </p:nvPicPr>
        <p:blipFill>
          <a:blip r:embed="rId4">
            <a:alphaModFix/>
          </a:blip>
          <a:stretch>
            <a:fillRect/>
          </a:stretch>
        </p:blipFill>
        <p:spPr>
          <a:xfrm>
            <a:off x="270900" y="2348100"/>
            <a:ext cx="6730426" cy="517725"/>
          </a:xfrm>
          <a:prstGeom prst="rect">
            <a:avLst/>
          </a:prstGeom>
          <a:noFill/>
          <a:ln>
            <a:noFill/>
          </a:ln>
        </p:spPr>
      </p:pic>
      <p:pic>
        <p:nvPicPr>
          <p:cNvPr id="204" name="Google Shape;204;p35"/>
          <p:cNvPicPr preferRelativeResize="0"/>
          <p:nvPr/>
        </p:nvPicPr>
        <p:blipFill>
          <a:blip r:embed="rId5">
            <a:alphaModFix/>
          </a:blip>
          <a:stretch>
            <a:fillRect/>
          </a:stretch>
        </p:blipFill>
        <p:spPr>
          <a:xfrm>
            <a:off x="270900" y="3046725"/>
            <a:ext cx="8025800" cy="284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270900" y="270900"/>
            <a:ext cx="8597400" cy="6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t>Knapsack Problem</a:t>
            </a:r>
            <a:endParaRPr b="1" sz="2400"/>
          </a:p>
          <a:p>
            <a:pPr indent="0" lvl="0" marL="0" rtl="0" algn="l">
              <a:lnSpc>
                <a:spcPct val="90000"/>
              </a:lnSpc>
              <a:spcBef>
                <a:spcPts val="0"/>
              </a:spcBef>
              <a:spcAft>
                <a:spcPts val="0"/>
              </a:spcAft>
              <a:buNone/>
            </a:pPr>
            <a:r>
              <a:t/>
            </a:r>
            <a:endParaRPr sz="2400"/>
          </a:p>
        </p:txBody>
      </p:sp>
      <p:pic>
        <p:nvPicPr>
          <p:cNvPr id="210" name="Google Shape;210;p36"/>
          <p:cNvPicPr preferRelativeResize="0"/>
          <p:nvPr/>
        </p:nvPicPr>
        <p:blipFill>
          <a:blip r:embed="rId3">
            <a:alphaModFix/>
          </a:blip>
          <a:stretch>
            <a:fillRect/>
          </a:stretch>
        </p:blipFill>
        <p:spPr>
          <a:xfrm>
            <a:off x="270900" y="870900"/>
            <a:ext cx="7292510" cy="2261375"/>
          </a:xfrm>
          <a:prstGeom prst="rect">
            <a:avLst/>
          </a:prstGeom>
          <a:noFill/>
          <a:ln>
            <a:noFill/>
          </a:ln>
        </p:spPr>
      </p:pic>
      <p:pic>
        <p:nvPicPr>
          <p:cNvPr id="211" name="Google Shape;211;p36"/>
          <p:cNvPicPr preferRelativeResize="0"/>
          <p:nvPr/>
        </p:nvPicPr>
        <p:blipFill>
          <a:blip r:embed="rId4">
            <a:alphaModFix/>
          </a:blip>
          <a:stretch>
            <a:fillRect/>
          </a:stretch>
        </p:blipFill>
        <p:spPr>
          <a:xfrm>
            <a:off x="118500" y="3132275"/>
            <a:ext cx="8888250" cy="299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txBox="1"/>
          <p:nvPr/>
        </p:nvSpPr>
        <p:spPr>
          <a:xfrm>
            <a:off x="270900" y="270900"/>
            <a:ext cx="8436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Eg: Coin-row problem</a:t>
            </a:r>
            <a:endParaRPr b="1" sz="3000"/>
          </a:p>
          <a:p>
            <a:pPr indent="0" lvl="0" marL="0" rtl="0" algn="l">
              <a:spcBef>
                <a:spcPts val="0"/>
              </a:spcBef>
              <a:spcAft>
                <a:spcPts val="0"/>
              </a:spcAft>
              <a:buNone/>
            </a:pPr>
            <a:r>
              <a:rPr lang="en" sz="3000"/>
              <a:t>There is a row of n coins whose values are some positive integers c</a:t>
            </a:r>
            <a:r>
              <a:rPr baseline="-25000" lang="en" sz="3000"/>
              <a:t>1</a:t>
            </a:r>
            <a:r>
              <a:rPr lang="en" sz="3000"/>
              <a:t>, c</a:t>
            </a:r>
            <a:r>
              <a:rPr baseline="-25000" lang="en" sz="3000"/>
              <a:t>2</a:t>
            </a:r>
            <a:r>
              <a:rPr lang="en" sz="3000"/>
              <a:t>, …, c</a:t>
            </a:r>
            <a:r>
              <a:rPr baseline="-25000" lang="en" sz="3000"/>
              <a:t>n</a:t>
            </a:r>
            <a:r>
              <a:rPr lang="en" sz="3000"/>
              <a:t>, not necessarily distinct. The goal is to pick up the maximum amount of money subject to the constraint that no two coins adjacent in the initial row can be picked up.</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F(n) = max{ F(n-1), c</a:t>
            </a:r>
            <a:r>
              <a:rPr baseline="-25000" lang="en" sz="3000"/>
              <a:t>n</a:t>
            </a:r>
            <a:r>
              <a:rPr lang="en" sz="3000"/>
              <a:t> + F(n-2) } for n&gt;1</a:t>
            </a:r>
            <a:endParaRPr sz="3000"/>
          </a:p>
          <a:p>
            <a:pPr indent="0" lvl="0" marL="0" rtl="0" algn="l">
              <a:spcBef>
                <a:spcPts val="0"/>
              </a:spcBef>
              <a:spcAft>
                <a:spcPts val="0"/>
              </a:spcAft>
              <a:buNone/>
            </a:pPr>
            <a:r>
              <a:rPr lang="en" sz="3000"/>
              <a:t>where F(0) = 0, F(1) = c</a:t>
            </a:r>
            <a:r>
              <a:rPr baseline="-25000" lang="en" sz="3000"/>
              <a:t>1</a:t>
            </a:r>
            <a:endParaRPr baseline="-25000" sz="3000"/>
          </a:p>
          <a:p>
            <a:pPr indent="0" lvl="0" marL="0" rtl="0" algn="l">
              <a:spcBef>
                <a:spcPts val="0"/>
              </a:spcBef>
              <a:spcAft>
                <a:spcPts val="0"/>
              </a:spcAft>
              <a:buNone/>
            </a:pPr>
            <a:r>
              <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nvSpPr>
        <p:spPr>
          <a:xfrm>
            <a:off x="270900" y="270900"/>
            <a:ext cx="8597400" cy="6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t>Knapsack Problem and Memory Functions</a:t>
            </a:r>
            <a:endParaRPr b="1" sz="2400"/>
          </a:p>
          <a:p>
            <a:pPr indent="0" lvl="0" marL="0" rtl="0" algn="l">
              <a:lnSpc>
                <a:spcPct val="90000"/>
              </a:lnSpc>
              <a:spcBef>
                <a:spcPts val="0"/>
              </a:spcBef>
              <a:spcAft>
                <a:spcPts val="0"/>
              </a:spcAft>
              <a:buNone/>
            </a:pPr>
            <a:r>
              <a:t/>
            </a:r>
            <a:endParaRPr sz="2400"/>
          </a:p>
        </p:txBody>
      </p:sp>
      <p:pic>
        <p:nvPicPr>
          <p:cNvPr id="217" name="Google Shape;217;p37"/>
          <p:cNvPicPr preferRelativeResize="0"/>
          <p:nvPr/>
        </p:nvPicPr>
        <p:blipFill>
          <a:blip r:embed="rId3">
            <a:alphaModFix/>
          </a:blip>
          <a:stretch>
            <a:fillRect/>
          </a:stretch>
        </p:blipFill>
        <p:spPr>
          <a:xfrm>
            <a:off x="270900" y="3132275"/>
            <a:ext cx="8769400" cy="2992325"/>
          </a:xfrm>
          <a:prstGeom prst="rect">
            <a:avLst/>
          </a:prstGeom>
          <a:noFill/>
          <a:ln>
            <a:noFill/>
          </a:ln>
        </p:spPr>
      </p:pic>
      <p:pic>
        <p:nvPicPr>
          <p:cNvPr id="218" name="Google Shape;218;p37"/>
          <p:cNvPicPr preferRelativeResize="0"/>
          <p:nvPr/>
        </p:nvPicPr>
        <p:blipFill>
          <a:blip r:embed="rId4">
            <a:alphaModFix/>
          </a:blip>
          <a:stretch>
            <a:fillRect/>
          </a:stretch>
        </p:blipFill>
        <p:spPr>
          <a:xfrm>
            <a:off x="270900" y="870900"/>
            <a:ext cx="7292510" cy="2261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0" y="76200"/>
            <a:ext cx="9144000" cy="60484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9"/>
          <p:cNvPicPr preferRelativeResize="0"/>
          <p:nvPr/>
        </p:nvPicPr>
        <p:blipFill>
          <a:blip r:embed="rId3">
            <a:alphaModFix/>
          </a:blip>
          <a:stretch>
            <a:fillRect/>
          </a:stretch>
        </p:blipFill>
        <p:spPr>
          <a:xfrm>
            <a:off x="0" y="0"/>
            <a:ext cx="9144001" cy="67786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0"/>
          <p:cNvPicPr preferRelativeResize="0"/>
          <p:nvPr/>
        </p:nvPicPr>
        <p:blipFill>
          <a:blip r:embed="rId3">
            <a:alphaModFix/>
          </a:blip>
          <a:stretch>
            <a:fillRect/>
          </a:stretch>
        </p:blipFill>
        <p:spPr>
          <a:xfrm>
            <a:off x="0" y="0"/>
            <a:ext cx="9144001" cy="677868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1"/>
          <p:cNvPicPr preferRelativeResize="0"/>
          <p:nvPr/>
        </p:nvPicPr>
        <p:blipFill>
          <a:blip r:embed="rId3">
            <a:alphaModFix/>
          </a:blip>
          <a:stretch>
            <a:fillRect/>
          </a:stretch>
        </p:blipFill>
        <p:spPr>
          <a:xfrm>
            <a:off x="1" y="0"/>
            <a:ext cx="9144001" cy="677868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2"/>
          <p:cNvPicPr preferRelativeResize="0"/>
          <p:nvPr/>
        </p:nvPicPr>
        <p:blipFill>
          <a:blip r:embed="rId3">
            <a:alphaModFix/>
          </a:blip>
          <a:stretch>
            <a:fillRect/>
          </a:stretch>
        </p:blipFill>
        <p:spPr>
          <a:xfrm>
            <a:off x="0" y="0"/>
            <a:ext cx="9144001" cy="677868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43"/>
          <p:cNvPicPr preferRelativeResize="0"/>
          <p:nvPr/>
        </p:nvPicPr>
        <p:blipFill>
          <a:blip r:embed="rId3">
            <a:alphaModFix/>
          </a:blip>
          <a:stretch>
            <a:fillRect/>
          </a:stretch>
        </p:blipFill>
        <p:spPr>
          <a:xfrm>
            <a:off x="0" y="0"/>
            <a:ext cx="9144001" cy="677868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4"/>
          <p:cNvPicPr preferRelativeResize="0"/>
          <p:nvPr/>
        </p:nvPicPr>
        <p:blipFill>
          <a:blip r:embed="rId3">
            <a:alphaModFix/>
          </a:blip>
          <a:stretch>
            <a:fillRect/>
          </a:stretch>
        </p:blipFill>
        <p:spPr>
          <a:xfrm>
            <a:off x="0" y="0"/>
            <a:ext cx="9144001" cy="677868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5"/>
          <p:cNvPicPr preferRelativeResize="0"/>
          <p:nvPr/>
        </p:nvPicPr>
        <p:blipFill>
          <a:blip r:embed="rId3">
            <a:alphaModFix/>
          </a:blip>
          <a:stretch>
            <a:fillRect/>
          </a:stretch>
        </p:blipFill>
        <p:spPr>
          <a:xfrm>
            <a:off x="0" y="0"/>
            <a:ext cx="9144001" cy="677868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6"/>
          <p:cNvPicPr preferRelativeResize="0"/>
          <p:nvPr/>
        </p:nvPicPr>
        <p:blipFill>
          <a:blip r:embed="rId3">
            <a:alphaModFix/>
          </a:blip>
          <a:stretch>
            <a:fillRect/>
          </a:stretch>
        </p:blipFill>
        <p:spPr>
          <a:xfrm>
            <a:off x="0" y="0"/>
            <a:ext cx="9144001" cy="67786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nvSpPr>
        <p:spPr>
          <a:xfrm>
            <a:off x="85550" y="270900"/>
            <a:ext cx="8968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t>Fibonacci numbers: </a:t>
            </a:r>
            <a:r>
              <a:rPr lang="en" sz="2400"/>
              <a:t>1, 1, 2, 3, 5, 8, 13, 21, … </a:t>
            </a:r>
            <a:endParaRPr sz="2400"/>
          </a:p>
          <a:p>
            <a:pPr indent="0" lvl="0" marL="0" rtl="0" algn="l">
              <a:lnSpc>
                <a:spcPct val="115000"/>
              </a:lnSpc>
              <a:spcBef>
                <a:spcPts val="0"/>
              </a:spcBef>
              <a:spcAft>
                <a:spcPts val="0"/>
              </a:spcAft>
              <a:buClr>
                <a:schemeClr val="dk1"/>
              </a:buClr>
              <a:buSzPts val="1100"/>
              <a:buFont typeface="Arial"/>
              <a:buNone/>
            </a:pPr>
            <a:r>
              <a:rPr lang="en" sz="2400"/>
              <a:t>F(n) = F(n-1) + F(n-2)</a:t>
            </a:r>
            <a:endParaRPr sz="2400"/>
          </a:p>
          <a:p>
            <a:pPr indent="0" lvl="0" marL="0" rtl="0" algn="l">
              <a:lnSpc>
                <a:spcPct val="115000"/>
              </a:lnSpc>
              <a:spcBef>
                <a:spcPts val="0"/>
              </a:spcBef>
              <a:spcAft>
                <a:spcPts val="0"/>
              </a:spcAft>
              <a:buClr>
                <a:schemeClr val="dk1"/>
              </a:buClr>
              <a:buSzPts val="1100"/>
              <a:buFont typeface="Arial"/>
              <a:buNone/>
            </a:pPr>
            <a:r>
              <a:rPr lang="en" sz="2400"/>
              <a:t>F(1) = F(2) = 1</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Clr>
                <a:schemeClr val="dk1"/>
              </a:buClr>
              <a:buSzPts val="1100"/>
              <a:buFont typeface="Arial"/>
              <a:buNone/>
            </a:pPr>
            <a:r>
              <a:rPr b="1" lang="en" sz="2400"/>
              <a:t>Computing the n</a:t>
            </a:r>
            <a:r>
              <a:rPr b="1" baseline="30000" lang="en" sz="2400"/>
              <a:t>th</a:t>
            </a:r>
            <a:r>
              <a:rPr b="1" lang="en" sz="2400"/>
              <a:t> Fibonacci number recursively (top-down):</a:t>
            </a:r>
            <a:endParaRPr b="1" sz="2400"/>
          </a:p>
          <a:p>
            <a:pPr indent="457200" lvl="0" marL="2286000" rtl="0" algn="l">
              <a:lnSpc>
                <a:spcPct val="115000"/>
              </a:lnSpc>
              <a:spcBef>
                <a:spcPts val="0"/>
              </a:spcBef>
              <a:spcAft>
                <a:spcPts val="0"/>
              </a:spcAft>
              <a:buNone/>
            </a:pPr>
            <a:r>
              <a:t/>
            </a:r>
            <a:endParaRPr b="1" sz="2400"/>
          </a:p>
          <a:p>
            <a:pPr indent="0" lvl="0" marL="2743200" rtl="0" algn="l">
              <a:lnSpc>
                <a:spcPct val="115000"/>
              </a:lnSpc>
              <a:spcBef>
                <a:spcPts val="0"/>
              </a:spcBef>
              <a:spcAft>
                <a:spcPts val="0"/>
              </a:spcAft>
              <a:buClr>
                <a:schemeClr val="dk1"/>
              </a:buClr>
              <a:buSzPts val="1100"/>
              <a:buFont typeface="Arial"/>
              <a:buNone/>
            </a:pPr>
            <a:r>
              <a:rPr b="1" lang="en" sz="2400"/>
              <a:t>  F(n)</a:t>
            </a:r>
            <a:endParaRPr b="1" sz="2400"/>
          </a:p>
          <a:p>
            <a:pPr indent="0" lvl="0" marL="0" rtl="0" algn="l">
              <a:lnSpc>
                <a:spcPct val="115000"/>
              </a:lnSpc>
              <a:spcBef>
                <a:spcPts val="0"/>
              </a:spcBef>
              <a:spcAft>
                <a:spcPts val="0"/>
              </a:spcAft>
              <a:buClr>
                <a:schemeClr val="dk1"/>
              </a:buClr>
              <a:buSzPts val="1100"/>
              <a:buFont typeface="Arial"/>
              <a:buNone/>
            </a:pPr>
            <a:r>
              <a:t/>
            </a:r>
            <a:endParaRPr sz="2400"/>
          </a:p>
          <a:p>
            <a:pPr indent="457200" lvl="0" marL="914400" rtl="0" algn="l">
              <a:lnSpc>
                <a:spcPct val="115000"/>
              </a:lnSpc>
              <a:spcBef>
                <a:spcPts val="0"/>
              </a:spcBef>
              <a:spcAft>
                <a:spcPts val="0"/>
              </a:spcAft>
              <a:buClr>
                <a:schemeClr val="dk1"/>
              </a:buClr>
              <a:buSzPts val="1100"/>
              <a:buFont typeface="Arial"/>
              <a:buNone/>
            </a:pPr>
            <a:r>
              <a:rPr b="1" lang="en" sz="2400"/>
              <a:t>F(n-1)          +         	F(n-2)</a:t>
            </a:r>
            <a:endParaRPr b="1" sz="2400"/>
          </a:p>
          <a:p>
            <a:pPr indent="0" lvl="0" marL="0" rtl="0" algn="l">
              <a:lnSpc>
                <a:spcPct val="115000"/>
              </a:lnSpc>
              <a:spcBef>
                <a:spcPts val="0"/>
              </a:spcBef>
              <a:spcAft>
                <a:spcPts val="0"/>
              </a:spcAft>
              <a:buNone/>
            </a:pPr>
            <a:r>
              <a:t/>
            </a:r>
            <a:endParaRPr b="1" sz="2400"/>
          </a:p>
          <a:p>
            <a:pPr indent="0" lvl="0" marL="0" rtl="0" algn="l">
              <a:lnSpc>
                <a:spcPct val="115000"/>
              </a:lnSpc>
              <a:spcBef>
                <a:spcPts val="0"/>
              </a:spcBef>
              <a:spcAft>
                <a:spcPts val="0"/>
              </a:spcAft>
              <a:buClr>
                <a:schemeClr val="dk1"/>
              </a:buClr>
              <a:buSzPts val="1100"/>
              <a:buFont typeface="Arial"/>
              <a:buNone/>
            </a:pPr>
            <a:r>
              <a:rPr b="1" lang="en" sz="2400"/>
              <a:t>F(n-2) 	+     F(n-3)      	F(n-3)     + 	F(n-4)</a:t>
            </a:r>
            <a:endParaRPr b="1" sz="2400"/>
          </a:p>
          <a:p>
            <a:pPr indent="0" lvl="0" marL="0" rtl="0" algn="l">
              <a:spcBef>
                <a:spcPts val="0"/>
              </a:spcBef>
              <a:spcAft>
                <a:spcPts val="0"/>
              </a:spcAft>
              <a:buNone/>
            </a:pPr>
            <a:r>
              <a:rPr b="1" lang="en" sz="2400"/>
              <a:t>                     			   ...</a:t>
            </a:r>
            <a:endParaRPr b="1" sz="2400"/>
          </a:p>
        </p:txBody>
      </p:sp>
      <p:cxnSp>
        <p:nvCxnSpPr>
          <p:cNvPr id="50" name="Google Shape;50;p11"/>
          <p:cNvCxnSpPr/>
          <p:nvPr/>
        </p:nvCxnSpPr>
        <p:spPr>
          <a:xfrm flipH="1">
            <a:off x="2124300" y="3764050"/>
            <a:ext cx="1155000" cy="356400"/>
          </a:xfrm>
          <a:prstGeom prst="straightConnector1">
            <a:avLst/>
          </a:prstGeom>
          <a:noFill/>
          <a:ln cap="flat" cmpd="sng" w="19050">
            <a:solidFill>
              <a:schemeClr val="dk2"/>
            </a:solidFill>
            <a:prstDash val="solid"/>
            <a:round/>
            <a:headEnd len="med" w="med" type="none"/>
            <a:tailEnd len="med" w="med" type="triangle"/>
          </a:ln>
        </p:spPr>
      </p:cxnSp>
      <p:cxnSp>
        <p:nvCxnSpPr>
          <p:cNvPr id="51" name="Google Shape;51;p11"/>
          <p:cNvCxnSpPr/>
          <p:nvPr/>
        </p:nvCxnSpPr>
        <p:spPr>
          <a:xfrm>
            <a:off x="3393350" y="3778325"/>
            <a:ext cx="1040700" cy="342300"/>
          </a:xfrm>
          <a:prstGeom prst="straightConnector1">
            <a:avLst/>
          </a:prstGeom>
          <a:noFill/>
          <a:ln cap="flat" cmpd="sng" w="19050">
            <a:solidFill>
              <a:schemeClr val="dk2"/>
            </a:solidFill>
            <a:prstDash val="solid"/>
            <a:round/>
            <a:headEnd len="med" w="med" type="none"/>
            <a:tailEnd len="med" w="med" type="triangle"/>
          </a:ln>
        </p:spPr>
      </p:cxnSp>
      <p:cxnSp>
        <p:nvCxnSpPr>
          <p:cNvPr id="52" name="Google Shape;52;p11"/>
          <p:cNvCxnSpPr/>
          <p:nvPr/>
        </p:nvCxnSpPr>
        <p:spPr>
          <a:xfrm flipH="1">
            <a:off x="1155000" y="4576750"/>
            <a:ext cx="470400" cy="384900"/>
          </a:xfrm>
          <a:prstGeom prst="straightConnector1">
            <a:avLst/>
          </a:prstGeom>
          <a:noFill/>
          <a:ln cap="flat" cmpd="sng" w="19050">
            <a:solidFill>
              <a:schemeClr val="dk2"/>
            </a:solidFill>
            <a:prstDash val="solid"/>
            <a:round/>
            <a:headEnd len="med" w="med" type="none"/>
            <a:tailEnd len="med" w="med" type="triangle"/>
          </a:ln>
        </p:spPr>
      </p:cxnSp>
      <p:cxnSp>
        <p:nvCxnSpPr>
          <p:cNvPr id="53" name="Google Shape;53;p11"/>
          <p:cNvCxnSpPr/>
          <p:nvPr/>
        </p:nvCxnSpPr>
        <p:spPr>
          <a:xfrm>
            <a:off x="1739450" y="4591000"/>
            <a:ext cx="541800" cy="342300"/>
          </a:xfrm>
          <a:prstGeom prst="straightConnector1">
            <a:avLst/>
          </a:prstGeom>
          <a:noFill/>
          <a:ln cap="flat" cmpd="sng" w="19050">
            <a:solidFill>
              <a:schemeClr val="dk2"/>
            </a:solidFill>
            <a:prstDash val="solid"/>
            <a:round/>
            <a:headEnd len="med" w="med" type="none"/>
            <a:tailEnd len="med" w="med" type="triangle"/>
          </a:ln>
        </p:spPr>
      </p:cxnSp>
      <p:cxnSp>
        <p:nvCxnSpPr>
          <p:cNvPr id="54" name="Google Shape;54;p11"/>
          <p:cNvCxnSpPr/>
          <p:nvPr/>
        </p:nvCxnSpPr>
        <p:spPr>
          <a:xfrm flipH="1">
            <a:off x="4605325" y="4562500"/>
            <a:ext cx="356400" cy="384900"/>
          </a:xfrm>
          <a:prstGeom prst="straightConnector1">
            <a:avLst/>
          </a:prstGeom>
          <a:noFill/>
          <a:ln cap="flat" cmpd="sng" w="19050">
            <a:solidFill>
              <a:schemeClr val="dk2"/>
            </a:solidFill>
            <a:prstDash val="solid"/>
            <a:round/>
            <a:headEnd len="med" w="med" type="none"/>
            <a:tailEnd len="med" w="med" type="triangle"/>
          </a:ln>
        </p:spPr>
      </p:cxnSp>
      <p:cxnSp>
        <p:nvCxnSpPr>
          <p:cNvPr id="55" name="Google Shape;55;p11"/>
          <p:cNvCxnSpPr/>
          <p:nvPr/>
        </p:nvCxnSpPr>
        <p:spPr>
          <a:xfrm>
            <a:off x="5303900" y="4562500"/>
            <a:ext cx="527700" cy="4278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7"/>
          <p:cNvPicPr preferRelativeResize="0"/>
          <p:nvPr/>
        </p:nvPicPr>
        <p:blipFill>
          <a:blip r:embed="rId3">
            <a:alphaModFix/>
          </a:blip>
          <a:stretch>
            <a:fillRect/>
          </a:stretch>
        </p:blipFill>
        <p:spPr>
          <a:xfrm>
            <a:off x="600575" y="1086025"/>
            <a:ext cx="7511675" cy="5591850"/>
          </a:xfrm>
          <a:prstGeom prst="rect">
            <a:avLst/>
          </a:prstGeom>
          <a:noFill/>
          <a:ln>
            <a:noFill/>
          </a:ln>
        </p:spPr>
      </p:pic>
      <p:sp>
        <p:nvSpPr>
          <p:cNvPr id="269" name="Google Shape;269;p47"/>
          <p:cNvSpPr txBox="1"/>
          <p:nvPr/>
        </p:nvSpPr>
        <p:spPr>
          <a:xfrm>
            <a:off x="313675" y="127850"/>
            <a:ext cx="8597400" cy="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Transitive closure of a digraph</a:t>
            </a:r>
            <a:endParaRPr sz="2400"/>
          </a:p>
          <a:p>
            <a:pPr indent="-381000" lvl="0" marL="457200" rtl="0" algn="l">
              <a:lnSpc>
                <a:spcPct val="90000"/>
              </a:lnSpc>
              <a:spcBef>
                <a:spcPts val="0"/>
              </a:spcBef>
              <a:spcAft>
                <a:spcPts val="0"/>
              </a:spcAft>
              <a:buClr>
                <a:schemeClr val="dk1"/>
              </a:buClr>
              <a:buSzPts val="2400"/>
              <a:buChar char="●"/>
            </a:pPr>
            <a:r>
              <a:rPr lang="en" sz="2400">
                <a:solidFill>
                  <a:schemeClr val="dk1"/>
                </a:solidFill>
              </a:rPr>
              <a:t>to find all-pairs-reachability in a digraph</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nvSpPr>
        <p:spPr>
          <a:xfrm>
            <a:off x="313675" y="280250"/>
            <a:ext cx="8597400" cy="613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dk1"/>
                </a:solidFill>
              </a:rPr>
              <a:t>Finding Transitive Closure of a digraph</a:t>
            </a:r>
            <a:endParaRPr sz="2400">
              <a:solidFill>
                <a:schemeClr val="dk1"/>
              </a:solidFill>
            </a:endParaRPr>
          </a:p>
          <a:p>
            <a:pPr indent="0" lvl="0" marL="0" rtl="0" algn="l">
              <a:lnSpc>
                <a:spcPct val="90000"/>
              </a:lnSpc>
              <a:spcBef>
                <a:spcPts val="0"/>
              </a:spcBef>
              <a:spcAft>
                <a:spcPts val="0"/>
              </a:spcAft>
              <a:buNone/>
            </a:pPr>
            <a:r>
              <a:t/>
            </a:r>
            <a:endParaRPr sz="2400">
              <a:solidFill>
                <a:schemeClr val="dk1"/>
              </a:solidFill>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a:t>
            </a:r>
            <a:r>
              <a:rPr b="1" lang="en" sz="2400">
                <a:solidFill>
                  <a:schemeClr val="dk1"/>
                </a:solidFill>
                <a:latin typeface="Courier New"/>
                <a:ea typeface="Courier New"/>
                <a:cs typeface="Courier New"/>
                <a:sym typeface="Courier New"/>
              </a:rPr>
              <a:t>or i … </a:t>
            </a:r>
            <a:endParaRPr b="1" sz="2400">
              <a:solidFill>
                <a:schemeClr val="dk1"/>
              </a:solidFill>
              <a:latin typeface="Courier New"/>
              <a:ea typeface="Courier New"/>
              <a:cs typeface="Courier New"/>
              <a:sym typeface="Courier New"/>
            </a:endParaRPr>
          </a:p>
          <a:p>
            <a:pPr indent="0" lvl="0" marL="4572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a:t>
            </a:r>
            <a:r>
              <a:rPr b="1" lang="en" sz="2400">
                <a:solidFill>
                  <a:schemeClr val="dk1"/>
                </a:solidFill>
                <a:latin typeface="Courier New"/>
                <a:ea typeface="Courier New"/>
                <a:cs typeface="Courier New"/>
                <a:sym typeface="Courier New"/>
              </a:rPr>
              <a:t>or j … </a:t>
            </a:r>
            <a:endParaRPr b="1" sz="2400">
              <a:solidFill>
                <a:schemeClr val="dk1"/>
              </a:solidFill>
              <a:latin typeface="Courier New"/>
              <a:ea typeface="Courier New"/>
              <a:cs typeface="Courier New"/>
              <a:sym typeface="Courier New"/>
            </a:endParaRPr>
          </a:p>
          <a:p>
            <a:pPr indent="0" lvl="0" marL="9144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a:t>
            </a:r>
            <a:r>
              <a:rPr b="1" lang="en" sz="2400">
                <a:solidFill>
                  <a:schemeClr val="dk1"/>
                </a:solidFill>
                <a:latin typeface="Courier New"/>
                <a:ea typeface="Courier New"/>
                <a:cs typeface="Courier New"/>
                <a:sym typeface="Courier New"/>
              </a:rPr>
              <a:t>or k … </a:t>
            </a:r>
            <a:endParaRPr b="1" sz="2400">
              <a:solidFill>
                <a:schemeClr val="dk1"/>
              </a:solidFill>
              <a:latin typeface="Courier New"/>
              <a:ea typeface="Courier New"/>
              <a:cs typeface="Courier New"/>
              <a:sym typeface="Courier New"/>
            </a:endParaRPr>
          </a:p>
          <a:p>
            <a:pPr indent="0" lvl="0" marL="13716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if( A[i,j] AND A[j,k])</a:t>
            </a:r>
            <a:endParaRPr b="1" sz="2400">
              <a:solidFill>
                <a:schemeClr val="dk1"/>
              </a:solidFill>
              <a:latin typeface="Courier New"/>
              <a:ea typeface="Courier New"/>
              <a:cs typeface="Courier New"/>
              <a:sym typeface="Courier New"/>
            </a:endParaRPr>
          </a:p>
          <a:p>
            <a:pPr indent="457200" lvl="0" marL="13716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then A[i,k] = 1</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n" sz="2400">
                <a:solidFill>
                  <a:schemeClr val="dk1"/>
                </a:solidFill>
              </a:rPr>
              <a:t>O(n</a:t>
            </a:r>
            <a:r>
              <a:rPr baseline="30000" lang="en" sz="2400">
                <a:solidFill>
                  <a:schemeClr val="dk1"/>
                </a:solidFill>
              </a:rPr>
              <a:t>3</a:t>
            </a:r>
            <a:r>
              <a:rPr lang="en" sz="2400">
                <a:solidFill>
                  <a:schemeClr val="dk1"/>
                </a:solidFill>
              </a:rPr>
              <a:t>)</a:t>
            </a:r>
            <a:endParaRPr sz="24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nvSpPr>
        <p:spPr>
          <a:xfrm>
            <a:off x="313675" y="280250"/>
            <a:ext cx="8597400" cy="613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dk1"/>
                </a:solidFill>
              </a:rPr>
              <a:t>Finding Transitive Closure of a digraph</a:t>
            </a:r>
            <a:endParaRPr sz="2400">
              <a:solidFill>
                <a:schemeClr val="dk1"/>
              </a:solidFill>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for i … </a:t>
            </a:r>
            <a:endParaRPr b="1" sz="2400">
              <a:solidFill>
                <a:schemeClr val="dk1"/>
              </a:solidFill>
              <a:latin typeface="Courier New"/>
              <a:ea typeface="Courier New"/>
              <a:cs typeface="Courier New"/>
              <a:sym typeface="Courier New"/>
            </a:endParaRPr>
          </a:p>
          <a:p>
            <a:pPr indent="0" lvl="0" marL="4572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for j … </a:t>
            </a:r>
            <a:endParaRPr b="1" sz="2400">
              <a:solidFill>
                <a:schemeClr val="dk1"/>
              </a:solidFill>
              <a:latin typeface="Courier New"/>
              <a:ea typeface="Courier New"/>
              <a:cs typeface="Courier New"/>
              <a:sym typeface="Courier New"/>
            </a:endParaRPr>
          </a:p>
          <a:p>
            <a:pPr indent="0" lvl="0" marL="9144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for k … </a:t>
            </a:r>
            <a:endParaRPr b="1" sz="2400">
              <a:solidFill>
                <a:schemeClr val="dk1"/>
              </a:solidFill>
              <a:latin typeface="Courier New"/>
              <a:ea typeface="Courier New"/>
              <a:cs typeface="Courier New"/>
              <a:sym typeface="Courier New"/>
            </a:endParaRPr>
          </a:p>
          <a:p>
            <a:pPr indent="0" lvl="0" marL="13716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if( A[i,j] AND A[j,k]) then A[i,k]=1</a:t>
            </a:r>
            <a:endParaRPr b="1" sz="2400">
              <a:solidFill>
                <a:schemeClr val="dk1"/>
              </a:solidFill>
              <a:latin typeface="Courier New"/>
              <a:ea typeface="Courier New"/>
              <a:cs typeface="Courier New"/>
              <a:sym typeface="Courier New"/>
            </a:endParaRPr>
          </a:p>
          <a:p>
            <a:pPr indent="0" lvl="0" marL="457200" rtl="0" algn="l">
              <a:lnSpc>
                <a:spcPct val="90000"/>
              </a:lnSpc>
              <a:spcBef>
                <a:spcPts val="0"/>
              </a:spcBef>
              <a:spcAft>
                <a:spcPts val="0"/>
              </a:spcAft>
              <a:buNone/>
            </a:pPr>
            <a:r>
              <a:rPr lang="en" sz="2400">
                <a:solidFill>
                  <a:schemeClr val="dk1"/>
                </a:solidFill>
              </a:rPr>
              <a:t>O(n</a:t>
            </a:r>
            <a:r>
              <a:rPr baseline="30000" lang="en" sz="2400">
                <a:solidFill>
                  <a:schemeClr val="dk1"/>
                </a:solidFill>
              </a:rPr>
              <a:t>3</a:t>
            </a:r>
            <a:r>
              <a:rPr lang="en" sz="2400">
                <a:solidFill>
                  <a:schemeClr val="dk1"/>
                </a:solidFill>
              </a:rPr>
              <a:t>) But, it’s not correct</a:t>
            </a:r>
            <a:endParaRPr sz="2400">
              <a:solidFill>
                <a:schemeClr val="dk1"/>
              </a:solidFill>
            </a:endParaRPr>
          </a:p>
          <a:p>
            <a:pPr indent="0" lvl="0" marL="0" rtl="0" algn="l">
              <a:lnSpc>
                <a:spcPct val="90000"/>
              </a:lnSpc>
              <a:spcBef>
                <a:spcPts val="0"/>
              </a:spcBef>
              <a:spcAft>
                <a:spcPts val="0"/>
              </a:spcAft>
              <a:buNone/>
            </a:pPr>
            <a:r>
              <a:t/>
            </a:r>
            <a:endParaRPr sz="2400">
              <a:solidFill>
                <a:schemeClr val="dk1"/>
              </a:solidFill>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Flag ← TRUE</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while(flag)</a:t>
            </a:r>
            <a:endParaRPr b="1" sz="2400">
              <a:solidFill>
                <a:schemeClr val="dk1"/>
              </a:solidFill>
              <a:latin typeface="Courier New"/>
              <a:ea typeface="Courier New"/>
              <a:cs typeface="Courier New"/>
              <a:sym typeface="Courier New"/>
            </a:endParaRPr>
          </a:p>
          <a:p>
            <a:pPr indent="0" lvl="0" marL="4572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a:t>
            </a:r>
            <a:r>
              <a:rPr b="1" lang="en" sz="2400">
                <a:solidFill>
                  <a:schemeClr val="dk1"/>
                </a:solidFill>
                <a:latin typeface="Courier New"/>
                <a:ea typeface="Courier New"/>
                <a:cs typeface="Courier New"/>
                <a:sym typeface="Courier New"/>
              </a:rPr>
              <a:t>lag ← FALSE</a:t>
            </a:r>
            <a:endParaRPr b="1" sz="2400">
              <a:solidFill>
                <a:schemeClr val="dk1"/>
              </a:solidFill>
              <a:latin typeface="Courier New"/>
              <a:ea typeface="Courier New"/>
              <a:cs typeface="Courier New"/>
              <a:sym typeface="Courier New"/>
            </a:endParaRPr>
          </a:p>
          <a:p>
            <a:pPr indent="0" lvl="0" marL="4572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for i … </a:t>
            </a:r>
            <a:endParaRPr b="1" sz="2400">
              <a:solidFill>
                <a:schemeClr val="dk1"/>
              </a:solidFill>
              <a:latin typeface="Courier New"/>
              <a:ea typeface="Courier New"/>
              <a:cs typeface="Courier New"/>
              <a:sym typeface="Courier New"/>
            </a:endParaRPr>
          </a:p>
          <a:p>
            <a:pPr indent="0" lvl="0" marL="9144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for j … </a:t>
            </a:r>
            <a:endParaRPr b="1" sz="2400">
              <a:solidFill>
                <a:schemeClr val="dk1"/>
              </a:solidFill>
              <a:latin typeface="Courier New"/>
              <a:ea typeface="Courier New"/>
              <a:cs typeface="Courier New"/>
              <a:sym typeface="Courier New"/>
            </a:endParaRPr>
          </a:p>
          <a:p>
            <a:pPr indent="0" lvl="0" marL="13716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for k … </a:t>
            </a:r>
            <a:endParaRPr b="1" sz="2400">
              <a:solidFill>
                <a:schemeClr val="dk1"/>
              </a:solidFill>
              <a:latin typeface="Courier New"/>
              <a:ea typeface="Courier New"/>
              <a:cs typeface="Courier New"/>
              <a:sym typeface="Courier New"/>
            </a:endParaRPr>
          </a:p>
          <a:p>
            <a:pPr indent="0" lvl="0" marL="18288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if( A[i,j] AND A[j,k] AND A[i,k]=0)</a:t>
            </a:r>
            <a:endParaRPr b="1" sz="2400">
              <a:solidFill>
                <a:schemeClr val="dk1"/>
              </a:solidFill>
              <a:latin typeface="Courier New"/>
              <a:ea typeface="Courier New"/>
              <a:cs typeface="Courier New"/>
              <a:sym typeface="Courier New"/>
            </a:endParaRPr>
          </a:p>
          <a:p>
            <a:pPr indent="0" lvl="0" marL="22860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then A[i,k] = 1, flag = TRUE</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n" sz="2400">
                <a:solidFill>
                  <a:schemeClr val="dk1"/>
                </a:solidFill>
              </a:rPr>
              <a:t>O(n</a:t>
            </a:r>
            <a:r>
              <a:rPr baseline="30000" lang="en" sz="2400">
                <a:solidFill>
                  <a:schemeClr val="dk1"/>
                </a:solidFill>
              </a:rPr>
              <a:t>4</a:t>
            </a:r>
            <a:r>
              <a:rPr lang="en" sz="2400">
                <a:solidFill>
                  <a:schemeClr val="dk1"/>
                </a:solidFill>
              </a:rPr>
              <a:t>)</a:t>
            </a:r>
            <a:endParaRPr sz="24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nvSpPr>
        <p:spPr>
          <a:xfrm>
            <a:off x="313675" y="280250"/>
            <a:ext cx="8597400" cy="613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dk1"/>
                </a:solidFill>
              </a:rPr>
              <a:t>Finding Transitive Closure of a digraph</a:t>
            </a:r>
            <a:endParaRPr sz="2400">
              <a:solidFill>
                <a:schemeClr val="dk1"/>
              </a:solidFill>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for each vertex v</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	dfs(v)</a:t>
            </a:r>
            <a:endParaRPr b="1" sz="2400">
              <a:solidFill>
                <a:schemeClr val="dk1"/>
              </a:solidFill>
              <a:latin typeface="Courier New"/>
              <a:ea typeface="Courier New"/>
              <a:cs typeface="Courier New"/>
              <a:sym typeface="Courier New"/>
            </a:endParaRPr>
          </a:p>
          <a:p>
            <a:pPr indent="457200" lvl="0" marL="4572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if i is reachable from v</a:t>
            </a:r>
            <a:endParaRPr b="1" sz="2400">
              <a:solidFill>
                <a:schemeClr val="dk1"/>
              </a:solidFill>
              <a:latin typeface="Courier New"/>
              <a:ea typeface="Courier New"/>
              <a:cs typeface="Courier New"/>
              <a:sym typeface="Courier New"/>
            </a:endParaRPr>
          </a:p>
          <a:p>
            <a:pPr indent="457200" lvl="0" marL="91440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then A[v,i] ← 1</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n" sz="2400">
                <a:solidFill>
                  <a:schemeClr val="dk1"/>
                </a:solidFill>
              </a:rPr>
              <a:t>O(n</a:t>
            </a:r>
            <a:r>
              <a:rPr baseline="30000" lang="en" sz="2400">
                <a:solidFill>
                  <a:schemeClr val="dk1"/>
                </a:solidFill>
              </a:rPr>
              <a:t>3</a:t>
            </a:r>
            <a:r>
              <a:rPr lang="en" sz="2400">
                <a:solidFill>
                  <a:schemeClr val="dk1"/>
                </a:solidFill>
              </a:rPr>
              <a:t>)</a:t>
            </a:r>
            <a:endParaRPr sz="2400">
              <a:solidFill>
                <a:schemeClr val="dk1"/>
              </a:solidFill>
            </a:endParaRPr>
          </a:p>
          <a:p>
            <a:pPr indent="0" lvl="0" marL="0" rtl="0" algn="l">
              <a:lnSpc>
                <a:spcPct val="90000"/>
              </a:lnSpc>
              <a:spcBef>
                <a:spcPts val="0"/>
              </a:spcBef>
              <a:spcAft>
                <a:spcPts val="0"/>
              </a:spcAft>
              <a:buNone/>
            </a:pPr>
            <a:r>
              <a:t/>
            </a:r>
            <a:endParaRPr sz="2400">
              <a:solidFill>
                <a:schemeClr val="dk1"/>
              </a:solidFill>
            </a:endParaRPr>
          </a:p>
          <a:p>
            <a:pPr indent="0" lvl="0" marL="0" rtl="0" algn="l">
              <a:lnSpc>
                <a:spcPct val="90000"/>
              </a:lnSpc>
              <a:spcBef>
                <a:spcPts val="0"/>
              </a:spcBef>
              <a:spcAft>
                <a:spcPts val="0"/>
              </a:spcAft>
              <a:buNone/>
            </a:pPr>
            <a:r>
              <a:t/>
            </a:r>
            <a:endParaRPr sz="2400">
              <a:solidFill>
                <a:schemeClr val="dk1"/>
              </a:solidFill>
            </a:endParaRPr>
          </a:p>
          <a:p>
            <a:pPr indent="0" lvl="0" marL="0" rtl="0" algn="l">
              <a:lnSpc>
                <a:spcPct val="90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each vertex v</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bfs(v)</a:t>
            </a:r>
            <a:endParaRPr b="1" sz="2400">
              <a:solidFill>
                <a:schemeClr val="dk1"/>
              </a:solidFill>
              <a:latin typeface="Courier New"/>
              <a:ea typeface="Courier New"/>
              <a:cs typeface="Courier New"/>
              <a:sym typeface="Courier New"/>
            </a:endParaRPr>
          </a:p>
          <a:p>
            <a:pPr indent="457200" lvl="0" marL="457200" rtl="0" algn="l">
              <a:lnSpc>
                <a:spcPct val="90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 i is reachable from v</a:t>
            </a:r>
            <a:endParaRPr b="1" sz="2400">
              <a:solidFill>
                <a:schemeClr val="dk1"/>
              </a:solidFill>
              <a:latin typeface="Courier New"/>
              <a:ea typeface="Courier New"/>
              <a:cs typeface="Courier New"/>
              <a:sym typeface="Courier New"/>
            </a:endParaRPr>
          </a:p>
          <a:p>
            <a:pPr indent="457200" lvl="0" marL="914400" rtl="0" algn="l">
              <a:lnSpc>
                <a:spcPct val="90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then A[v,i] ← 1</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t/>
            </a:r>
            <a:endParaRPr sz="24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nvSpPr>
        <p:spPr>
          <a:xfrm>
            <a:off x="313675" y="280250"/>
            <a:ext cx="8597400" cy="6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dk1"/>
                </a:solidFill>
              </a:rPr>
              <a:t>Warshall’s Algorithm</a:t>
            </a:r>
            <a:endParaRPr sz="2400"/>
          </a:p>
        </p:txBody>
      </p:sp>
      <p:pic>
        <p:nvPicPr>
          <p:cNvPr id="290" name="Google Shape;290;p51"/>
          <p:cNvPicPr preferRelativeResize="0"/>
          <p:nvPr/>
        </p:nvPicPr>
        <p:blipFill>
          <a:blip r:embed="rId3">
            <a:alphaModFix/>
          </a:blip>
          <a:stretch>
            <a:fillRect/>
          </a:stretch>
        </p:blipFill>
        <p:spPr>
          <a:xfrm>
            <a:off x="313675" y="880250"/>
            <a:ext cx="5300400" cy="792425"/>
          </a:xfrm>
          <a:prstGeom prst="rect">
            <a:avLst/>
          </a:prstGeom>
          <a:noFill/>
          <a:ln>
            <a:noFill/>
          </a:ln>
        </p:spPr>
      </p:pic>
      <p:pic>
        <p:nvPicPr>
          <p:cNvPr id="291" name="Google Shape;291;p51"/>
          <p:cNvPicPr preferRelativeResize="0"/>
          <p:nvPr/>
        </p:nvPicPr>
        <p:blipFill>
          <a:blip r:embed="rId4">
            <a:alphaModFix/>
          </a:blip>
          <a:stretch>
            <a:fillRect/>
          </a:stretch>
        </p:blipFill>
        <p:spPr>
          <a:xfrm>
            <a:off x="9225" y="3019550"/>
            <a:ext cx="9144000" cy="3172396"/>
          </a:xfrm>
          <a:prstGeom prst="rect">
            <a:avLst/>
          </a:prstGeom>
          <a:noFill/>
          <a:ln>
            <a:noFill/>
          </a:ln>
        </p:spPr>
      </p:pic>
      <p:pic>
        <p:nvPicPr>
          <p:cNvPr id="292" name="Google Shape;292;p51"/>
          <p:cNvPicPr preferRelativeResize="0"/>
          <p:nvPr/>
        </p:nvPicPr>
        <p:blipFill>
          <a:blip r:embed="rId5">
            <a:alphaModFix/>
          </a:blip>
          <a:stretch>
            <a:fillRect/>
          </a:stretch>
        </p:blipFill>
        <p:spPr>
          <a:xfrm>
            <a:off x="313675" y="1956425"/>
            <a:ext cx="6874525" cy="884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52"/>
          <p:cNvPicPr preferRelativeResize="0"/>
          <p:nvPr/>
        </p:nvPicPr>
        <p:blipFill>
          <a:blip r:embed="rId3">
            <a:alphaModFix/>
          </a:blip>
          <a:stretch>
            <a:fillRect/>
          </a:stretch>
        </p:blipFill>
        <p:spPr>
          <a:xfrm>
            <a:off x="1431425" y="197600"/>
            <a:ext cx="2145550" cy="2018425"/>
          </a:xfrm>
          <a:prstGeom prst="rect">
            <a:avLst/>
          </a:prstGeom>
          <a:noFill/>
          <a:ln>
            <a:noFill/>
          </a:ln>
        </p:spPr>
      </p:pic>
      <p:pic>
        <p:nvPicPr>
          <p:cNvPr id="298" name="Google Shape;298;p52"/>
          <p:cNvPicPr preferRelativeResize="0"/>
          <p:nvPr/>
        </p:nvPicPr>
        <p:blipFill>
          <a:blip r:embed="rId4">
            <a:alphaModFix/>
          </a:blip>
          <a:stretch>
            <a:fillRect/>
          </a:stretch>
        </p:blipFill>
        <p:spPr>
          <a:xfrm>
            <a:off x="4419150" y="259926"/>
            <a:ext cx="3524531" cy="2018425"/>
          </a:xfrm>
          <a:prstGeom prst="rect">
            <a:avLst/>
          </a:prstGeom>
          <a:noFill/>
          <a:ln>
            <a:noFill/>
          </a:ln>
        </p:spPr>
      </p:pic>
      <p:pic>
        <p:nvPicPr>
          <p:cNvPr id="299" name="Google Shape;299;p52"/>
          <p:cNvPicPr preferRelativeResize="0"/>
          <p:nvPr/>
        </p:nvPicPr>
        <p:blipFill>
          <a:blip r:embed="rId5">
            <a:alphaModFix/>
          </a:blip>
          <a:stretch>
            <a:fillRect/>
          </a:stretch>
        </p:blipFill>
        <p:spPr>
          <a:xfrm>
            <a:off x="552875" y="2278350"/>
            <a:ext cx="3417225" cy="1941950"/>
          </a:xfrm>
          <a:prstGeom prst="rect">
            <a:avLst/>
          </a:prstGeom>
          <a:noFill/>
          <a:ln>
            <a:noFill/>
          </a:ln>
        </p:spPr>
      </p:pic>
      <p:pic>
        <p:nvPicPr>
          <p:cNvPr id="300" name="Google Shape;300;p52"/>
          <p:cNvPicPr preferRelativeResize="0"/>
          <p:nvPr/>
        </p:nvPicPr>
        <p:blipFill>
          <a:blip r:embed="rId6">
            <a:alphaModFix/>
          </a:blip>
          <a:stretch>
            <a:fillRect/>
          </a:stretch>
        </p:blipFill>
        <p:spPr>
          <a:xfrm>
            <a:off x="4652375" y="2353175"/>
            <a:ext cx="3291300" cy="1864077"/>
          </a:xfrm>
          <a:prstGeom prst="rect">
            <a:avLst/>
          </a:prstGeom>
          <a:noFill/>
          <a:ln>
            <a:noFill/>
          </a:ln>
        </p:spPr>
      </p:pic>
      <p:pic>
        <p:nvPicPr>
          <p:cNvPr id="301" name="Google Shape;301;p52"/>
          <p:cNvPicPr preferRelativeResize="0"/>
          <p:nvPr/>
        </p:nvPicPr>
        <p:blipFill>
          <a:blip r:embed="rId7">
            <a:alphaModFix/>
          </a:blip>
          <a:stretch>
            <a:fillRect/>
          </a:stretch>
        </p:blipFill>
        <p:spPr>
          <a:xfrm>
            <a:off x="552875" y="4469087"/>
            <a:ext cx="3417225" cy="1937439"/>
          </a:xfrm>
          <a:prstGeom prst="rect">
            <a:avLst/>
          </a:prstGeom>
          <a:noFill/>
          <a:ln>
            <a:noFill/>
          </a:ln>
        </p:spPr>
      </p:pic>
      <p:pic>
        <p:nvPicPr>
          <p:cNvPr id="302" name="Google Shape;302;p52"/>
          <p:cNvPicPr preferRelativeResize="0"/>
          <p:nvPr/>
        </p:nvPicPr>
        <p:blipFill>
          <a:blip r:embed="rId8">
            <a:alphaModFix/>
          </a:blip>
          <a:stretch>
            <a:fillRect/>
          </a:stretch>
        </p:blipFill>
        <p:spPr>
          <a:xfrm>
            <a:off x="4654025" y="4541503"/>
            <a:ext cx="3291300" cy="186409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nvSpPr>
        <p:spPr>
          <a:xfrm>
            <a:off x="313675" y="280250"/>
            <a:ext cx="8597400" cy="613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dk1"/>
                </a:solidFill>
              </a:rPr>
              <a:t>Warshall’s Algorithm</a:t>
            </a:r>
            <a:endParaRPr sz="2400">
              <a:solidFill>
                <a:schemeClr val="dk1"/>
              </a:solidFill>
            </a:endParaRPr>
          </a:p>
          <a:p>
            <a:pPr indent="0" lvl="0" marL="0" rtl="0" algn="l">
              <a:lnSpc>
                <a:spcPct val="90000"/>
              </a:lnSpc>
              <a:spcBef>
                <a:spcPts val="0"/>
              </a:spcBef>
              <a:spcAft>
                <a:spcPts val="0"/>
              </a:spcAft>
              <a:buNone/>
            </a:pPr>
            <a:r>
              <a:t/>
            </a:r>
            <a:endParaRPr sz="2400">
              <a:solidFill>
                <a:schemeClr val="dk1"/>
              </a:solidFill>
            </a:endParaRPr>
          </a:p>
          <a:p>
            <a:pPr indent="0" lvl="0" marL="0" rtl="0" algn="l">
              <a:lnSpc>
                <a:spcPct val="90000"/>
              </a:lnSpc>
              <a:spcBef>
                <a:spcPts val="0"/>
              </a:spcBef>
              <a:spcAft>
                <a:spcPts val="0"/>
              </a:spcAft>
              <a:buNone/>
            </a:pPr>
            <a:r>
              <a:rPr lang="en" sz="2400">
                <a:solidFill>
                  <a:schemeClr val="dk1"/>
                </a:solidFill>
              </a:rPr>
              <a:t>Adjacency Matrix A :</a:t>
            </a:r>
            <a:endParaRPr sz="2400">
              <a:solidFill>
                <a:schemeClr val="dk1"/>
              </a:solidFill>
            </a:endParaRPr>
          </a:p>
          <a:p>
            <a:pPr indent="0" lvl="0" marL="0" rtl="0" algn="just">
              <a:spcBef>
                <a:spcPts val="0"/>
              </a:spcBef>
              <a:spcAft>
                <a:spcPts val="0"/>
              </a:spcAft>
              <a:buClr>
                <a:schemeClr val="dk1"/>
              </a:buClr>
              <a:buSzPts val="1100"/>
              <a:buFont typeface="Arial"/>
              <a:buNone/>
            </a:pPr>
            <a:r>
              <a:rPr lang="en" sz="3000">
                <a:solidFill>
                  <a:schemeClr val="dk1"/>
                </a:solidFill>
              </a:rPr>
              <a:t>0 1 0 0 0 0</a:t>
            </a:r>
            <a:endParaRPr sz="3000">
              <a:solidFill>
                <a:schemeClr val="dk1"/>
              </a:solidFill>
            </a:endParaRPr>
          </a:p>
          <a:p>
            <a:pPr indent="0" lvl="0" marL="0" rtl="0" algn="just">
              <a:spcBef>
                <a:spcPts val="0"/>
              </a:spcBef>
              <a:spcAft>
                <a:spcPts val="0"/>
              </a:spcAft>
              <a:buClr>
                <a:schemeClr val="dk1"/>
              </a:buClr>
              <a:buSzPts val="1100"/>
              <a:buFont typeface="Arial"/>
              <a:buNone/>
            </a:pPr>
            <a:r>
              <a:rPr lang="en" sz="3000">
                <a:solidFill>
                  <a:schemeClr val="dk1"/>
                </a:solidFill>
              </a:rPr>
              <a:t>0 0 1 0 0 0</a:t>
            </a:r>
            <a:endParaRPr sz="3000">
              <a:solidFill>
                <a:schemeClr val="dk1"/>
              </a:solidFill>
            </a:endParaRPr>
          </a:p>
          <a:p>
            <a:pPr indent="0" lvl="0" marL="0" rtl="0" algn="just">
              <a:spcBef>
                <a:spcPts val="0"/>
              </a:spcBef>
              <a:spcAft>
                <a:spcPts val="0"/>
              </a:spcAft>
              <a:buClr>
                <a:schemeClr val="dk1"/>
              </a:buClr>
              <a:buSzPts val="1100"/>
              <a:buFont typeface="Arial"/>
              <a:buNone/>
            </a:pPr>
            <a:r>
              <a:rPr lang="en" sz="3000">
                <a:solidFill>
                  <a:schemeClr val="dk1"/>
                </a:solidFill>
              </a:rPr>
              <a:t>1 0 0 1 0 0</a:t>
            </a:r>
            <a:endParaRPr sz="3000">
              <a:solidFill>
                <a:schemeClr val="dk1"/>
              </a:solidFill>
            </a:endParaRPr>
          </a:p>
          <a:p>
            <a:pPr indent="0" lvl="0" marL="0" rtl="0" algn="just">
              <a:spcBef>
                <a:spcPts val="0"/>
              </a:spcBef>
              <a:spcAft>
                <a:spcPts val="0"/>
              </a:spcAft>
              <a:buClr>
                <a:schemeClr val="dk1"/>
              </a:buClr>
              <a:buSzPts val="1100"/>
              <a:buFont typeface="Arial"/>
              <a:buNone/>
            </a:pPr>
            <a:r>
              <a:rPr lang="en" sz="3000">
                <a:solidFill>
                  <a:schemeClr val="dk1"/>
                </a:solidFill>
              </a:rPr>
              <a:t>0 0 0 0 1 0</a:t>
            </a:r>
            <a:endParaRPr sz="3000">
              <a:solidFill>
                <a:schemeClr val="dk1"/>
              </a:solidFill>
            </a:endParaRPr>
          </a:p>
          <a:p>
            <a:pPr indent="0" lvl="0" marL="0" rtl="0" algn="just">
              <a:spcBef>
                <a:spcPts val="0"/>
              </a:spcBef>
              <a:spcAft>
                <a:spcPts val="0"/>
              </a:spcAft>
              <a:buClr>
                <a:schemeClr val="dk1"/>
              </a:buClr>
              <a:buSzPts val="1100"/>
              <a:buFont typeface="Arial"/>
              <a:buNone/>
            </a:pPr>
            <a:r>
              <a:rPr lang="en" sz="3000">
                <a:solidFill>
                  <a:schemeClr val="dk1"/>
                </a:solidFill>
              </a:rPr>
              <a:t>0 0 0 1 0 0</a:t>
            </a:r>
            <a:endParaRPr sz="3000">
              <a:solidFill>
                <a:schemeClr val="dk1"/>
              </a:solidFill>
            </a:endParaRPr>
          </a:p>
          <a:p>
            <a:pPr indent="0" lvl="0" marL="0" rtl="0" algn="just">
              <a:spcBef>
                <a:spcPts val="0"/>
              </a:spcBef>
              <a:spcAft>
                <a:spcPts val="0"/>
              </a:spcAft>
              <a:buClr>
                <a:schemeClr val="dk1"/>
              </a:buClr>
              <a:buSzPts val="1100"/>
              <a:buFont typeface="Arial"/>
              <a:buNone/>
            </a:pPr>
            <a:r>
              <a:rPr lang="en" sz="3000">
                <a:solidFill>
                  <a:schemeClr val="dk1"/>
                </a:solidFill>
              </a:rPr>
              <a:t>0 0 0 0 1 0</a:t>
            </a:r>
            <a:endParaRPr sz="3000">
              <a:solidFill>
                <a:schemeClr val="dk1"/>
              </a:solidFill>
            </a:endParaRPr>
          </a:p>
          <a:p>
            <a:pPr indent="0" lvl="0" marL="0" rtl="0" algn="l">
              <a:lnSpc>
                <a:spcPct val="90000"/>
              </a:lnSpc>
              <a:spcBef>
                <a:spcPts val="0"/>
              </a:spcBef>
              <a:spcAft>
                <a:spcPts val="0"/>
              </a:spcAft>
              <a:buNone/>
            </a:pPr>
            <a:r>
              <a:t/>
            </a:r>
            <a:endParaRPr sz="2400">
              <a:solidFill>
                <a:schemeClr val="dk1"/>
              </a:solidFill>
            </a:endParaRPr>
          </a:p>
          <a:p>
            <a:pPr indent="0" lvl="0" marL="0" rtl="0" algn="l">
              <a:lnSpc>
                <a:spcPct val="90000"/>
              </a:lnSpc>
              <a:spcBef>
                <a:spcPts val="0"/>
              </a:spcBef>
              <a:spcAft>
                <a:spcPts val="0"/>
              </a:spcAft>
              <a:buNone/>
            </a:pPr>
            <a:r>
              <a:rPr lang="en" sz="2400">
                <a:solidFill>
                  <a:schemeClr val="dk1"/>
                </a:solidFill>
              </a:rPr>
              <a:t>Find the transitive closure of A.</a:t>
            </a:r>
            <a:endParaRPr sz="24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txBox="1"/>
          <p:nvPr/>
        </p:nvSpPr>
        <p:spPr>
          <a:xfrm>
            <a:off x="313675" y="280250"/>
            <a:ext cx="4434900" cy="613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dk1"/>
                </a:solidFill>
              </a:rPr>
              <a:t>Warshall’s Algorithm</a:t>
            </a:r>
            <a:endParaRPr sz="2400">
              <a:solidFill>
                <a:schemeClr val="dk1"/>
              </a:solidFill>
            </a:endParaRPr>
          </a:p>
          <a:p>
            <a:pPr indent="0" lvl="0" marL="0" rtl="0" algn="l">
              <a:lnSpc>
                <a:spcPct val="90000"/>
              </a:lnSpc>
              <a:spcBef>
                <a:spcPts val="0"/>
              </a:spcBef>
              <a:spcAft>
                <a:spcPts val="0"/>
              </a:spcAft>
              <a:buNone/>
            </a:pPr>
            <a:r>
              <a:t/>
            </a:r>
            <a:endParaRPr sz="2400">
              <a:solidFill>
                <a:schemeClr val="dk1"/>
              </a:solidFill>
            </a:endParaRPr>
          </a:p>
          <a:p>
            <a:pPr indent="0" lvl="0" marL="0" rtl="0" algn="l">
              <a:lnSpc>
                <a:spcPct val="90000"/>
              </a:lnSpc>
              <a:spcBef>
                <a:spcPts val="0"/>
              </a:spcBef>
              <a:spcAft>
                <a:spcPts val="0"/>
              </a:spcAft>
              <a:buNone/>
            </a:pPr>
            <a:r>
              <a:rPr lang="en" sz="2400">
                <a:solidFill>
                  <a:schemeClr val="dk1"/>
                </a:solidFill>
              </a:rPr>
              <a:t>Adjacency Matrix A :</a:t>
            </a:r>
            <a:endParaRPr sz="2400">
              <a:solidFill>
                <a:schemeClr val="dk1"/>
              </a:solidFill>
            </a:endParaRPr>
          </a:p>
          <a:p>
            <a:pPr indent="0" lvl="0" marL="0" rtl="0" algn="just">
              <a:spcBef>
                <a:spcPts val="0"/>
              </a:spcBef>
              <a:spcAft>
                <a:spcPts val="0"/>
              </a:spcAft>
              <a:buNone/>
            </a:pPr>
            <a:r>
              <a:rPr lang="en" sz="3000">
                <a:solidFill>
                  <a:schemeClr val="dk1"/>
                </a:solidFill>
              </a:rPr>
              <a:t>0 1 0 0 0 0</a:t>
            </a:r>
            <a:endParaRPr sz="3000">
              <a:solidFill>
                <a:schemeClr val="dk1"/>
              </a:solidFill>
            </a:endParaRPr>
          </a:p>
          <a:p>
            <a:pPr indent="0" lvl="0" marL="0" rtl="0" algn="just">
              <a:spcBef>
                <a:spcPts val="0"/>
              </a:spcBef>
              <a:spcAft>
                <a:spcPts val="0"/>
              </a:spcAft>
              <a:buNone/>
            </a:pPr>
            <a:r>
              <a:rPr lang="en" sz="3000">
                <a:solidFill>
                  <a:schemeClr val="dk1"/>
                </a:solidFill>
              </a:rPr>
              <a:t>0 0 1 0 0 0</a:t>
            </a:r>
            <a:endParaRPr sz="3000">
              <a:solidFill>
                <a:schemeClr val="dk1"/>
              </a:solidFill>
            </a:endParaRPr>
          </a:p>
          <a:p>
            <a:pPr indent="0" lvl="0" marL="0" rtl="0" algn="just">
              <a:spcBef>
                <a:spcPts val="0"/>
              </a:spcBef>
              <a:spcAft>
                <a:spcPts val="0"/>
              </a:spcAft>
              <a:buNone/>
            </a:pPr>
            <a:r>
              <a:rPr lang="en" sz="3000">
                <a:solidFill>
                  <a:schemeClr val="dk1"/>
                </a:solidFill>
              </a:rPr>
              <a:t>1 0 0 1 0 0</a:t>
            </a:r>
            <a:endParaRPr sz="3000">
              <a:solidFill>
                <a:schemeClr val="dk1"/>
              </a:solidFill>
            </a:endParaRPr>
          </a:p>
          <a:p>
            <a:pPr indent="0" lvl="0" marL="0" rtl="0" algn="just">
              <a:spcBef>
                <a:spcPts val="0"/>
              </a:spcBef>
              <a:spcAft>
                <a:spcPts val="0"/>
              </a:spcAft>
              <a:buNone/>
            </a:pPr>
            <a:r>
              <a:rPr lang="en" sz="3000">
                <a:solidFill>
                  <a:schemeClr val="dk1"/>
                </a:solidFill>
              </a:rPr>
              <a:t>0 0 0 0 1 0</a:t>
            </a:r>
            <a:endParaRPr sz="3000">
              <a:solidFill>
                <a:schemeClr val="dk1"/>
              </a:solidFill>
            </a:endParaRPr>
          </a:p>
          <a:p>
            <a:pPr indent="0" lvl="0" marL="0" rtl="0" algn="just">
              <a:spcBef>
                <a:spcPts val="0"/>
              </a:spcBef>
              <a:spcAft>
                <a:spcPts val="0"/>
              </a:spcAft>
              <a:buNone/>
            </a:pPr>
            <a:r>
              <a:rPr lang="en" sz="3000">
                <a:solidFill>
                  <a:schemeClr val="dk1"/>
                </a:solidFill>
              </a:rPr>
              <a:t>0 0 0 1 0 0</a:t>
            </a:r>
            <a:endParaRPr sz="3000">
              <a:solidFill>
                <a:schemeClr val="dk1"/>
              </a:solidFill>
            </a:endParaRPr>
          </a:p>
          <a:p>
            <a:pPr indent="0" lvl="0" marL="0" rtl="0" algn="just">
              <a:spcBef>
                <a:spcPts val="0"/>
              </a:spcBef>
              <a:spcAft>
                <a:spcPts val="0"/>
              </a:spcAft>
              <a:buNone/>
            </a:pPr>
            <a:r>
              <a:rPr lang="en" sz="3000">
                <a:solidFill>
                  <a:schemeClr val="dk1"/>
                </a:solidFill>
              </a:rPr>
              <a:t>0 0 0 0 1 0</a:t>
            </a:r>
            <a:endParaRPr sz="3000">
              <a:solidFill>
                <a:schemeClr val="dk1"/>
              </a:solidFill>
            </a:endParaRPr>
          </a:p>
          <a:p>
            <a:pPr indent="0" lvl="0" marL="0" rtl="0" algn="l">
              <a:lnSpc>
                <a:spcPct val="90000"/>
              </a:lnSpc>
              <a:spcBef>
                <a:spcPts val="0"/>
              </a:spcBef>
              <a:spcAft>
                <a:spcPts val="0"/>
              </a:spcAft>
              <a:buNone/>
            </a:pPr>
            <a:r>
              <a:t/>
            </a:r>
            <a:endParaRPr sz="2400">
              <a:solidFill>
                <a:schemeClr val="dk1"/>
              </a:solidFill>
            </a:endParaRPr>
          </a:p>
        </p:txBody>
      </p:sp>
      <p:sp>
        <p:nvSpPr>
          <p:cNvPr id="313" name="Google Shape;313;p54"/>
          <p:cNvSpPr txBox="1"/>
          <p:nvPr/>
        </p:nvSpPr>
        <p:spPr>
          <a:xfrm>
            <a:off x="4748575" y="280250"/>
            <a:ext cx="3640800" cy="4940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b="1" sz="2400">
              <a:solidFill>
                <a:schemeClr val="dk1"/>
              </a:solidFill>
            </a:endParaRPr>
          </a:p>
          <a:p>
            <a:pPr indent="0" lvl="0" marL="0" rtl="0" algn="l">
              <a:lnSpc>
                <a:spcPct val="90000"/>
              </a:lnSpc>
              <a:spcBef>
                <a:spcPts val="0"/>
              </a:spcBef>
              <a:spcAft>
                <a:spcPts val="0"/>
              </a:spcAft>
              <a:buNone/>
            </a:pPr>
            <a:r>
              <a:t/>
            </a:r>
            <a:endParaRPr b="1" sz="2400">
              <a:solidFill>
                <a:schemeClr val="dk1"/>
              </a:solidFill>
            </a:endParaRPr>
          </a:p>
          <a:p>
            <a:pPr indent="0" lvl="0" marL="0" rtl="0" algn="l">
              <a:lnSpc>
                <a:spcPct val="90000"/>
              </a:lnSpc>
              <a:spcBef>
                <a:spcPts val="0"/>
              </a:spcBef>
              <a:spcAft>
                <a:spcPts val="0"/>
              </a:spcAft>
              <a:buNone/>
            </a:pPr>
            <a:r>
              <a:rPr lang="en" sz="2400">
                <a:solidFill>
                  <a:schemeClr val="dk1"/>
                </a:solidFill>
              </a:rPr>
              <a:t>Transitive closure of </a:t>
            </a:r>
            <a:r>
              <a:rPr lang="en" sz="2400">
                <a:solidFill>
                  <a:schemeClr val="dk1"/>
                </a:solidFill>
              </a:rPr>
              <a:t>A :</a:t>
            </a:r>
            <a:endParaRPr sz="2400">
              <a:solidFill>
                <a:schemeClr val="dk1"/>
              </a:solidFill>
            </a:endParaRPr>
          </a:p>
          <a:p>
            <a:pPr indent="0" lvl="0" marL="0" rtl="0" algn="just">
              <a:spcBef>
                <a:spcPts val="0"/>
              </a:spcBef>
              <a:spcAft>
                <a:spcPts val="0"/>
              </a:spcAft>
              <a:buClr>
                <a:schemeClr val="dk1"/>
              </a:buClr>
              <a:buSzPts val="1100"/>
              <a:buFont typeface="Arial"/>
              <a:buNone/>
            </a:pPr>
            <a:r>
              <a:rPr b="1" lang="en" sz="3000">
                <a:solidFill>
                  <a:srgbClr val="FF0000"/>
                </a:solidFill>
              </a:rPr>
              <a:t>1</a:t>
            </a:r>
            <a:r>
              <a:rPr lang="en" sz="3000">
                <a:solidFill>
                  <a:schemeClr val="dk1"/>
                </a:solidFill>
              </a:rPr>
              <a:t> 1 </a:t>
            </a:r>
            <a:r>
              <a:rPr b="1" lang="en" sz="3000">
                <a:solidFill>
                  <a:srgbClr val="FF0000"/>
                </a:solidFill>
              </a:rPr>
              <a:t>1</a:t>
            </a:r>
            <a:r>
              <a:rPr lang="en" sz="3000">
                <a:solidFill>
                  <a:schemeClr val="dk1"/>
                </a:solidFill>
              </a:rPr>
              <a:t> </a:t>
            </a:r>
            <a:r>
              <a:rPr b="1" lang="en" sz="3000">
                <a:solidFill>
                  <a:srgbClr val="FF0000"/>
                </a:solidFill>
              </a:rPr>
              <a:t>1</a:t>
            </a:r>
            <a:r>
              <a:rPr lang="en" sz="3000">
                <a:solidFill>
                  <a:schemeClr val="dk1"/>
                </a:solidFill>
              </a:rPr>
              <a:t> </a:t>
            </a:r>
            <a:r>
              <a:rPr b="1" lang="en" sz="3000">
                <a:solidFill>
                  <a:srgbClr val="FF0000"/>
                </a:solidFill>
              </a:rPr>
              <a:t>1</a:t>
            </a:r>
            <a:r>
              <a:rPr lang="en" sz="3000">
                <a:solidFill>
                  <a:schemeClr val="dk1"/>
                </a:solidFill>
              </a:rPr>
              <a:t> 0</a:t>
            </a:r>
            <a:endParaRPr sz="3000">
              <a:solidFill>
                <a:schemeClr val="dk1"/>
              </a:solidFill>
            </a:endParaRPr>
          </a:p>
          <a:p>
            <a:pPr indent="0" lvl="0" marL="0" rtl="0" algn="just">
              <a:spcBef>
                <a:spcPts val="0"/>
              </a:spcBef>
              <a:spcAft>
                <a:spcPts val="0"/>
              </a:spcAft>
              <a:buClr>
                <a:schemeClr val="dk1"/>
              </a:buClr>
              <a:buSzPts val="1100"/>
              <a:buFont typeface="Arial"/>
              <a:buNone/>
            </a:pPr>
            <a:r>
              <a:rPr b="1" lang="en" sz="3000">
                <a:solidFill>
                  <a:srgbClr val="FF0000"/>
                </a:solidFill>
              </a:rPr>
              <a:t>1</a:t>
            </a:r>
            <a:r>
              <a:rPr lang="en" sz="3000">
                <a:solidFill>
                  <a:schemeClr val="dk1"/>
                </a:solidFill>
              </a:rPr>
              <a:t> </a:t>
            </a:r>
            <a:r>
              <a:rPr b="1" lang="en" sz="3000">
                <a:solidFill>
                  <a:srgbClr val="FF0000"/>
                </a:solidFill>
              </a:rPr>
              <a:t>1</a:t>
            </a:r>
            <a:r>
              <a:rPr lang="en" sz="3000">
                <a:solidFill>
                  <a:schemeClr val="dk1"/>
                </a:solidFill>
              </a:rPr>
              <a:t> 1 </a:t>
            </a:r>
            <a:r>
              <a:rPr b="1" lang="en" sz="3000">
                <a:solidFill>
                  <a:srgbClr val="FF0000"/>
                </a:solidFill>
              </a:rPr>
              <a:t>1</a:t>
            </a:r>
            <a:r>
              <a:rPr lang="en" sz="3000">
                <a:solidFill>
                  <a:schemeClr val="dk1"/>
                </a:solidFill>
              </a:rPr>
              <a:t> </a:t>
            </a:r>
            <a:r>
              <a:rPr b="1" lang="en" sz="3000">
                <a:solidFill>
                  <a:srgbClr val="FF0000"/>
                </a:solidFill>
              </a:rPr>
              <a:t>1</a:t>
            </a:r>
            <a:r>
              <a:rPr lang="en" sz="3000">
                <a:solidFill>
                  <a:schemeClr val="dk1"/>
                </a:solidFill>
              </a:rPr>
              <a:t> 0</a:t>
            </a:r>
            <a:endParaRPr sz="3000">
              <a:solidFill>
                <a:schemeClr val="dk1"/>
              </a:solidFill>
            </a:endParaRPr>
          </a:p>
          <a:p>
            <a:pPr indent="0" lvl="0" marL="0" rtl="0" algn="just">
              <a:spcBef>
                <a:spcPts val="0"/>
              </a:spcBef>
              <a:spcAft>
                <a:spcPts val="0"/>
              </a:spcAft>
              <a:buClr>
                <a:schemeClr val="dk1"/>
              </a:buClr>
              <a:buSzPts val="1100"/>
              <a:buFont typeface="Arial"/>
              <a:buNone/>
            </a:pPr>
            <a:r>
              <a:rPr lang="en" sz="3000">
                <a:solidFill>
                  <a:schemeClr val="dk1"/>
                </a:solidFill>
              </a:rPr>
              <a:t>1 </a:t>
            </a:r>
            <a:r>
              <a:rPr b="1" lang="en" sz="3000">
                <a:solidFill>
                  <a:srgbClr val="FF0000"/>
                </a:solidFill>
              </a:rPr>
              <a:t>1</a:t>
            </a:r>
            <a:r>
              <a:rPr lang="en" sz="3000">
                <a:solidFill>
                  <a:schemeClr val="dk1"/>
                </a:solidFill>
              </a:rPr>
              <a:t> </a:t>
            </a:r>
            <a:r>
              <a:rPr b="1" lang="en" sz="3000">
                <a:solidFill>
                  <a:srgbClr val="FF0000"/>
                </a:solidFill>
              </a:rPr>
              <a:t>1</a:t>
            </a:r>
            <a:r>
              <a:rPr lang="en" sz="3000">
                <a:solidFill>
                  <a:schemeClr val="dk1"/>
                </a:solidFill>
              </a:rPr>
              <a:t> 1 </a:t>
            </a:r>
            <a:r>
              <a:rPr b="1" lang="en" sz="3000">
                <a:solidFill>
                  <a:srgbClr val="FF0000"/>
                </a:solidFill>
              </a:rPr>
              <a:t>1</a:t>
            </a:r>
            <a:r>
              <a:rPr lang="en" sz="3000">
                <a:solidFill>
                  <a:schemeClr val="dk1"/>
                </a:solidFill>
              </a:rPr>
              <a:t> 0</a:t>
            </a:r>
            <a:endParaRPr sz="3000">
              <a:solidFill>
                <a:schemeClr val="dk1"/>
              </a:solidFill>
            </a:endParaRPr>
          </a:p>
          <a:p>
            <a:pPr indent="0" lvl="0" marL="0" rtl="0" algn="just">
              <a:spcBef>
                <a:spcPts val="0"/>
              </a:spcBef>
              <a:spcAft>
                <a:spcPts val="0"/>
              </a:spcAft>
              <a:buClr>
                <a:schemeClr val="dk1"/>
              </a:buClr>
              <a:buSzPts val="1100"/>
              <a:buFont typeface="Arial"/>
              <a:buNone/>
            </a:pPr>
            <a:r>
              <a:rPr lang="en" sz="3000">
                <a:solidFill>
                  <a:schemeClr val="dk1"/>
                </a:solidFill>
              </a:rPr>
              <a:t>0 0 0 </a:t>
            </a:r>
            <a:r>
              <a:rPr b="1" lang="en" sz="3000">
                <a:solidFill>
                  <a:srgbClr val="FF0000"/>
                </a:solidFill>
              </a:rPr>
              <a:t>1</a:t>
            </a:r>
            <a:r>
              <a:rPr lang="en" sz="3000">
                <a:solidFill>
                  <a:schemeClr val="dk1"/>
                </a:solidFill>
              </a:rPr>
              <a:t> 1 0</a:t>
            </a:r>
            <a:endParaRPr sz="3000">
              <a:solidFill>
                <a:schemeClr val="dk1"/>
              </a:solidFill>
            </a:endParaRPr>
          </a:p>
          <a:p>
            <a:pPr indent="0" lvl="0" marL="0" rtl="0" algn="just">
              <a:spcBef>
                <a:spcPts val="0"/>
              </a:spcBef>
              <a:spcAft>
                <a:spcPts val="0"/>
              </a:spcAft>
              <a:buClr>
                <a:schemeClr val="dk1"/>
              </a:buClr>
              <a:buSzPts val="1100"/>
              <a:buFont typeface="Arial"/>
              <a:buNone/>
            </a:pPr>
            <a:r>
              <a:rPr lang="en" sz="3000">
                <a:solidFill>
                  <a:schemeClr val="dk1"/>
                </a:solidFill>
              </a:rPr>
              <a:t>0 0 0 1 </a:t>
            </a:r>
            <a:r>
              <a:rPr b="1" lang="en" sz="3000">
                <a:solidFill>
                  <a:srgbClr val="FF0000"/>
                </a:solidFill>
              </a:rPr>
              <a:t>1</a:t>
            </a:r>
            <a:r>
              <a:rPr lang="en" sz="3000">
                <a:solidFill>
                  <a:schemeClr val="dk1"/>
                </a:solidFill>
              </a:rPr>
              <a:t> 0</a:t>
            </a:r>
            <a:endParaRPr sz="3000">
              <a:solidFill>
                <a:schemeClr val="dk1"/>
              </a:solidFill>
            </a:endParaRPr>
          </a:p>
          <a:p>
            <a:pPr indent="0" lvl="0" marL="0" rtl="0" algn="just">
              <a:spcBef>
                <a:spcPts val="0"/>
              </a:spcBef>
              <a:spcAft>
                <a:spcPts val="0"/>
              </a:spcAft>
              <a:buNone/>
            </a:pPr>
            <a:r>
              <a:rPr lang="en" sz="3000">
                <a:solidFill>
                  <a:schemeClr val="dk1"/>
                </a:solidFill>
              </a:rPr>
              <a:t>0 0 0 </a:t>
            </a:r>
            <a:r>
              <a:rPr b="1" lang="en" sz="3000">
                <a:solidFill>
                  <a:srgbClr val="FF0000"/>
                </a:solidFill>
              </a:rPr>
              <a:t>1</a:t>
            </a:r>
            <a:r>
              <a:rPr lang="en" sz="3000">
                <a:solidFill>
                  <a:schemeClr val="dk1"/>
                </a:solidFill>
              </a:rPr>
              <a:t> 1 0</a:t>
            </a:r>
            <a:endParaRPr sz="30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5"/>
          <p:cNvPicPr preferRelativeResize="0"/>
          <p:nvPr/>
        </p:nvPicPr>
        <p:blipFill>
          <a:blip r:embed="rId3">
            <a:alphaModFix/>
          </a:blip>
          <a:stretch>
            <a:fillRect/>
          </a:stretch>
        </p:blipFill>
        <p:spPr>
          <a:xfrm>
            <a:off x="0" y="299875"/>
            <a:ext cx="9144000" cy="371167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nvSpPr>
        <p:spPr>
          <a:xfrm>
            <a:off x="270900" y="270900"/>
            <a:ext cx="8597400" cy="1653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dk1"/>
                </a:solidFill>
              </a:rPr>
              <a:t>Floyd’s Algorithm</a:t>
            </a:r>
            <a:endParaRPr b="1" sz="2400">
              <a:solidFill>
                <a:schemeClr val="dk1"/>
              </a:solidFill>
            </a:endParaRPr>
          </a:p>
          <a:p>
            <a:pPr indent="0" lvl="0" marL="0" rtl="0" algn="l">
              <a:lnSpc>
                <a:spcPct val="90000"/>
              </a:lnSpc>
              <a:spcBef>
                <a:spcPts val="0"/>
              </a:spcBef>
              <a:spcAft>
                <a:spcPts val="0"/>
              </a:spcAft>
              <a:buNone/>
            </a:pPr>
            <a:r>
              <a:rPr lang="en" sz="2400"/>
              <a:t>To find all-pairs shortest-paths in a weighted connected graph (undirected or directed) which does not contain a cycle of negative length.</a:t>
            </a:r>
            <a:endParaRPr sz="2400"/>
          </a:p>
        </p:txBody>
      </p:sp>
      <p:pic>
        <p:nvPicPr>
          <p:cNvPr id="324" name="Google Shape;324;p56"/>
          <p:cNvPicPr preferRelativeResize="0"/>
          <p:nvPr/>
        </p:nvPicPr>
        <p:blipFill>
          <a:blip r:embed="rId3">
            <a:alphaModFix/>
          </a:blip>
          <a:stretch>
            <a:fillRect/>
          </a:stretch>
        </p:blipFill>
        <p:spPr>
          <a:xfrm>
            <a:off x="270900" y="1924800"/>
            <a:ext cx="5889900" cy="1996100"/>
          </a:xfrm>
          <a:prstGeom prst="rect">
            <a:avLst/>
          </a:prstGeom>
          <a:noFill/>
          <a:ln>
            <a:noFill/>
          </a:ln>
        </p:spPr>
      </p:pic>
      <p:pic>
        <p:nvPicPr>
          <p:cNvPr id="325" name="Google Shape;325;p56"/>
          <p:cNvPicPr preferRelativeResize="0"/>
          <p:nvPr/>
        </p:nvPicPr>
        <p:blipFill>
          <a:blip r:embed="rId4">
            <a:alphaModFix/>
          </a:blip>
          <a:stretch>
            <a:fillRect/>
          </a:stretch>
        </p:blipFill>
        <p:spPr>
          <a:xfrm>
            <a:off x="3049249" y="4142500"/>
            <a:ext cx="3111551" cy="1996100"/>
          </a:xfrm>
          <a:prstGeom prst="rect">
            <a:avLst/>
          </a:prstGeom>
          <a:noFill/>
          <a:ln>
            <a:noFill/>
          </a:ln>
        </p:spPr>
      </p:pic>
      <p:pic>
        <p:nvPicPr>
          <p:cNvPr id="326" name="Google Shape;326;p56"/>
          <p:cNvPicPr preferRelativeResize="0"/>
          <p:nvPr/>
        </p:nvPicPr>
        <p:blipFill>
          <a:blip r:embed="rId5">
            <a:alphaModFix/>
          </a:blip>
          <a:stretch>
            <a:fillRect/>
          </a:stretch>
        </p:blipFill>
        <p:spPr>
          <a:xfrm>
            <a:off x="6226225" y="2856925"/>
            <a:ext cx="1872200" cy="302425"/>
          </a:xfrm>
          <a:prstGeom prst="rect">
            <a:avLst/>
          </a:prstGeom>
          <a:noFill/>
          <a:ln>
            <a:noFill/>
          </a:ln>
        </p:spPr>
      </p:pic>
      <p:pic>
        <p:nvPicPr>
          <p:cNvPr id="327" name="Google Shape;327;p56"/>
          <p:cNvPicPr preferRelativeResize="0"/>
          <p:nvPr/>
        </p:nvPicPr>
        <p:blipFill>
          <a:blip r:embed="rId6">
            <a:alphaModFix/>
          </a:blip>
          <a:stretch>
            <a:fillRect/>
          </a:stretch>
        </p:blipFill>
        <p:spPr>
          <a:xfrm>
            <a:off x="6311775" y="5156875"/>
            <a:ext cx="2057550" cy="3597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latin typeface="Courier New"/>
                <a:ea typeface="Courier New"/>
                <a:cs typeface="Courier New"/>
                <a:sym typeface="Courier New"/>
              </a:rPr>
              <a:t>Algorithm </a:t>
            </a:r>
            <a:r>
              <a:rPr b="1" lang="en" sz="2400">
                <a:latin typeface="Courier New"/>
                <a:ea typeface="Courier New"/>
                <a:cs typeface="Courier New"/>
                <a:sym typeface="Courier New"/>
              </a:rPr>
              <a:t>Fib_TopDown(n)</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//Computes nth Fibonacci Number recursively</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//Input: positive integer n</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//Output: nth Fibonacci Number</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if(n = 1 OR n = 2) return 1</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r</a:t>
            </a:r>
            <a:r>
              <a:rPr b="1" lang="en" sz="2400">
                <a:solidFill>
                  <a:schemeClr val="dk1"/>
                </a:solidFill>
                <a:latin typeface="Courier New"/>
                <a:ea typeface="Courier New"/>
                <a:cs typeface="Courier New"/>
                <a:sym typeface="Courier New"/>
              </a:rPr>
              <a:t>eturn</a:t>
            </a:r>
            <a:r>
              <a:rPr b="1" lang="en" sz="2400">
                <a:solidFill>
                  <a:schemeClr val="dk1"/>
                </a:solidFill>
                <a:latin typeface="Courier New"/>
                <a:ea typeface="Courier New"/>
                <a:cs typeface="Courier New"/>
                <a:sym typeface="Courier New"/>
              </a:rPr>
              <a:t> Fib_TopDown</a:t>
            </a:r>
            <a:r>
              <a:rPr b="1" lang="en" sz="2400">
                <a:solidFill>
                  <a:schemeClr val="dk1"/>
                </a:solidFill>
                <a:latin typeface="Courier New"/>
                <a:ea typeface="Courier New"/>
                <a:cs typeface="Courier New"/>
                <a:sym typeface="Courier New"/>
              </a:rPr>
              <a:t>(n-1) + </a:t>
            </a:r>
            <a:r>
              <a:rPr b="1" lang="en" sz="2400">
                <a:solidFill>
                  <a:schemeClr val="dk1"/>
                </a:solidFill>
                <a:latin typeface="Courier New"/>
                <a:ea typeface="Courier New"/>
                <a:cs typeface="Courier New"/>
                <a:sym typeface="Courier New"/>
              </a:rPr>
              <a:t>Fib_TopDown</a:t>
            </a:r>
            <a:r>
              <a:rPr b="1" lang="en" sz="2400">
                <a:solidFill>
                  <a:schemeClr val="dk1"/>
                </a:solidFill>
                <a:latin typeface="Courier New"/>
                <a:ea typeface="Courier New"/>
                <a:cs typeface="Courier New"/>
                <a:sym typeface="Courier New"/>
              </a:rPr>
              <a:t>(n-2)</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nvSpPr>
        <p:spPr>
          <a:xfrm>
            <a:off x="270900" y="270900"/>
            <a:ext cx="8597400" cy="1653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dk1"/>
                </a:solidFill>
              </a:rPr>
              <a:t>Floyd’s Algorithm</a:t>
            </a:r>
            <a:endParaRPr b="1" sz="2400">
              <a:solidFill>
                <a:schemeClr val="dk1"/>
              </a:solidFill>
            </a:endParaRPr>
          </a:p>
          <a:p>
            <a:pPr indent="0" lvl="0" marL="0" rtl="0" algn="l">
              <a:lnSpc>
                <a:spcPct val="90000"/>
              </a:lnSpc>
              <a:spcBef>
                <a:spcPts val="0"/>
              </a:spcBef>
              <a:spcAft>
                <a:spcPts val="0"/>
              </a:spcAft>
              <a:buNone/>
            </a:pPr>
            <a:r>
              <a:rPr lang="en" sz="2400"/>
              <a:t>To find all-pairs shortest-paths in a weighted connected graph (undirected or directed) which does not contain a cycle of negative length.</a:t>
            </a:r>
            <a:endParaRPr sz="2400"/>
          </a:p>
        </p:txBody>
      </p:sp>
      <p:pic>
        <p:nvPicPr>
          <p:cNvPr id="333" name="Google Shape;333;p57"/>
          <p:cNvPicPr preferRelativeResize="0"/>
          <p:nvPr/>
        </p:nvPicPr>
        <p:blipFill>
          <a:blip r:embed="rId3">
            <a:alphaModFix/>
          </a:blip>
          <a:stretch>
            <a:fillRect/>
          </a:stretch>
        </p:blipFill>
        <p:spPr>
          <a:xfrm>
            <a:off x="270900" y="1991625"/>
            <a:ext cx="4633247" cy="489225"/>
          </a:xfrm>
          <a:prstGeom prst="rect">
            <a:avLst/>
          </a:prstGeom>
          <a:noFill/>
          <a:ln>
            <a:noFill/>
          </a:ln>
        </p:spPr>
      </p:pic>
      <p:pic>
        <p:nvPicPr>
          <p:cNvPr id="334" name="Google Shape;334;p57"/>
          <p:cNvPicPr preferRelativeResize="0"/>
          <p:nvPr/>
        </p:nvPicPr>
        <p:blipFill>
          <a:blip r:embed="rId4">
            <a:alphaModFix/>
          </a:blip>
          <a:stretch>
            <a:fillRect/>
          </a:stretch>
        </p:blipFill>
        <p:spPr>
          <a:xfrm>
            <a:off x="1116900" y="2499400"/>
            <a:ext cx="5400675" cy="600075"/>
          </a:xfrm>
          <a:prstGeom prst="rect">
            <a:avLst/>
          </a:prstGeom>
          <a:noFill/>
          <a:ln>
            <a:noFill/>
          </a:ln>
        </p:spPr>
      </p:pic>
      <p:pic>
        <p:nvPicPr>
          <p:cNvPr id="335" name="Google Shape;335;p57"/>
          <p:cNvPicPr preferRelativeResize="0"/>
          <p:nvPr/>
        </p:nvPicPr>
        <p:blipFill>
          <a:blip r:embed="rId5">
            <a:alphaModFix/>
          </a:blip>
          <a:stretch>
            <a:fillRect/>
          </a:stretch>
        </p:blipFill>
        <p:spPr>
          <a:xfrm>
            <a:off x="270900" y="2554825"/>
            <a:ext cx="917293" cy="489225"/>
          </a:xfrm>
          <a:prstGeom prst="rect">
            <a:avLst/>
          </a:prstGeom>
          <a:noFill/>
          <a:ln>
            <a:noFill/>
          </a:ln>
        </p:spPr>
      </p:pic>
      <p:pic>
        <p:nvPicPr>
          <p:cNvPr id="336" name="Google Shape;336;p57"/>
          <p:cNvPicPr preferRelativeResize="0"/>
          <p:nvPr/>
        </p:nvPicPr>
        <p:blipFill>
          <a:blip r:embed="rId6">
            <a:alphaModFix/>
          </a:blip>
          <a:stretch>
            <a:fillRect/>
          </a:stretch>
        </p:blipFill>
        <p:spPr>
          <a:xfrm>
            <a:off x="270900" y="3118025"/>
            <a:ext cx="6789850" cy="489225"/>
          </a:xfrm>
          <a:prstGeom prst="rect">
            <a:avLst/>
          </a:prstGeom>
          <a:noFill/>
          <a:ln>
            <a:noFill/>
          </a:ln>
        </p:spPr>
      </p:pic>
      <p:pic>
        <p:nvPicPr>
          <p:cNvPr id="337" name="Google Shape;337;p57"/>
          <p:cNvPicPr preferRelativeResize="0"/>
          <p:nvPr/>
        </p:nvPicPr>
        <p:blipFill>
          <a:blip r:embed="rId7">
            <a:alphaModFix/>
          </a:blip>
          <a:stretch>
            <a:fillRect/>
          </a:stretch>
        </p:blipFill>
        <p:spPr>
          <a:xfrm>
            <a:off x="270900" y="3702000"/>
            <a:ext cx="6886526" cy="356725"/>
          </a:xfrm>
          <a:prstGeom prst="rect">
            <a:avLst/>
          </a:prstGeom>
          <a:noFill/>
          <a:ln>
            <a:noFill/>
          </a:ln>
        </p:spPr>
      </p:pic>
      <p:pic>
        <p:nvPicPr>
          <p:cNvPr id="338" name="Google Shape;338;p57"/>
          <p:cNvPicPr preferRelativeResize="0"/>
          <p:nvPr/>
        </p:nvPicPr>
        <p:blipFill>
          <a:blip r:embed="rId8">
            <a:alphaModFix/>
          </a:blip>
          <a:stretch>
            <a:fillRect/>
          </a:stretch>
        </p:blipFill>
        <p:spPr>
          <a:xfrm>
            <a:off x="270900" y="4073300"/>
            <a:ext cx="5854399" cy="489225"/>
          </a:xfrm>
          <a:prstGeom prst="rect">
            <a:avLst/>
          </a:prstGeom>
          <a:noFill/>
          <a:ln>
            <a:noFill/>
          </a:ln>
        </p:spPr>
      </p:pic>
      <p:pic>
        <p:nvPicPr>
          <p:cNvPr id="339" name="Google Shape;339;p57"/>
          <p:cNvPicPr preferRelativeResize="0"/>
          <p:nvPr/>
        </p:nvPicPr>
        <p:blipFill>
          <a:blip r:embed="rId9">
            <a:alphaModFix/>
          </a:blip>
          <a:stretch>
            <a:fillRect/>
          </a:stretch>
        </p:blipFill>
        <p:spPr>
          <a:xfrm>
            <a:off x="270900" y="4653300"/>
            <a:ext cx="6199475" cy="432175"/>
          </a:xfrm>
          <a:prstGeom prst="rect">
            <a:avLst/>
          </a:prstGeom>
          <a:noFill/>
          <a:ln>
            <a:noFill/>
          </a:ln>
        </p:spPr>
      </p:pic>
      <p:pic>
        <p:nvPicPr>
          <p:cNvPr id="340" name="Google Shape;340;p57"/>
          <p:cNvPicPr preferRelativeResize="0"/>
          <p:nvPr/>
        </p:nvPicPr>
        <p:blipFill>
          <a:blip r:embed="rId10">
            <a:alphaModFix/>
          </a:blip>
          <a:stretch>
            <a:fillRect/>
          </a:stretch>
        </p:blipFill>
        <p:spPr>
          <a:xfrm>
            <a:off x="270900" y="5100050"/>
            <a:ext cx="5722593" cy="432175"/>
          </a:xfrm>
          <a:prstGeom prst="rect">
            <a:avLst/>
          </a:prstGeom>
          <a:noFill/>
          <a:ln>
            <a:noFill/>
          </a:ln>
        </p:spPr>
      </p:pic>
      <p:pic>
        <p:nvPicPr>
          <p:cNvPr id="341" name="Google Shape;341;p57"/>
          <p:cNvPicPr preferRelativeResize="0"/>
          <p:nvPr/>
        </p:nvPicPr>
        <p:blipFill>
          <a:blip r:embed="rId11">
            <a:alphaModFix/>
          </a:blip>
          <a:stretch>
            <a:fillRect/>
          </a:stretch>
        </p:blipFill>
        <p:spPr>
          <a:xfrm>
            <a:off x="270900" y="5591775"/>
            <a:ext cx="2712270" cy="4321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8"/>
          <p:cNvPicPr preferRelativeResize="0"/>
          <p:nvPr/>
        </p:nvPicPr>
        <p:blipFill>
          <a:blip r:embed="rId3">
            <a:alphaModFix/>
          </a:blip>
          <a:stretch>
            <a:fillRect/>
          </a:stretch>
        </p:blipFill>
        <p:spPr>
          <a:xfrm>
            <a:off x="0" y="542750"/>
            <a:ext cx="9144000" cy="368148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59"/>
          <p:cNvPicPr preferRelativeResize="0"/>
          <p:nvPr/>
        </p:nvPicPr>
        <p:blipFill>
          <a:blip r:embed="rId3">
            <a:alphaModFix/>
          </a:blip>
          <a:stretch>
            <a:fillRect/>
          </a:stretch>
        </p:blipFill>
        <p:spPr>
          <a:xfrm>
            <a:off x="914400" y="152400"/>
            <a:ext cx="5579225" cy="1997500"/>
          </a:xfrm>
          <a:prstGeom prst="rect">
            <a:avLst/>
          </a:prstGeom>
          <a:noFill/>
          <a:ln>
            <a:noFill/>
          </a:ln>
        </p:spPr>
      </p:pic>
      <p:pic>
        <p:nvPicPr>
          <p:cNvPr id="352" name="Google Shape;352;p59"/>
          <p:cNvPicPr preferRelativeResize="0"/>
          <p:nvPr/>
        </p:nvPicPr>
        <p:blipFill>
          <a:blip r:embed="rId4">
            <a:alphaModFix/>
          </a:blip>
          <a:stretch>
            <a:fillRect/>
          </a:stretch>
        </p:blipFill>
        <p:spPr>
          <a:xfrm>
            <a:off x="152400" y="2149900"/>
            <a:ext cx="2987350" cy="1728225"/>
          </a:xfrm>
          <a:prstGeom prst="rect">
            <a:avLst/>
          </a:prstGeom>
          <a:noFill/>
          <a:ln>
            <a:noFill/>
          </a:ln>
        </p:spPr>
      </p:pic>
      <p:pic>
        <p:nvPicPr>
          <p:cNvPr id="353" name="Google Shape;353;p59"/>
          <p:cNvPicPr preferRelativeResize="0"/>
          <p:nvPr/>
        </p:nvPicPr>
        <p:blipFill>
          <a:blip r:embed="rId5">
            <a:alphaModFix/>
          </a:blip>
          <a:stretch>
            <a:fillRect/>
          </a:stretch>
        </p:blipFill>
        <p:spPr>
          <a:xfrm>
            <a:off x="3325100" y="2149900"/>
            <a:ext cx="2987350" cy="1728219"/>
          </a:xfrm>
          <a:prstGeom prst="rect">
            <a:avLst/>
          </a:prstGeom>
          <a:noFill/>
          <a:ln>
            <a:noFill/>
          </a:ln>
        </p:spPr>
      </p:pic>
      <p:pic>
        <p:nvPicPr>
          <p:cNvPr id="354" name="Google Shape;354;p59"/>
          <p:cNvPicPr preferRelativeResize="0"/>
          <p:nvPr/>
        </p:nvPicPr>
        <p:blipFill>
          <a:blip r:embed="rId6">
            <a:alphaModFix/>
          </a:blip>
          <a:stretch>
            <a:fillRect/>
          </a:stretch>
        </p:blipFill>
        <p:spPr>
          <a:xfrm>
            <a:off x="152400" y="4187375"/>
            <a:ext cx="2987350" cy="1696520"/>
          </a:xfrm>
          <a:prstGeom prst="rect">
            <a:avLst/>
          </a:prstGeom>
          <a:noFill/>
          <a:ln>
            <a:noFill/>
          </a:ln>
        </p:spPr>
      </p:pic>
      <p:pic>
        <p:nvPicPr>
          <p:cNvPr id="355" name="Google Shape;355;p59"/>
          <p:cNvPicPr preferRelativeResize="0"/>
          <p:nvPr/>
        </p:nvPicPr>
        <p:blipFill>
          <a:blip r:embed="rId7">
            <a:alphaModFix/>
          </a:blip>
          <a:stretch>
            <a:fillRect/>
          </a:stretch>
        </p:blipFill>
        <p:spPr>
          <a:xfrm>
            <a:off x="3348050" y="4187375"/>
            <a:ext cx="3085195" cy="17282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60"/>
          <p:cNvPicPr preferRelativeResize="0"/>
          <p:nvPr/>
        </p:nvPicPr>
        <p:blipFill>
          <a:blip r:embed="rId3">
            <a:alphaModFix/>
          </a:blip>
          <a:stretch>
            <a:fillRect/>
          </a:stretch>
        </p:blipFill>
        <p:spPr>
          <a:xfrm>
            <a:off x="0" y="0"/>
            <a:ext cx="9144000" cy="609149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Dynamic Programming is a powerful technique that allows one to solve many different types of problems in O(n</a:t>
            </a:r>
            <a:r>
              <a:rPr baseline="30000" lang="en" sz="2400"/>
              <a:t>2</a:t>
            </a:r>
            <a:r>
              <a:rPr lang="en" sz="2400"/>
              <a:t>) or O(n</a:t>
            </a:r>
            <a:r>
              <a:rPr baseline="30000" lang="en" sz="2400"/>
              <a:t>3</a:t>
            </a:r>
            <a:r>
              <a:rPr lang="en" sz="2400"/>
              <a:t>) </a:t>
            </a:r>
            <a:r>
              <a:rPr lang="en" sz="2400">
                <a:solidFill>
                  <a:schemeClr val="dk1"/>
                </a:solidFill>
              </a:rPr>
              <a:t>time </a:t>
            </a:r>
            <a:r>
              <a:rPr lang="en" sz="2400"/>
              <a:t>for which a naive approach would take exponential time!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&lt;/ End of Dynamic Programming &gt;</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cxnSp>
        <p:nvCxnSpPr>
          <p:cNvPr id="65" name="Google Shape;65;p13"/>
          <p:cNvCxnSpPr/>
          <p:nvPr/>
        </p:nvCxnSpPr>
        <p:spPr>
          <a:xfrm flipH="1">
            <a:off x="2124300" y="3764050"/>
            <a:ext cx="1155000" cy="356400"/>
          </a:xfrm>
          <a:prstGeom prst="straightConnector1">
            <a:avLst/>
          </a:prstGeom>
          <a:noFill/>
          <a:ln cap="flat" cmpd="sng" w="19050">
            <a:solidFill>
              <a:schemeClr val="dk2"/>
            </a:solidFill>
            <a:prstDash val="solid"/>
            <a:round/>
            <a:headEnd len="med" w="med" type="none"/>
            <a:tailEnd len="med" w="med" type="triangle"/>
          </a:ln>
        </p:spPr>
      </p:cxnSp>
      <p:cxnSp>
        <p:nvCxnSpPr>
          <p:cNvPr id="66" name="Google Shape;66;p13"/>
          <p:cNvCxnSpPr/>
          <p:nvPr/>
        </p:nvCxnSpPr>
        <p:spPr>
          <a:xfrm>
            <a:off x="3393350" y="3778325"/>
            <a:ext cx="1040700" cy="342300"/>
          </a:xfrm>
          <a:prstGeom prst="straightConnector1">
            <a:avLst/>
          </a:prstGeom>
          <a:noFill/>
          <a:ln cap="flat" cmpd="sng" w="19050">
            <a:solidFill>
              <a:schemeClr val="dk2"/>
            </a:solidFill>
            <a:prstDash val="solid"/>
            <a:round/>
            <a:headEnd len="med" w="med" type="none"/>
            <a:tailEnd len="med" w="med" type="triangle"/>
          </a:ln>
        </p:spPr>
      </p:cxnSp>
      <p:cxnSp>
        <p:nvCxnSpPr>
          <p:cNvPr id="67" name="Google Shape;67;p13"/>
          <p:cNvCxnSpPr/>
          <p:nvPr/>
        </p:nvCxnSpPr>
        <p:spPr>
          <a:xfrm flipH="1">
            <a:off x="827100" y="4576750"/>
            <a:ext cx="798300" cy="356400"/>
          </a:xfrm>
          <a:prstGeom prst="straightConnector1">
            <a:avLst/>
          </a:prstGeom>
          <a:noFill/>
          <a:ln cap="flat" cmpd="sng" w="19050">
            <a:solidFill>
              <a:schemeClr val="dk2"/>
            </a:solidFill>
            <a:prstDash val="solid"/>
            <a:round/>
            <a:headEnd len="med" w="med" type="none"/>
            <a:tailEnd len="med" w="med" type="triangle"/>
          </a:ln>
        </p:spPr>
      </p:cxnSp>
      <p:cxnSp>
        <p:nvCxnSpPr>
          <p:cNvPr id="68" name="Google Shape;68;p13"/>
          <p:cNvCxnSpPr/>
          <p:nvPr/>
        </p:nvCxnSpPr>
        <p:spPr>
          <a:xfrm>
            <a:off x="1739450" y="4591000"/>
            <a:ext cx="541800" cy="342300"/>
          </a:xfrm>
          <a:prstGeom prst="straightConnector1">
            <a:avLst/>
          </a:prstGeom>
          <a:noFill/>
          <a:ln cap="flat" cmpd="sng" w="19050">
            <a:solidFill>
              <a:schemeClr val="dk2"/>
            </a:solidFill>
            <a:prstDash val="solid"/>
            <a:round/>
            <a:headEnd len="med" w="med" type="none"/>
            <a:tailEnd len="med" w="med" type="triangle"/>
          </a:ln>
        </p:spPr>
      </p:cxnSp>
      <p:cxnSp>
        <p:nvCxnSpPr>
          <p:cNvPr id="69" name="Google Shape;69;p13"/>
          <p:cNvCxnSpPr/>
          <p:nvPr/>
        </p:nvCxnSpPr>
        <p:spPr>
          <a:xfrm flipH="1">
            <a:off x="4605325" y="4562500"/>
            <a:ext cx="356400" cy="384900"/>
          </a:xfrm>
          <a:prstGeom prst="straightConnector1">
            <a:avLst/>
          </a:prstGeom>
          <a:noFill/>
          <a:ln cap="flat" cmpd="sng" w="19050">
            <a:solidFill>
              <a:schemeClr val="dk2"/>
            </a:solidFill>
            <a:prstDash val="solid"/>
            <a:round/>
            <a:headEnd len="med" w="med" type="none"/>
            <a:tailEnd len="med" w="med" type="triangle"/>
          </a:ln>
        </p:spPr>
      </p:cxnSp>
      <p:cxnSp>
        <p:nvCxnSpPr>
          <p:cNvPr id="70" name="Google Shape;70;p13"/>
          <p:cNvCxnSpPr/>
          <p:nvPr/>
        </p:nvCxnSpPr>
        <p:spPr>
          <a:xfrm>
            <a:off x="5303900" y="4562500"/>
            <a:ext cx="527700" cy="427800"/>
          </a:xfrm>
          <a:prstGeom prst="straightConnector1">
            <a:avLst/>
          </a:prstGeom>
          <a:noFill/>
          <a:ln cap="flat" cmpd="sng" w="19050">
            <a:solidFill>
              <a:schemeClr val="dk2"/>
            </a:solidFill>
            <a:prstDash val="solid"/>
            <a:round/>
            <a:headEnd len="med" w="med" type="none"/>
            <a:tailEnd len="med" w="med" type="triangle"/>
          </a:ln>
        </p:spPr>
      </p:cxnSp>
      <p:cxnSp>
        <p:nvCxnSpPr>
          <p:cNvPr id="71" name="Google Shape;71;p13"/>
          <p:cNvCxnSpPr/>
          <p:nvPr/>
        </p:nvCxnSpPr>
        <p:spPr>
          <a:xfrm flipH="1">
            <a:off x="356500" y="5403700"/>
            <a:ext cx="114000" cy="370800"/>
          </a:xfrm>
          <a:prstGeom prst="straightConnector1">
            <a:avLst/>
          </a:prstGeom>
          <a:noFill/>
          <a:ln cap="flat" cmpd="sng" w="19050">
            <a:solidFill>
              <a:schemeClr val="dk2"/>
            </a:solidFill>
            <a:prstDash val="solid"/>
            <a:round/>
            <a:headEnd len="med" w="med" type="none"/>
            <a:tailEnd len="med" w="med" type="triangle"/>
          </a:ln>
        </p:spPr>
      </p:cxnSp>
      <p:cxnSp>
        <p:nvCxnSpPr>
          <p:cNvPr id="72" name="Google Shape;72;p13"/>
          <p:cNvCxnSpPr/>
          <p:nvPr/>
        </p:nvCxnSpPr>
        <p:spPr>
          <a:xfrm>
            <a:off x="556050" y="5403700"/>
            <a:ext cx="598800" cy="313800"/>
          </a:xfrm>
          <a:prstGeom prst="straightConnector1">
            <a:avLst/>
          </a:prstGeom>
          <a:noFill/>
          <a:ln cap="flat" cmpd="sng" w="19050">
            <a:solidFill>
              <a:schemeClr val="dk2"/>
            </a:solidFill>
            <a:prstDash val="solid"/>
            <a:round/>
            <a:headEnd len="med" w="med" type="none"/>
            <a:tailEnd len="med" w="med" type="triangle"/>
          </a:ln>
        </p:spPr>
      </p:cxnSp>
      <p:sp>
        <p:nvSpPr>
          <p:cNvPr id="73" name="Google Shape;73;p13"/>
          <p:cNvSpPr txBox="1"/>
          <p:nvPr/>
        </p:nvSpPr>
        <p:spPr>
          <a:xfrm>
            <a:off x="85550" y="270900"/>
            <a:ext cx="8968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Fibonacci numbers: </a:t>
            </a:r>
            <a:r>
              <a:rPr lang="en" sz="2400">
                <a:solidFill>
                  <a:schemeClr val="dk1"/>
                </a:solidFill>
              </a:rPr>
              <a:t>1, 1, 2, 3, 5, 8, 13, 21, …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F(n) = F(n-1) + F(n-2)</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F(1) = F(2) = 1</a:t>
            </a:r>
            <a:endParaRPr sz="2400">
              <a:solidFill>
                <a:schemeClr val="dk1"/>
              </a:solidFill>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Computing the 5</a:t>
            </a:r>
            <a:r>
              <a:rPr b="1" baseline="30000" lang="en" sz="2400"/>
              <a:t>th</a:t>
            </a:r>
            <a:r>
              <a:rPr b="1" lang="en" sz="2400"/>
              <a:t> Fibonacci number recursively (top-down):</a:t>
            </a:r>
            <a:endParaRPr b="1" sz="2400"/>
          </a:p>
          <a:p>
            <a:pPr indent="0" lvl="0" marL="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F(5)</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F(4)     +       F(3)</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F(3)  +  F(2)        F(2) +  F(1)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rPr>
              <a:t>                     </a:t>
            </a:r>
            <a:endParaRPr b="1" sz="2400">
              <a:solidFill>
                <a:schemeClr val="dk1"/>
              </a:solidFill>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F(2) F(1) …</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solidFill>
                  <a:schemeClr val="dk1"/>
                </a:solidFill>
                <a:latin typeface="Courier New"/>
                <a:ea typeface="Courier New"/>
                <a:cs typeface="Courier New"/>
                <a:sym typeface="Courier New"/>
              </a:rPr>
              <a:t>Algorithm </a:t>
            </a:r>
            <a:r>
              <a:rPr b="1" lang="en" sz="2400">
                <a:solidFill>
                  <a:schemeClr val="dk1"/>
                </a:solidFill>
                <a:latin typeface="Courier New"/>
                <a:ea typeface="Courier New"/>
                <a:cs typeface="Courier New"/>
                <a:sym typeface="Courier New"/>
              </a:rPr>
              <a:t>Fibonacci</a:t>
            </a:r>
            <a:r>
              <a:rPr b="1" lang="en" sz="2400">
                <a:latin typeface="Courier New"/>
                <a:ea typeface="Courier New"/>
                <a:cs typeface="Courier New"/>
                <a:sym typeface="Courier New"/>
              </a:rPr>
              <a:t>_DP_TopDown(n, F)</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//Computes nth Fibonacci Number using a table</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 to avoid recomputing subproblems</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//Input: positive integer n and array F where</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 F[i] is either ith Fibonacci Number or -1</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 indicating it’s not yet computed.</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//Output: nth Fibonacci Number</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t/>
            </a:r>
            <a:endParaRPr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if(F[n] ≠ -1) return F[n]</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F[n]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Fibonacci_DP_TopDown(n-1, F) + </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       Fibonacci_DP_TopDown(n-2, F)</a:t>
            </a:r>
            <a:endParaRPr b="1" sz="24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solidFill>
                  <a:schemeClr val="dk1"/>
                </a:solidFill>
                <a:latin typeface="Courier New"/>
                <a:ea typeface="Courier New"/>
                <a:cs typeface="Courier New"/>
                <a:sym typeface="Courier New"/>
              </a:rPr>
              <a:t>return F[n]</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nvSpPr>
        <p:spPr>
          <a:xfrm>
            <a:off x="85550" y="270900"/>
            <a:ext cx="8968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Computing 6th Fibonacci number:</a:t>
            </a:r>
            <a:endParaRPr sz="2400"/>
          </a:p>
          <a:p>
            <a:pPr indent="0" lvl="0" marL="0" rtl="0" algn="l">
              <a:lnSpc>
                <a:spcPct val="115000"/>
              </a:lnSpc>
              <a:spcBef>
                <a:spcPts val="0"/>
              </a:spcBef>
              <a:spcAft>
                <a:spcPts val="0"/>
              </a:spcAft>
              <a:buNone/>
            </a:pPr>
            <a:r>
              <a:rPr i="1" lang="en" sz="2400"/>
              <a:t>F</a:t>
            </a:r>
            <a:r>
              <a:rPr lang="en" sz="2400"/>
              <a:t>(</a:t>
            </a:r>
            <a:r>
              <a:rPr i="1" lang="en" sz="2400"/>
              <a:t>6</a:t>
            </a:r>
            <a:r>
              <a:rPr lang="en" sz="2400"/>
              <a:t>)</a:t>
            </a:r>
            <a:r>
              <a:rPr i="1" lang="en" sz="2400"/>
              <a:t> = F</a:t>
            </a:r>
            <a:r>
              <a:rPr lang="en" sz="2400"/>
              <a:t>(</a:t>
            </a:r>
            <a:r>
              <a:rPr i="1" lang="en" sz="2400"/>
              <a:t>5</a:t>
            </a:r>
            <a:r>
              <a:rPr lang="en" sz="2400"/>
              <a:t>)</a:t>
            </a:r>
            <a:r>
              <a:rPr i="1" lang="en" sz="2400"/>
              <a:t> + F</a:t>
            </a:r>
            <a:r>
              <a:rPr lang="en" sz="2400"/>
              <a:t>(</a:t>
            </a:r>
            <a:r>
              <a:rPr i="1" lang="en" sz="2400"/>
              <a:t>4</a:t>
            </a:r>
            <a:r>
              <a:rPr lang="en" sz="2400"/>
              <a:t>)</a:t>
            </a:r>
            <a:endParaRPr sz="2400"/>
          </a:p>
          <a:p>
            <a:pPr indent="0" lvl="0" marL="0" rtl="0" algn="l">
              <a:lnSpc>
                <a:spcPct val="115000"/>
              </a:lnSpc>
              <a:spcBef>
                <a:spcPts val="0"/>
              </a:spcBef>
              <a:spcAft>
                <a:spcPts val="0"/>
              </a:spcAft>
              <a:buNone/>
            </a:pPr>
            <a:r>
              <a:rPr i="1" lang="en" sz="2400"/>
              <a:t>F</a:t>
            </a:r>
            <a:r>
              <a:rPr lang="en" sz="2400"/>
              <a:t>(5)</a:t>
            </a:r>
            <a:r>
              <a:rPr i="1" lang="en" sz="2400"/>
              <a:t> = </a:t>
            </a:r>
            <a:r>
              <a:rPr lang="en" sz="2400"/>
              <a:t>F(4) + F(3)</a:t>
            </a:r>
            <a:endParaRPr sz="2400"/>
          </a:p>
          <a:p>
            <a:pPr indent="0" lvl="0" marL="0" rtl="0" algn="l">
              <a:lnSpc>
                <a:spcPct val="115000"/>
              </a:lnSpc>
              <a:spcBef>
                <a:spcPts val="0"/>
              </a:spcBef>
              <a:spcAft>
                <a:spcPts val="0"/>
              </a:spcAft>
              <a:buNone/>
            </a:pPr>
            <a:r>
              <a:rPr i="1" lang="en" sz="2400"/>
              <a:t>F</a:t>
            </a:r>
            <a:r>
              <a:rPr lang="en" sz="2400"/>
              <a:t>(4)</a:t>
            </a:r>
            <a:r>
              <a:rPr i="1" lang="en" sz="2400"/>
              <a:t> = F(3)</a:t>
            </a:r>
            <a:r>
              <a:rPr lang="en" sz="2400"/>
              <a:t> + F(2)</a:t>
            </a:r>
            <a:endParaRPr sz="2400"/>
          </a:p>
          <a:p>
            <a:pPr indent="0" lvl="0" marL="0" rtl="0" algn="l">
              <a:lnSpc>
                <a:spcPct val="115000"/>
              </a:lnSpc>
              <a:spcBef>
                <a:spcPts val="0"/>
              </a:spcBef>
              <a:spcAft>
                <a:spcPts val="0"/>
              </a:spcAft>
              <a:buNone/>
            </a:pPr>
            <a:r>
              <a:rPr lang="en" sz="2400"/>
              <a:t>F(3) = F(2) + F(1)</a:t>
            </a:r>
            <a:endParaRPr sz="2400"/>
          </a:p>
          <a:p>
            <a:pPr indent="0" lvl="0" marL="0" rtl="0" algn="l">
              <a:lnSpc>
                <a:spcPct val="115000"/>
              </a:lnSpc>
              <a:spcBef>
                <a:spcPts val="0"/>
              </a:spcBef>
              <a:spcAft>
                <a:spcPts val="0"/>
              </a:spcAft>
              <a:buNone/>
            </a:pPr>
            <a:r>
              <a:rPr b="1" lang="en" sz="2400"/>
              <a:t>F(2) = 1</a:t>
            </a:r>
            <a:endParaRPr b="1" sz="2400"/>
          </a:p>
          <a:p>
            <a:pPr indent="0" lvl="0" marL="0" rtl="0" algn="l">
              <a:lnSpc>
                <a:spcPct val="115000"/>
              </a:lnSpc>
              <a:spcBef>
                <a:spcPts val="0"/>
              </a:spcBef>
              <a:spcAft>
                <a:spcPts val="0"/>
              </a:spcAft>
              <a:buNone/>
            </a:pPr>
            <a:r>
              <a:rPr b="1" lang="en" sz="2400"/>
              <a:t>F(1) = 1</a:t>
            </a:r>
            <a:endParaRPr b="1" sz="2400"/>
          </a:p>
          <a:p>
            <a:pPr indent="0" lvl="0" marL="0" rtl="0" algn="l">
              <a:spcBef>
                <a:spcPts val="0"/>
              </a:spcBef>
              <a:spcAft>
                <a:spcPts val="0"/>
              </a:spcAft>
              <a:buNone/>
            </a:pPr>
            <a:r>
              <a:t/>
            </a:r>
            <a:endParaRPr sz="2400"/>
          </a:p>
        </p:txBody>
      </p:sp>
      <p:graphicFrame>
        <p:nvGraphicFramePr>
          <p:cNvPr id="84" name="Google Shape;84;p15"/>
          <p:cNvGraphicFramePr/>
          <p:nvPr/>
        </p:nvGraphicFramePr>
        <p:xfrm>
          <a:off x="5764500" y="995275"/>
          <a:ext cx="3000000" cy="3000000"/>
        </p:xfrm>
        <a:graphic>
          <a:graphicData uri="http://schemas.openxmlformats.org/drawingml/2006/table">
            <a:tbl>
              <a:tblPr>
                <a:noFill/>
                <a:tableStyleId>{518F5037-BFE9-439F-A6FC-02FB69A21902}</a:tableStyleId>
              </a:tblPr>
              <a:tblGrid>
                <a:gridCol w="1534300"/>
                <a:gridCol w="1534300"/>
              </a:tblGrid>
              <a:tr h="672100">
                <a:tc>
                  <a:txBody>
                    <a:bodyPr/>
                    <a:lstStyle/>
                    <a:p>
                      <a:pPr indent="0" lvl="0" marL="0" rtl="0" algn="ctr">
                        <a:spcBef>
                          <a:spcPts val="0"/>
                        </a:spcBef>
                        <a:spcAft>
                          <a:spcPts val="0"/>
                        </a:spcAft>
                        <a:buNone/>
                      </a:pPr>
                      <a:r>
                        <a:rPr b="1" lang="en" sz="2400"/>
                        <a:t>F(1)</a:t>
                      </a:r>
                      <a:endParaRPr b="1" sz="2400"/>
                    </a:p>
                  </a:txBody>
                  <a:tcPr marT="91425" marB="91425" marR="91425" marL="91425"/>
                </a:tc>
                <a:tc>
                  <a:txBody>
                    <a:bodyPr/>
                    <a:lstStyle/>
                    <a:p>
                      <a:pPr indent="0" lvl="0" marL="0" rtl="0" algn="ctr">
                        <a:spcBef>
                          <a:spcPts val="0"/>
                        </a:spcBef>
                        <a:spcAft>
                          <a:spcPts val="0"/>
                        </a:spcAft>
                        <a:buNone/>
                      </a:pPr>
                      <a:r>
                        <a:rPr b="1" lang="en" sz="2400"/>
                        <a:t>1</a:t>
                      </a:r>
                      <a:endParaRPr b="1" sz="2400"/>
                    </a:p>
                  </a:txBody>
                  <a:tcPr marT="91425" marB="91425" marR="91425" marL="91425"/>
                </a:tc>
              </a:tr>
              <a:tr h="672100">
                <a:tc>
                  <a:txBody>
                    <a:bodyPr/>
                    <a:lstStyle/>
                    <a:p>
                      <a:pPr indent="0" lvl="0" marL="0" rtl="0" algn="ctr">
                        <a:spcBef>
                          <a:spcPts val="0"/>
                        </a:spcBef>
                        <a:spcAft>
                          <a:spcPts val="0"/>
                        </a:spcAft>
                        <a:buNone/>
                      </a:pPr>
                      <a:r>
                        <a:rPr b="1" lang="en" sz="2400">
                          <a:solidFill>
                            <a:schemeClr val="dk1"/>
                          </a:solidFill>
                        </a:rPr>
                        <a:t>F(2)</a:t>
                      </a:r>
                      <a:endParaRPr b="1" sz="2400"/>
                    </a:p>
                  </a:txBody>
                  <a:tcPr marT="91425" marB="91425" marR="91425" marL="91425"/>
                </a:tc>
                <a:tc>
                  <a:txBody>
                    <a:bodyPr/>
                    <a:lstStyle/>
                    <a:p>
                      <a:pPr indent="0" lvl="0" marL="0" rtl="0" algn="ctr">
                        <a:spcBef>
                          <a:spcPts val="0"/>
                        </a:spcBef>
                        <a:spcAft>
                          <a:spcPts val="0"/>
                        </a:spcAft>
                        <a:buNone/>
                      </a:pPr>
                      <a:r>
                        <a:rPr b="1" lang="en" sz="2400"/>
                        <a:t>1</a:t>
                      </a:r>
                      <a:endParaRPr b="1"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F(3)</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F(4)</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F(5)</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F(6)</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nvSpPr>
        <p:spPr>
          <a:xfrm>
            <a:off x="85550" y="270900"/>
            <a:ext cx="8968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Computing 6th Fibonacci number:</a:t>
            </a:r>
            <a:endParaRPr sz="2400"/>
          </a:p>
          <a:p>
            <a:pPr indent="0" lvl="0" marL="0" rtl="0" algn="l">
              <a:lnSpc>
                <a:spcPct val="115000"/>
              </a:lnSpc>
              <a:spcBef>
                <a:spcPts val="0"/>
              </a:spcBef>
              <a:spcAft>
                <a:spcPts val="0"/>
              </a:spcAft>
              <a:buNone/>
            </a:pPr>
            <a:r>
              <a:rPr i="1" lang="en" sz="2400"/>
              <a:t>F</a:t>
            </a:r>
            <a:r>
              <a:rPr lang="en" sz="2400"/>
              <a:t>(</a:t>
            </a:r>
            <a:r>
              <a:rPr i="1" lang="en" sz="2400"/>
              <a:t>6</a:t>
            </a:r>
            <a:r>
              <a:rPr lang="en" sz="2400"/>
              <a:t>)</a:t>
            </a:r>
            <a:r>
              <a:rPr i="1" lang="en" sz="2400"/>
              <a:t> = F</a:t>
            </a:r>
            <a:r>
              <a:rPr lang="en" sz="2400"/>
              <a:t>(</a:t>
            </a:r>
            <a:r>
              <a:rPr i="1" lang="en" sz="2400"/>
              <a:t>5</a:t>
            </a:r>
            <a:r>
              <a:rPr lang="en" sz="2400"/>
              <a:t>)</a:t>
            </a:r>
            <a:r>
              <a:rPr i="1" lang="en" sz="2400"/>
              <a:t> + F</a:t>
            </a:r>
            <a:r>
              <a:rPr lang="en" sz="2400"/>
              <a:t>(</a:t>
            </a:r>
            <a:r>
              <a:rPr i="1" lang="en" sz="2400"/>
              <a:t>4</a:t>
            </a:r>
            <a:r>
              <a:rPr lang="en" sz="2400"/>
              <a:t>)</a:t>
            </a:r>
            <a:endParaRPr sz="2400"/>
          </a:p>
          <a:p>
            <a:pPr indent="0" lvl="0" marL="0" rtl="0" algn="l">
              <a:lnSpc>
                <a:spcPct val="115000"/>
              </a:lnSpc>
              <a:spcBef>
                <a:spcPts val="0"/>
              </a:spcBef>
              <a:spcAft>
                <a:spcPts val="0"/>
              </a:spcAft>
              <a:buNone/>
            </a:pPr>
            <a:r>
              <a:rPr i="1" lang="en" sz="2400"/>
              <a:t>F</a:t>
            </a:r>
            <a:r>
              <a:rPr lang="en" sz="2400"/>
              <a:t>(5)</a:t>
            </a:r>
            <a:r>
              <a:rPr i="1" lang="en" sz="2400"/>
              <a:t> = </a:t>
            </a:r>
            <a:r>
              <a:rPr lang="en" sz="2400"/>
              <a:t>F(4) + F(3)</a:t>
            </a:r>
            <a:endParaRPr sz="2400"/>
          </a:p>
          <a:p>
            <a:pPr indent="0" lvl="0" marL="0" rtl="0" algn="l">
              <a:lnSpc>
                <a:spcPct val="115000"/>
              </a:lnSpc>
              <a:spcBef>
                <a:spcPts val="0"/>
              </a:spcBef>
              <a:spcAft>
                <a:spcPts val="0"/>
              </a:spcAft>
              <a:buNone/>
            </a:pPr>
            <a:r>
              <a:rPr i="1" lang="en" sz="2400"/>
              <a:t>F</a:t>
            </a:r>
            <a:r>
              <a:rPr lang="en" sz="2400"/>
              <a:t>(4)</a:t>
            </a:r>
            <a:r>
              <a:rPr i="1" lang="en" sz="2400"/>
              <a:t> = F(3)</a:t>
            </a:r>
            <a:r>
              <a:rPr lang="en" sz="2400"/>
              <a:t> + F(2)</a:t>
            </a:r>
            <a:endParaRPr sz="2400"/>
          </a:p>
          <a:p>
            <a:pPr indent="0" lvl="0" marL="0" rtl="0" algn="l">
              <a:lnSpc>
                <a:spcPct val="115000"/>
              </a:lnSpc>
              <a:spcBef>
                <a:spcPts val="0"/>
              </a:spcBef>
              <a:spcAft>
                <a:spcPts val="0"/>
              </a:spcAft>
              <a:buNone/>
            </a:pPr>
            <a:r>
              <a:rPr b="1" lang="en" sz="2400"/>
              <a:t>F(3) = 1 + 1 = 2</a:t>
            </a:r>
            <a:endParaRPr b="1" sz="2400"/>
          </a:p>
          <a:p>
            <a:pPr indent="0" lvl="0" marL="0" rtl="0" algn="l">
              <a:lnSpc>
                <a:spcPct val="115000"/>
              </a:lnSpc>
              <a:spcBef>
                <a:spcPts val="0"/>
              </a:spcBef>
              <a:spcAft>
                <a:spcPts val="0"/>
              </a:spcAft>
              <a:buNone/>
            </a:pPr>
            <a:r>
              <a:rPr lang="en" sz="2400"/>
              <a:t>F(2) = 1</a:t>
            </a:r>
            <a:endParaRPr sz="2400"/>
          </a:p>
          <a:p>
            <a:pPr indent="0" lvl="0" marL="0" rtl="0" algn="l">
              <a:lnSpc>
                <a:spcPct val="115000"/>
              </a:lnSpc>
              <a:spcBef>
                <a:spcPts val="0"/>
              </a:spcBef>
              <a:spcAft>
                <a:spcPts val="0"/>
              </a:spcAft>
              <a:buNone/>
            </a:pPr>
            <a:r>
              <a:rPr lang="en" sz="2400"/>
              <a:t>F(1) = 1</a:t>
            </a:r>
            <a:endParaRPr sz="2400"/>
          </a:p>
          <a:p>
            <a:pPr indent="0" lvl="0" marL="0" rtl="0" algn="l">
              <a:spcBef>
                <a:spcPts val="0"/>
              </a:spcBef>
              <a:spcAft>
                <a:spcPts val="0"/>
              </a:spcAft>
              <a:buNone/>
            </a:pPr>
            <a:r>
              <a:t/>
            </a:r>
            <a:endParaRPr sz="2400"/>
          </a:p>
        </p:txBody>
      </p:sp>
      <p:graphicFrame>
        <p:nvGraphicFramePr>
          <p:cNvPr id="90" name="Google Shape;90;p16"/>
          <p:cNvGraphicFramePr/>
          <p:nvPr/>
        </p:nvGraphicFramePr>
        <p:xfrm>
          <a:off x="5764500" y="995275"/>
          <a:ext cx="3000000" cy="3000000"/>
        </p:xfrm>
        <a:graphic>
          <a:graphicData uri="http://schemas.openxmlformats.org/drawingml/2006/table">
            <a:tbl>
              <a:tblPr>
                <a:noFill/>
                <a:tableStyleId>{518F5037-BFE9-439F-A6FC-02FB69A21902}</a:tableStyleId>
              </a:tblPr>
              <a:tblGrid>
                <a:gridCol w="1534300"/>
                <a:gridCol w="1534300"/>
              </a:tblGrid>
              <a:tr h="672100">
                <a:tc>
                  <a:txBody>
                    <a:bodyPr/>
                    <a:lstStyle/>
                    <a:p>
                      <a:pPr indent="0" lvl="0" marL="0" rtl="0" algn="ctr">
                        <a:spcBef>
                          <a:spcPts val="0"/>
                        </a:spcBef>
                        <a:spcAft>
                          <a:spcPts val="0"/>
                        </a:spcAft>
                        <a:buNone/>
                      </a:pPr>
                      <a:r>
                        <a:rPr lang="en" sz="2400"/>
                        <a:t>F(1)</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F(2)</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b="1" lang="en" sz="2400">
                          <a:solidFill>
                            <a:schemeClr val="dk1"/>
                          </a:solidFill>
                        </a:rPr>
                        <a:t>F(3)</a:t>
                      </a:r>
                      <a:endParaRPr b="1" sz="2400"/>
                    </a:p>
                  </a:txBody>
                  <a:tcPr marT="91425" marB="91425" marR="91425" marL="91425"/>
                </a:tc>
                <a:tc>
                  <a:txBody>
                    <a:bodyPr/>
                    <a:lstStyle/>
                    <a:p>
                      <a:pPr indent="0" lvl="0" marL="0" rtl="0" algn="ctr">
                        <a:spcBef>
                          <a:spcPts val="0"/>
                        </a:spcBef>
                        <a:spcAft>
                          <a:spcPts val="0"/>
                        </a:spcAft>
                        <a:buNone/>
                      </a:pPr>
                      <a:r>
                        <a:rPr b="1" lang="en" sz="2400"/>
                        <a:t>2</a:t>
                      </a:r>
                      <a:endParaRPr b="1"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F(4)</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F(5)</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r h="672100">
                <a:tc>
                  <a:txBody>
                    <a:bodyPr/>
                    <a:lstStyle/>
                    <a:p>
                      <a:pPr indent="0" lvl="0" marL="0" rtl="0" algn="ctr">
                        <a:spcBef>
                          <a:spcPts val="0"/>
                        </a:spcBef>
                        <a:spcAft>
                          <a:spcPts val="0"/>
                        </a:spcAft>
                        <a:buNone/>
                      </a:pPr>
                      <a:r>
                        <a:rPr lang="en" sz="2400">
                          <a:solidFill>
                            <a:schemeClr val="dk1"/>
                          </a:solidFill>
                        </a:rPr>
                        <a:t>F(6)</a:t>
                      </a:r>
                      <a:endParaRPr sz="2400"/>
                    </a:p>
                  </a:txBody>
                  <a:tcPr marT="91425" marB="91425" marR="91425" marL="91425"/>
                </a:tc>
                <a:tc>
                  <a:txBody>
                    <a:bodyPr/>
                    <a:lstStyle/>
                    <a:p>
                      <a:pPr indent="0" lvl="0" marL="0" rtl="0" algn="ctr">
                        <a:spcBef>
                          <a:spcPts val="0"/>
                        </a:spcBef>
                        <a:spcAft>
                          <a:spcPts val="0"/>
                        </a:spcAft>
                        <a:buNone/>
                      </a:pPr>
                      <a:r>
                        <a:rPr lang="en" sz="2400"/>
                        <a:t>-1</a:t>
                      </a:r>
                      <a:endParaRPr sz="24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