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27CFDE-7C9B-4246-91CF-73FA23F8DFF8}">
  <a:tblStyle styleId="{6B27CFDE-7C9B-4246-91CF-73FA23F8DF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566b4b2a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566b4b2a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92cfd037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92cfd0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92cfd037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92cfd0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92cfd037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92cfd03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2cfd037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2cfd0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92cfd037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92cfd03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92cfd037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92cfd03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92cfd037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92cfd03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92cfd037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92cfd03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2cfd037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2cfd03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92cfd037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92cfd03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98194a93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98194a9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92cfd037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92cfd03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2cfd037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92cfd03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92cfd037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92cfd03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92cfd037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92cfd03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5b5da5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a5b5da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f2f208e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af2f20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bb52fb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bb52f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92cfd037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92cfd03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292cfd03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292cfd0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92cfd03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92cfd0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92cfd037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92cfd0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92cfd037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92cfd03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92cfd03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92cfd0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92cfd037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92cfd03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92cfd037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92cfd03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channabankapur@pes.edu</a:t>
            </a:r>
            <a:endParaRPr sz="2400">
              <a:solidFill>
                <a:srgbClr val="EFEDE2"/>
              </a:solidFill>
            </a:endParaRPr>
          </a:p>
        </p:txBody>
      </p:sp>
      <p:pic>
        <p:nvPicPr>
          <p:cNvPr id="33" name="Google Shape;33;p8"/>
          <p:cNvPicPr preferRelativeResize="0"/>
          <p:nvPr/>
        </p:nvPicPr>
        <p:blipFill>
          <a:blip r:embed="rId3">
            <a:alphaModFix/>
          </a:blip>
          <a:stretch>
            <a:fillRect/>
          </a:stretch>
        </p:blipFill>
        <p:spPr>
          <a:xfrm>
            <a:off x="1724163" y="6413875"/>
            <a:ext cx="5695675" cy="444125"/>
          </a:xfrm>
          <a:prstGeom prst="rect">
            <a:avLst/>
          </a:prstGeom>
          <a:noFill/>
          <a:ln>
            <a:noFill/>
          </a:ln>
        </p:spPr>
      </p:pic>
      <p:sp>
        <p:nvSpPr>
          <p:cNvPr id="34" name="Google Shape;34;p8"/>
          <p:cNvSpPr txBox="1"/>
          <p:nvPr/>
        </p:nvSpPr>
        <p:spPr>
          <a:xfrm>
            <a:off x="685800" y="566025"/>
            <a:ext cx="7772400" cy="3414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91919"/>
                </a:solidFill>
              </a:rPr>
              <a:t>Design and Analysis of Algorithms (UE20CS251)</a:t>
            </a:r>
            <a:endParaRPr b="1" sz="4800">
              <a:solidFill>
                <a:srgbClr val="191919"/>
              </a:solidFill>
            </a:endParaRPr>
          </a:p>
          <a:p>
            <a:pPr indent="0" lvl="0" marL="0" rtl="0" algn="l">
              <a:spcBef>
                <a:spcPts val="0"/>
              </a:spcBef>
              <a:spcAft>
                <a:spcPts val="0"/>
              </a:spcAft>
              <a:buNone/>
            </a:pPr>
            <a:r>
              <a:t/>
            </a:r>
            <a:endParaRPr b="1" sz="4800">
              <a:solidFill>
                <a:srgbClr val="191919"/>
              </a:solidFill>
            </a:endParaRPr>
          </a:p>
          <a:p>
            <a:pPr indent="0" lvl="0" marL="0" rtl="0" algn="l">
              <a:spcBef>
                <a:spcPts val="0"/>
              </a:spcBef>
              <a:spcAft>
                <a:spcPts val="0"/>
              </a:spcAft>
              <a:buClr>
                <a:schemeClr val="dk1"/>
              </a:buClr>
              <a:buSzPts val="1100"/>
              <a:buFont typeface="Arial"/>
              <a:buNone/>
            </a:pPr>
            <a:r>
              <a:rPr b="1" lang="en" sz="3600">
                <a:solidFill>
                  <a:schemeClr val="dk2"/>
                </a:solidFill>
              </a:rPr>
              <a:t>Unit V -</a:t>
            </a:r>
            <a:r>
              <a:rPr lang="en" sz="3600">
                <a:solidFill>
                  <a:schemeClr val="dk2"/>
                </a:solidFill>
              </a:rPr>
              <a:t> </a:t>
            </a:r>
            <a:r>
              <a:rPr b="1" lang="en" sz="3500">
                <a:solidFill>
                  <a:schemeClr val="dk2"/>
                </a:solidFill>
              </a:rPr>
              <a:t>Limitations of Algorithm Power and Techniques to cope with</a:t>
            </a:r>
            <a:endParaRPr b="1" sz="3600">
              <a:solidFill>
                <a:srgbClr val="1919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52400" y="336675"/>
            <a:ext cx="8991599" cy="51328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172675" y="4566650"/>
            <a:ext cx="8055600" cy="16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Decision tree for the three-element insertion sort</a:t>
            </a:r>
            <a:endParaRPr sz="2400"/>
          </a:p>
          <a:p>
            <a:pPr indent="0" lvl="0" marL="0" rtl="0" algn="l">
              <a:spcBef>
                <a:spcPts val="0"/>
              </a:spcBef>
              <a:spcAft>
                <a:spcPts val="0"/>
              </a:spcAft>
              <a:buNone/>
            </a:pPr>
            <a:r>
              <a:rPr lang="en" sz="2400"/>
              <a:t>Average-case efficiency = Average depth of the leaves</a:t>
            </a:r>
            <a:endParaRPr sz="2400"/>
          </a:p>
          <a:p>
            <a:pPr indent="0" lvl="0" marL="3200400" rtl="0" algn="l">
              <a:spcBef>
                <a:spcPts val="0"/>
              </a:spcBef>
              <a:spcAft>
                <a:spcPts val="0"/>
              </a:spcAft>
              <a:buNone/>
            </a:pPr>
            <a:r>
              <a:rPr lang="en" sz="2400"/>
              <a:t> = (2 + 3 + 3 + 2 + 3 + 3)/6 = 2.66</a:t>
            </a:r>
            <a:endParaRPr sz="2400"/>
          </a:p>
          <a:p>
            <a:pPr indent="0" lvl="0" marL="0" rtl="0" algn="l">
              <a:spcBef>
                <a:spcPts val="0"/>
              </a:spcBef>
              <a:spcAft>
                <a:spcPts val="0"/>
              </a:spcAft>
              <a:buNone/>
            </a:pPr>
            <a:r>
              <a:t/>
            </a:r>
            <a:endParaRPr sz="2400"/>
          </a:p>
        </p:txBody>
      </p:sp>
      <p:pic>
        <p:nvPicPr>
          <p:cNvPr id="89" name="Google Shape;89;p18"/>
          <p:cNvPicPr preferRelativeResize="0"/>
          <p:nvPr/>
        </p:nvPicPr>
        <p:blipFill>
          <a:blip r:embed="rId3">
            <a:alphaModFix/>
          </a:blip>
          <a:stretch>
            <a:fillRect/>
          </a:stretch>
        </p:blipFill>
        <p:spPr>
          <a:xfrm>
            <a:off x="52825" y="164850"/>
            <a:ext cx="9091175" cy="39873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2400" y="152400"/>
            <a:ext cx="8830325" cy="470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Untitled.png" id="99" name="Google Shape;99;p20"/>
          <p:cNvPicPr preferRelativeResize="0"/>
          <p:nvPr/>
        </p:nvPicPr>
        <p:blipFill>
          <a:blip r:embed="rId3">
            <a:alphaModFix/>
          </a:blip>
          <a:stretch>
            <a:fillRect/>
          </a:stretch>
        </p:blipFill>
        <p:spPr>
          <a:xfrm>
            <a:off x="6" y="441825"/>
            <a:ext cx="9073625" cy="369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1"/>
          <p:cNvGraphicFramePr/>
          <p:nvPr/>
        </p:nvGraphicFramePr>
        <p:xfrm>
          <a:off x="325175" y="296675"/>
          <a:ext cx="3000000" cy="3000000"/>
        </p:xfrm>
        <a:graphic>
          <a:graphicData uri="http://schemas.openxmlformats.org/drawingml/2006/table">
            <a:tbl>
              <a:tblPr>
                <a:noFill/>
                <a:tableStyleId>{6B27CFDE-7C9B-4246-91CF-73FA23F8DFF8}</a:tableStyleId>
              </a:tblPr>
              <a:tblGrid>
                <a:gridCol w="3144900"/>
                <a:gridCol w="2959575"/>
                <a:gridCol w="2303700"/>
              </a:tblGrid>
              <a:tr h="653500">
                <a:tc>
                  <a:txBody>
                    <a:bodyPr/>
                    <a:lstStyle/>
                    <a:p>
                      <a:pPr indent="0" lvl="0" marL="0" rtl="0" algn="l">
                        <a:spcBef>
                          <a:spcPts val="0"/>
                        </a:spcBef>
                        <a:spcAft>
                          <a:spcPts val="0"/>
                        </a:spcAft>
                        <a:buNone/>
                      </a:pPr>
                      <a:r>
                        <a:rPr b="1" lang="en" sz="2400">
                          <a:solidFill>
                            <a:schemeClr val="dk1"/>
                          </a:solidFill>
                        </a:rPr>
                        <a:t>Problem</a:t>
                      </a:r>
                      <a:endParaRPr/>
                    </a:p>
                  </a:txBody>
                  <a:tcPr marT="91425" marB="91425" marR="91425" marL="91425"/>
                </a:tc>
                <a:tc>
                  <a:txBody>
                    <a:bodyPr/>
                    <a:lstStyle/>
                    <a:p>
                      <a:pPr indent="0" lvl="0" marL="0" rtl="0" algn="l">
                        <a:spcBef>
                          <a:spcPts val="0"/>
                        </a:spcBef>
                        <a:spcAft>
                          <a:spcPts val="0"/>
                        </a:spcAft>
                        <a:buNone/>
                      </a:pPr>
                      <a:r>
                        <a:rPr b="1" lang="en" sz="2400">
                          <a:solidFill>
                            <a:schemeClr val="dk1"/>
                          </a:solidFill>
                        </a:rPr>
                        <a:t>Lower bound</a:t>
                      </a:r>
                      <a:endParaRPr/>
                    </a:p>
                  </a:txBody>
                  <a:tcPr marT="91425" marB="91425" marR="91425" marL="91425"/>
                </a:tc>
                <a:tc>
                  <a:txBody>
                    <a:bodyPr/>
                    <a:lstStyle/>
                    <a:p>
                      <a:pPr indent="0" lvl="0" marL="0" rtl="0" algn="l">
                        <a:spcBef>
                          <a:spcPts val="0"/>
                        </a:spcBef>
                        <a:spcAft>
                          <a:spcPts val="0"/>
                        </a:spcAft>
                        <a:buNone/>
                      </a:pPr>
                      <a:r>
                        <a:rPr b="1" lang="en" sz="2400">
                          <a:solidFill>
                            <a:schemeClr val="dk1"/>
                          </a:solidFill>
                        </a:rPr>
                        <a:t>Tightness</a:t>
                      </a:r>
                      <a:endParaRPr/>
                    </a:p>
                  </a:txBody>
                  <a:tcPr marT="91425" marB="91425" marR="91425" marL="91425"/>
                </a:tc>
              </a:tr>
              <a:tr h="653500">
                <a:tc>
                  <a:txBody>
                    <a:bodyPr/>
                    <a:lstStyle/>
                    <a:p>
                      <a:pPr indent="0" lvl="0" marL="0" rtl="0" algn="l">
                        <a:spcBef>
                          <a:spcPts val="0"/>
                        </a:spcBef>
                        <a:spcAft>
                          <a:spcPts val="0"/>
                        </a:spcAft>
                        <a:buNone/>
                      </a:pPr>
                      <a:r>
                        <a:rPr lang="en" sz="2400">
                          <a:solidFill>
                            <a:schemeClr val="dk1"/>
                          </a:solidFill>
                        </a:rPr>
                        <a:t>sorting</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Ω(n log n)</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yes</a:t>
                      </a:r>
                      <a:endParaRPr/>
                    </a:p>
                  </a:txBody>
                  <a:tcPr marT="91425" marB="91425" marR="91425" marL="91425"/>
                </a:tc>
              </a:tr>
              <a:tr h="1087650">
                <a:tc>
                  <a:txBody>
                    <a:bodyPr/>
                    <a:lstStyle/>
                    <a:p>
                      <a:pPr indent="0" lvl="0" marL="0" rtl="0" algn="l">
                        <a:spcBef>
                          <a:spcPts val="0"/>
                        </a:spcBef>
                        <a:spcAft>
                          <a:spcPts val="0"/>
                        </a:spcAft>
                        <a:buNone/>
                      </a:pPr>
                      <a:r>
                        <a:rPr lang="en" sz="2400">
                          <a:solidFill>
                            <a:schemeClr val="dk1"/>
                          </a:solidFill>
                        </a:rPr>
                        <a:t>searching in a sorted array</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Ω(log n)</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yes</a:t>
                      </a:r>
                      <a:endParaRPr/>
                    </a:p>
                  </a:txBody>
                  <a:tcPr marT="91425" marB="91425" marR="91425" marL="91425"/>
                </a:tc>
              </a:tr>
              <a:tr h="1087650">
                <a:tc>
                  <a:txBody>
                    <a:bodyPr/>
                    <a:lstStyle/>
                    <a:p>
                      <a:pPr indent="0" lvl="0" marL="0" rtl="0" algn="l">
                        <a:spcBef>
                          <a:spcPts val="0"/>
                        </a:spcBef>
                        <a:spcAft>
                          <a:spcPts val="0"/>
                        </a:spcAft>
                        <a:buNone/>
                      </a:pPr>
                      <a:r>
                        <a:rPr lang="en" sz="2400">
                          <a:solidFill>
                            <a:schemeClr val="dk1"/>
                          </a:solidFill>
                        </a:rPr>
                        <a:t>element uniqueness</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Ω(n log n)</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yes</a:t>
                      </a:r>
                      <a:endParaRPr/>
                    </a:p>
                  </a:txBody>
                  <a:tcPr marT="91425" marB="91425" marR="91425" marL="91425"/>
                </a:tc>
              </a:tr>
              <a:tr h="1087650">
                <a:tc>
                  <a:txBody>
                    <a:bodyPr/>
                    <a:lstStyle/>
                    <a:p>
                      <a:pPr indent="0" lvl="0" marL="0" rtl="0" algn="l">
                        <a:spcBef>
                          <a:spcPts val="0"/>
                        </a:spcBef>
                        <a:spcAft>
                          <a:spcPts val="0"/>
                        </a:spcAft>
                        <a:buNone/>
                      </a:pPr>
                      <a:r>
                        <a:rPr lang="en" sz="2400">
                          <a:solidFill>
                            <a:schemeClr val="dk1"/>
                          </a:solidFill>
                        </a:rPr>
                        <a:t>n-digit integer multiplication</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Ω(n)</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unknown</a:t>
                      </a:r>
                      <a:endParaRPr/>
                    </a:p>
                  </a:txBody>
                  <a:tcPr marT="91425" marB="91425" marR="91425" marL="91425"/>
                </a:tc>
              </a:tr>
              <a:tr h="1087650">
                <a:tc>
                  <a:txBody>
                    <a:bodyPr/>
                    <a:lstStyle/>
                    <a:p>
                      <a:pPr indent="0" lvl="0" marL="0" rtl="0" algn="l">
                        <a:spcBef>
                          <a:spcPts val="0"/>
                        </a:spcBef>
                        <a:spcAft>
                          <a:spcPts val="0"/>
                        </a:spcAft>
                        <a:buNone/>
                      </a:pPr>
                      <a:r>
                        <a:rPr lang="en" sz="2400">
                          <a:solidFill>
                            <a:schemeClr val="dk1"/>
                          </a:solidFill>
                        </a:rPr>
                        <a:t>multiplication of n-by-n matrices</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Ω(n</a:t>
                      </a:r>
                      <a:r>
                        <a:rPr baseline="30000" lang="en" sz="2400">
                          <a:solidFill>
                            <a:schemeClr val="dk1"/>
                          </a:solidFill>
                        </a:rPr>
                        <a:t>2</a:t>
                      </a:r>
                      <a:r>
                        <a:rPr lang="en" sz="2400">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sz="2400">
                          <a:solidFill>
                            <a:schemeClr val="dk1"/>
                          </a:solidFill>
                        </a:rPr>
                        <a:t>unknown</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242400" y="157425"/>
            <a:ext cx="86403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Adversary argument:</a:t>
            </a:r>
            <a:r>
              <a:rPr lang="en" sz="2400"/>
              <a:t> a method of proving a lower bound by </a:t>
            </a:r>
            <a:endParaRPr sz="2400"/>
          </a:p>
          <a:p>
            <a:pPr indent="0" lvl="0" marL="0" rtl="0" algn="l">
              <a:spcBef>
                <a:spcPts val="0"/>
              </a:spcBef>
              <a:spcAft>
                <a:spcPts val="0"/>
              </a:spcAft>
              <a:buClr>
                <a:schemeClr val="dk1"/>
              </a:buClr>
              <a:buSzPts val="1100"/>
              <a:buFont typeface="Arial"/>
              <a:buNone/>
            </a:pPr>
            <a:r>
              <a:rPr lang="en" sz="2400"/>
              <a:t>playing role of adversary that makes algorithm work the hardest by adjusting input.</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Clr>
                <a:schemeClr val="dk1"/>
              </a:buClr>
              <a:buSzPts val="1100"/>
              <a:buFont typeface="Arial"/>
              <a:buNone/>
            </a:pPr>
            <a:r>
              <a:rPr lang="en" sz="2400"/>
              <a:t>Example: “Guessing” a number between 1 and n with yes/no</a:t>
            </a:r>
            <a:endParaRPr sz="2400"/>
          </a:p>
          <a:p>
            <a:pPr indent="0" lvl="0" marL="0" rtl="0" algn="l">
              <a:spcBef>
                <a:spcPts val="0"/>
              </a:spcBef>
              <a:spcAft>
                <a:spcPts val="0"/>
              </a:spcAft>
              <a:buClr>
                <a:schemeClr val="dk1"/>
              </a:buClr>
              <a:buSzPts val="1100"/>
              <a:buFont typeface="Arial"/>
              <a:buNone/>
            </a:pPr>
            <a:r>
              <a:rPr lang="en" sz="2400"/>
              <a:t>                     questions</a:t>
            </a:r>
            <a:endParaRPr sz="2400"/>
          </a:p>
          <a:p>
            <a:pPr indent="0" lvl="0" marL="0" rtl="0" algn="l">
              <a:spcBef>
                <a:spcPts val="0"/>
              </a:spcBef>
              <a:spcAft>
                <a:spcPts val="0"/>
              </a:spcAft>
              <a:buNone/>
            </a:pPr>
            <a:r>
              <a:rPr lang="en" sz="2400"/>
              <a:t>Adversary:  Puts the number in a larger of the two subsets</a:t>
            </a:r>
            <a:br>
              <a:rPr lang="en" sz="2400"/>
            </a:br>
            <a:r>
              <a:rPr lang="en" sz="2400"/>
              <a:t>                 generated by last question</a:t>
            </a:r>
            <a:endParaRPr sz="2400"/>
          </a:p>
          <a:p>
            <a:pPr indent="0" lvl="0" marL="0" rtl="0" algn="l">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242400" y="157425"/>
            <a:ext cx="86403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Lower Bounds by Problem Reduction</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If problem P is at least as hard as problem Q, then the lower bound of Q is also a </a:t>
            </a:r>
            <a:r>
              <a:rPr lang="en" sz="2400">
                <a:solidFill>
                  <a:schemeClr val="dk1"/>
                </a:solidFill>
              </a:rPr>
              <a:t>lower bound for P</a:t>
            </a:r>
            <a:r>
              <a:rPr lang="en" sz="2400"/>
              <a:t>. Hence, find problem Q with a known lower bound that can be reduced to problem P in question.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 P is finding Euclidean MST for </a:t>
            </a:r>
            <a:r>
              <a:rPr b="1" i="1" lang="en" sz="2400"/>
              <a:t>n</a:t>
            </a:r>
            <a:r>
              <a:rPr lang="en" sz="2400"/>
              <a:t> points in Cartesian plane and Q is element uniqueness problem, which is known to be in O(nlogn). Therefore, a lower bound for Euclidean MST is also O(nlogn).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P (E-MST) </a:t>
            </a:r>
            <a:r>
              <a:rPr lang="en" sz="2400"/>
              <a:t>is at least as hard as </a:t>
            </a:r>
            <a:r>
              <a:rPr lang="en" sz="2400">
                <a:solidFill>
                  <a:schemeClr val="dk1"/>
                </a:solidFill>
              </a:rPr>
              <a:t>Q (element uniqueness problem)</a:t>
            </a:r>
            <a:r>
              <a:rPr lang="en" sz="2400"/>
              <a:t> because any instance of Q can be mapped to an instance of P by considering (x</a:t>
            </a:r>
            <a:r>
              <a:rPr baseline="-25000" lang="en" sz="2400"/>
              <a:t>i </a:t>
            </a:r>
            <a:r>
              <a:rPr lang="en" sz="2400"/>
              <a:t>, 0) as coordinates of P where x</a:t>
            </a:r>
            <a:r>
              <a:rPr baseline="-25000" lang="en" sz="2400"/>
              <a:t>i </a:t>
            </a:r>
            <a:r>
              <a:rPr lang="en" sz="2400"/>
              <a:t>’s are elements of Q.</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99400" y="157425"/>
            <a:ext cx="89595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P, NP and NP-complete Problems:</a:t>
            </a:r>
            <a:endParaRPr sz="2400"/>
          </a:p>
          <a:p>
            <a:pPr indent="-381000" lvl="0" marL="457200" rtl="0" algn="l">
              <a:lnSpc>
                <a:spcPct val="115000"/>
              </a:lnSpc>
              <a:spcBef>
                <a:spcPts val="1000"/>
              </a:spcBef>
              <a:spcAft>
                <a:spcPts val="0"/>
              </a:spcAft>
              <a:buClr>
                <a:schemeClr val="dk1"/>
              </a:buClr>
              <a:buSzPts val="2400"/>
              <a:buChar char="●"/>
            </a:pPr>
            <a:r>
              <a:rPr b="1" lang="en" sz="2400">
                <a:solidFill>
                  <a:schemeClr val="dk1"/>
                </a:solidFill>
              </a:rPr>
              <a:t>Undecidable</a:t>
            </a:r>
            <a:r>
              <a:rPr lang="en" sz="2400">
                <a:solidFill>
                  <a:schemeClr val="dk1"/>
                </a:solidFill>
              </a:rPr>
              <a:t> problems are unsolvable problems. They are those that cannot be solved at all by any algorithm. Eg: Halting Problem.</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There are decidable, but not every decision problem can be solved in polynomial time.</a:t>
            </a:r>
            <a:endParaRPr sz="2400"/>
          </a:p>
          <a:p>
            <a:pPr indent="-381000" lvl="0" marL="457200" rtl="0" algn="l">
              <a:lnSpc>
                <a:spcPct val="115000"/>
              </a:lnSpc>
              <a:spcBef>
                <a:spcPts val="1000"/>
              </a:spcBef>
              <a:spcAft>
                <a:spcPts val="0"/>
              </a:spcAft>
              <a:buClr>
                <a:schemeClr val="dk1"/>
              </a:buClr>
              <a:buSzPts val="2400"/>
              <a:buChar char="●"/>
            </a:pPr>
            <a:r>
              <a:rPr lang="en" sz="2400"/>
              <a:t>We say that an algorithm solves a problem in polynomial time if its worst-case time efficiency belongs to O(p(n)) where p(n) is a polynomial of the problem’s input size n. </a:t>
            </a:r>
            <a:endParaRPr sz="2400"/>
          </a:p>
          <a:p>
            <a:pPr indent="-381000" lvl="0" marL="457200" rtl="0" algn="l">
              <a:lnSpc>
                <a:spcPct val="115000"/>
              </a:lnSpc>
              <a:spcBef>
                <a:spcPts val="1000"/>
              </a:spcBef>
              <a:spcAft>
                <a:spcPts val="1000"/>
              </a:spcAft>
              <a:buClr>
                <a:schemeClr val="dk1"/>
              </a:buClr>
              <a:buSzPts val="2400"/>
              <a:buChar char="●"/>
            </a:pPr>
            <a:r>
              <a:rPr lang="en" sz="2400"/>
              <a:t>Problems that can be solved in polynomial time are called </a:t>
            </a:r>
            <a:r>
              <a:rPr b="1" lang="en" sz="2400"/>
              <a:t>tractable</a:t>
            </a:r>
            <a:r>
              <a:rPr lang="en" sz="2400"/>
              <a:t>, and problems that cannot be solved in polynomial time are called </a:t>
            </a:r>
            <a:r>
              <a:rPr b="1" lang="en" sz="2400"/>
              <a:t>intractable</a:t>
            </a:r>
            <a:r>
              <a:rPr lang="en" sz="2400"/>
              <a: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nvSpPr>
        <p:spPr>
          <a:xfrm>
            <a:off x="113600" y="157425"/>
            <a:ext cx="8769000" cy="61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P, NP and NP-complete Problems:</a:t>
            </a:r>
            <a:endParaRPr sz="2400"/>
          </a:p>
          <a:p>
            <a:pPr indent="-381000" lvl="0" marL="457200" rtl="0" algn="l">
              <a:lnSpc>
                <a:spcPct val="115000"/>
              </a:lnSpc>
              <a:spcBef>
                <a:spcPts val="1000"/>
              </a:spcBef>
              <a:spcAft>
                <a:spcPts val="0"/>
              </a:spcAft>
              <a:buSzPts val="2400"/>
              <a:buChar char="●"/>
            </a:pPr>
            <a:r>
              <a:rPr lang="en" sz="2400"/>
              <a:t>We have a long list of problems, which are decidable, but it’s not yet proved if they are intractable or not.</a:t>
            </a:r>
            <a:endParaRPr sz="2400"/>
          </a:p>
          <a:p>
            <a:pPr indent="-381000" lvl="1" marL="914400" rtl="0" algn="l">
              <a:lnSpc>
                <a:spcPct val="115000"/>
              </a:lnSpc>
              <a:spcBef>
                <a:spcPts val="1000"/>
              </a:spcBef>
              <a:spcAft>
                <a:spcPts val="0"/>
              </a:spcAft>
              <a:buSzPts val="2400"/>
              <a:buChar char="○"/>
            </a:pPr>
            <a:r>
              <a:rPr lang="en" sz="2400"/>
              <a:t>Hamiltonian Circuit</a:t>
            </a:r>
            <a:endParaRPr sz="2400"/>
          </a:p>
          <a:p>
            <a:pPr indent="-381000" lvl="1" marL="914400" rtl="0" algn="l">
              <a:lnSpc>
                <a:spcPct val="115000"/>
              </a:lnSpc>
              <a:spcBef>
                <a:spcPts val="1000"/>
              </a:spcBef>
              <a:spcAft>
                <a:spcPts val="0"/>
              </a:spcAft>
              <a:buSzPts val="2400"/>
              <a:buChar char="○"/>
            </a:pPr>
            <a:r>
              <a:rPr lang="en" sz="2400"/>
              <a:t>Knapsack Problem</a:t>
            </a:r>
            <a:endParaRPr sz="2400"/>
          </a:p>
          <a:p>
            <a:pPr indent="-381000" lvl="1" marL="914400" rtl="0" algn="l">
              <a:lnSpc>
                <a:spcPct val="115000"/>
              </a:lnSpc>
              <a:spcBef>
                <a:spcPts val="1000"/>
              </a:spcBef>
              <a:spcAft>
                <a:spcPts val="0"/>
              </a:spcAft>
              <a:buSzPts val="2400"/>
              <a:buChar char="○"/>
            </a:pPr>
            <a:r>
              <a:rPr lang="en" sz="2400"/>
              <a:t>Graph Coloring</a:t>
            </a:r>
            <a:endParaRPr sz="2400">
              <a:solidFill>
                <a:schemeClr val="dk1"/>
              </a:solidFill>
            </a:endParaRPr>
          </a:p>
          <a:p>
            <a:pPr indent="-381000" lvl="0" marL="457200" rtl="0" algn="l">
              <a:lnSpc>
                <a:spcPct val="115000"/>
              </a:lnSpc>
              <a:spcBef>
                <a:spcPts val="1000"/>
              </a:spcBef>
              <a:spcAft>
                <a:spcPts val="1000"/>
              </a:spcAft>
              <a:buSzPts val="2400"/>
              <a:buChar char="●"/>
            </a:pPr>
            <a:r>
              <a:rPr b="1" lang="en" sz="2400">
                <a:solidFill>
                  <a:schemeClr val="dk1"/>
                </a:solidFill>
              </a:rPr>
              <a:t>Class P</a:t>
            </a:r>
            <a:r>
              <a:rPr lang="en" sz="2400">
                <a:solidFill>
                  <a:schemeClr val="dk1"/>
                </a:solidFill>
              </a:rPr>
              <a:t> is a class of decision problems that can be solved in </a:t>
            </a:r>
            <a:r>
              <a:rPr b="1" lang="en" sz="2400">
                <a:solidFill>
                  <a:schemeClr val="dk1"/>
                </a:solidFill>
              </a:rPr>
              <a:t>polynomial</a:t>
            </a:r>
            <a:r>
              <a:rPr lang="en" sz="2400">
                <a:solidFill>
                  <a:schemeClr val="dk1"/>
                </a:solidFill>
              </a:rPr>
              <a:t> time by (deterministic) algorithms.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113600" y="157425"/>
            <a:ext cx="8769000" cy="61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Hamiltonian Circuit:</a:t>
            </a:r>
            <a:r>
              <a:rPr lang="en" sz="2400"/>
              <a:t> </a:t>
            </a:r>
            <a:endParaRPr sz="2400"/>
          </a:p>
          <a:p>
            <a:pPr indent="-381000" lvl="0" marL="457200" rtl="0" algn="l">
              <a:lnSpc>
                <a:spcPct val="115000"/>
              </a:lnSpc>
              <a:spcBef>
                <a:spcPts val="0"/>
              </a:spcBef>
              <a:spcAft>
                <a:spcPts val="0"/>
              </a:spcAft>
              <a:buSzPts val="2400"/>
              <a:buChar char="●"/>
            </a:pPr>
            <a:r>
              <a:rPr lang="en" sz="2400"/>
              <a:t>Determine whether a given graph has a circuit having all the vertices exactly once.</a:t>
            </a:r>
            <a:endParaRPr sz="2400"/>
          </a:p>
          <a:p>
            <a:pPr indent="-381000" lvl="0" marL="457200" rtl="0" algn="l">
              <a:lnSpc>
                <a:spcPct val="115000"/>
              </a:lnSpc>
              <a:spcBef>
                <a:spcPts val="0"/>
              </a:spcBef>
              <a:spcAft>
                <a:spcPts val="0"/>
              </a:spcAft>
              <a:buSzPts val="2400"/>
              <a:buChar char="●"/>
            </a:pPr>
            <a:r>
              <a:rPr lang="en" sz="2400"/>
              <a:t>We know an exponential-time algorithm, but no polynomial-time algorithm.</a:t>
            </a:r>
            <a:endParaRPr sz="2400"/>
          </a:p>
          <a:p>
            <a:pPr indent="-381000" lvl="0" marL="457200" rtl="0" algn="l">
              <a:lnSpc>
                <a:spcPct val="115000"/>
              </a:lnSpc>
              <a:spcBef>
                <a:spcPts val="0"/>
              </a:spcBef>
              <a:spcAft>
                <a:spcPts val="0"/>
              </a:spcAft>
              <a:buSzPts val="2400"/>
              <a:buChar char="●"/>
            </a:pPr>
            <a:r>
              <a:rPr lang="en" sz="2400"/>
              <a:t>Interestingly, determining whether there is an Eulerian circuit in </a:t>
            </a:r>
            <a:r>
              <a:rPr lang="en" sz="2400">
                <a:solidFill>
                  <a:schemeClr val="dk1"/>
                </a:solidFill>
              </a:rPr>
              <a:t>a given graph </a:t>
            </a:r>
            <a:r>
              <a:rPr lang="en" sz="2400"/>
              <a:t>has a polynomial-time algorithm.</a:t>
            </a:r>
            <a:endParaRPr sz="2400"/>
          </a:p>
          <a:p>
            <a:pPr indent="-381000" lvl="0" marL="457200" rtl="0" algn="l">
              <a:lnSpc>
                <a:spcPct val="115000"/>
              </a:lnSpc>
              <a:spcBef>
                <a:spcPts val="0"/>
              </a:spcBef>
              <a:spcAft>
                <a:spcPts val="0"/>
              </a:spcAft>
              <a:buSzPts val="2400"/>
              <a:buChar char="●"/>
            </a:pPr>
            <a:r>
              <a:rPr lang="en" sz="2400"/>
              <a:t>Though determining a Hamiltonian circuit doesn’t have a polynomial-time algorithm (yet!), validating whether the proposed solution actually solves the problem can be done in polynomial-time.</a:t>
            </a:r>
            <a:endParaRPr sz="2400"/>
          </a:p>
          <a:p>
            <a:pPr indent="-381000" lvl="0" marL="457200" rtl="0" algn="l">
              <a:lnSpc>
                <a:spcPct val="115000"/>
              </a:lnSpc>
              <a:spcBef>
                <a:spcPts val="0"/>
              </a:spcBef>
              <a:spcAft>
                <a:spcPts val="0"/>
              </a:spcAft>
              <a:buSzPts val="2400"/>
              <a:buChar char="●"/>
            </a:pPr>
            <a:r>
              <a:rPr lang="en" sz="2400"/>
              <a:t>Does a problem which can be verified in polynomial-time always has a polynomial-time algorithm to solve the problem in the first place?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130625" y="130625"/>
            <a:ext cx="8739900" cy="61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Ingredients of an introductory course in Algorithms</a:t>
            </a:r>
            <a:endParaRPr b="1" sz="2400"/>
          </a:p>
          <a:p>
            <a:pPr indent="-381000" lvl="0" marL="457200" rtl="0" algn="l">
              <a:spcBef>
                <a:spcPts val="1000"/>
              </a:spcBef>
              <a:spcAft>
                <a:spcPts val="0"/>
              </a:spcAft>
              <a:buClr>
                <a:schemeClr val="dk1"/>
              </a:buClr>
              <a:buSzPts val="2400"/>
              <a:buAutoNum type="arabicPeriod"/>
            </a:pPr>
            <a:r>
              <a:rPr lang="en" sz="2400">
                <a:solidFill>
                  <a:schemeClr val="dk1"/>
                </a:solidFill>
              </a:rPr>
              <a:t>Design </a:t>
            </a:r>
            <a:r>
              <a:rPr b="1" lang="en" sz="2400">
                <a:solidFill>
                  <a:schemeClr val="dk1"/>
                </a:solidFill>
              </a:rPr>
              <a:t>strategies</a:t>
            </a:r>
            <a:r>
              <a:rPr lang="en" sz="2400">
                <a:solidFill>
                  <a:schemeClr val="dk1"/>
                </a:solidFill>
              </a:rPr>
              <a:t> for designing algorithms.</a:t>
            </a:r>
            <a:endParaRPr sz="2400">
              <a:solidFill>
                <a:schemeClr val="dk1"/>
              </a:solidFill>
            </a:endParaRPr>
          </a:p>
          <a:p>
            <a:pPr indent="-381000" lvl="0" marL="457200" rtl="0" algn="l">
              <a:spcBef>
                <a:spcPts val="1000"/>
              </a:spcBef>
              <a:spcAft>
                <a:spcPts val="0"/>
              </a:spcAft>
              <a:buSzPts val="2400"/>
              <a:buAutoNum type="arabicPeriod"/>
            </a:pPr>
            <a:r>
              <a:rPr b="1" lang="en" sz="2400"/>
              <a:t>Tools</a:t>
            </a:r>
            <a:r>
              <a:rPr lang="en" sz="2400"/>
              <a:t> for analyzing algorithms.</a:t>
            </a:r>
            <a:endParaRPr sz="2400"/>
          </a:p>
          <a:p>
            <a:pPr indent="-381000" lvl="0" marL="457200" rtl="0" algn="l">
              <a:spcBef>
                <a:spcPts val="1000"/>
              </a:spcBef>
              <a:spcAft>
                <a:spcPts val="0"/>
              </a:spcAft>
              <a:buSzPts val="2400"/>
              <a:buAutoNum type="arabicPeriod"/>
            </a:pPr>
            <a:r>
              <a:rPr lang="en" sz="2400"/>
              <a:t>Identifying and coping with the </a:t>
            </a:r>
            <a:r>
              <a:rPr b="1" lang="en" sz="2400"/>
              <a:t>limitations</a:t>
            </a:r>
            <a:r>
              <a:rPr lang="en" sz="2400"/>
              <a:t> of algorithms.</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 sz="2400"/>
              <a:t>Comparing asymptotic efficiency classes of algorithms:</a:t>
            </a:r>
            <a:endParaRPr sz="2400"/>
          </a:p>
          <a:p>
            <a:pPr indent="-381000" lvl="0" marL="457200" rtl="0" algn="l">
              <a:spcBef>
                <a:spcPts val="1000"/>
              </a:spcBef>
              <a:spcAft>
                <a:spcPts val="0"/>
              </a:spcAft>
              <a:buSzPts val="2400"/>
              <a:buChar char="●"/>
            </a:pPr>
            <a:r>
              <a:rPr lang="en" sz="2400"/>
              <a:t>Unfair comparison: Sequential Search algorithm, whose worst-case time efficiency is </a:t>
            </a:r>
            <a:r>
              <a:rPr lang="en" sz="2400">
                <a:solidFill>
                  <a:schemeClr val="dk1"/>
                </a:solidFill>
              </a:rPr>
              <a:t>O(n), is faster than </a:t>
            </a:r>
            <a:r>
              <a:rPr lang="en" sz="2400"/>
              <a:t>Mergesort because of its worst-case time efficiency </a:t>
            </a:r>
            <a:r>
              <a:rPr lang="en" sz="2400">
                <a:solidFill>
                  <a:schemeClr val="dk1"/>
                </a:solidFill>
              </a:rPr>
              <a:t>O(n log n)</a:t>
            </a:r>
            <a:r>
              <a:rPr lang="en" sz="2400"/>
              <a:t>.</a:t>
            </a:r>
            <a:endParaRPr sz="2400"/>
          </a:p>
          <a:p>
            <a:pPr indent="-381000" lvl="0" marL="457200" rtl="0" algn="l">
              <a:spcBef>
                <a:spcPts val="1000"/>
              </a:spcBef>
              <a:spcAft>
                <a:spcPts val="0"/>
              </a:spcAft>
              <a:buSzPts val="2400"/>
              <a:buChar char="●"/>
            </a:pPr>
            <a:r>
              <a:rPr lang="en" sz="2400"/>
              <a:t>Fair comparison: Mergesort, whose worst-case time efficiency is </a:t>
            </a:r>
            <a:r>
              <a:rPr lang="en" sz="2400">
                <a:solidFill>
                  <a:schemeClr val="dk1"/>
                </a:solidFill>
              </a:rPr>
              <a:t>O(n log n),</a:t>
            </a:r>
            <a:r>
              <a:rPr lang="en" sz="2400"/>
              <a:t> is faster than Selection sort because its worst-case time efficiency is </a:t>
            </a:r>
            <a:r>
              <a:rPr lang="en" sz="2400">
                <a:solidFill>
                  <a:schemeClr val="dk1"/>
                </a:solidFill>
              </a:rPr>
              <a:t>O(n</a:t>
            </a:r>
            <a:r>
              <a:rPr baseline="30000" lang="en" sz="2400">
                <a:solidFill>
                  <a:schemeClr val="dk1"/>
                </a:solidFill>
              </a:rPr>
              <a:t>2</a:t>
            </a:r>
            <a:r>
              <a:rPr lang="en" sz="2400">
                <a:solidFill>
                  <a:schemeClr val="dk1"/>
                </a:solidFill>
              </a:rPr>
              <a:t>)</a:t>
            </a:r>
            <a:r>
              <a:rPr lang="en" sz="2400"/>
              <a:t>.</a:t>
            </a:r>
            <a:endParaRPr sz="2400"/>
          </a:p>
          <a:p>
            <a:pPr indent="0" lvl="0" marL="0" rtl="0" algn="l">
              <a:spcBef>
                <a:spcPts val="1000"/>
              </a:spcBef>
              <a:spcAft>
                <a:spcPts val="10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nvSpPr>
        <p:spPr>
          <a:xfrm>
            <a:off x="118475" y="157425"/>
            <a:ext cx="8968800" cy="61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Class </a:t>
            </a:r>
            <a:r>
              <a:rPr b="1" lang="en" sz="2400">
                <a:solidFill>
                  <a:schemeClr val="dk1"/>
                </a:solidFill>
              </a:rPr>
              <a:t>NP</a:t>
            </a:r>
            <a:r>
              <a:rPr lang="en" sz="2400"/>
              <a:t> is the class of decision problems that has a solution found by a nondeterministic </a:t>
            </a:r>
            <a:r>
              <a:rPr lang="en" sz="2400">
                <a:solidFill>
                  <a:schemeClr val="dk1"/>
                </a:solidFill>
              </a:rPr>
              <a:t>polynomial-time </a:t>
            </a:r>
            <a:r>
              <a:rPr lang="en" sz="2400"/>
              <a:t>algorithm. That is, a given solution can be verified by a (deterministic) polynomial-time algorithm. This class of problems are called </a:t>
            </a:r>
            <a:r>
              <a:rPr b="1" lang="en" sz="2400"/>
              <a:t>nondeterministic polynomial (NP)</a:t>
            </a:r>
            <a:r>
              <a:rPr lang="en" sz="2400"/>
              <a:t>.</a:t>
            </a:r>
            <a:endParaRPr sz="2400"/>
          </a:p>
          <a:p>
            <a:pPr indent="0" lvl="0" marL="0" rtl="0" algn="l">
              <a:lnSpc>
                <a:spcPct val="115000"/>
              </a:lnSpc>
              <a:spcBef>
                <a:spcPts val="0"/>
              </a:spcBef>
              <a:spcAft>
                <a:spcPts val="0"/>
              </a:spcAft>
              <a:buNone/>
            </a:pPr>
            <a:r>
              <a:rPr lang="en" sz="2400"/>
              <a:t>Eg: Finding Hamiltonian Circuit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P ⊆ NP</a:t>
            </a:r>
            <a:r>
              <a:rPr lang="en" sz="2400"/>
              <a:t> because problems </a:t>
            </a:r>
            <a:endParaRPr sz="2400"/>
          </a:p>
          <a:p>
            <a:pPr indent="0" lvl="0" marL="0" rtl="0" algn="l">
              <a:lnSpc>
                <a:spcPct val="115000"/>
              </a:lnSpc>
              <a:spcBef>
                <a:spcPts val="0"/>
              </a:spcBef>
              <a:spcAft>
                <a:spcPts val="0"/>
              </a:spcAft>
              <a:buNone/>
            </a:pPr>
            <a:r>
              <a:rPr lang="en" sz="2400"/>
              <a:t>in Class P can also be </a:t>
            </a:r>
            <a:endParaRPr sz="2400"/>
          </a:p>
          <a:p>
            <a:pPr indent="0" lvl="0" marL="0" rtl="0" algn="l">
              <a:lnSpc>
                <a:spcPct val="115000"/>
              </a:lnSpc>
              <a:spcBef>
                <a:spcPts val="0"/>
              </a:spcBef>
              <a:spcAft>
                <a:spcPts val="0"/>
              </a:spcAft>
              <a:buNone/>
            </a:pPr>
            <a:r>
              <a:rPr lang="en" sz="2400"/>
              <a:t>verified in polynomial-time.</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solidFill>
                  <a:schemeClr val="dk1"/>
                </a:solidFill>
              </a:rPr>
              <a:t>Cook’s theorem (1971): CNF-SAT is NP-complete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Examples of NP-complete problems: Hamilton Circuit, </a:t>
            </a:r>
            <a:r>
              <a:rPr lang="en" sz="2400">
                <a:solidFill>
                  <a:schemeClr val="dk1"/>
                </a:solidFill>
              </a:rPr>
              <a:t>k-Clique, </a:t>
            </a:r>
            <a:r>
              <a:rPr lang="en" sz="2400">
                <a:solidFill>
                  <a:schemeClr val="dk1"/>
                </a:solidFill>
              </a:rPr>
              <a:t>Knapsack, Graph-coloring and hundreds of other problems.</a:t>
            </a:r>
            <a:endParaRPr sz="2400">
              <a:solidFill>
                <a:schemeClr val="dk1"/>
              </a:solidFill>
            </a:endParaRPr>
          </a:p>
        </p:txBody>
      </p:sp>
      <p:pic>
        <p:nvPicPr>
          <p:cNvPr id="135" name="Google Shape;135;p27"/>
          <p:cNvPicPr preferRelativeResize="0"/>
          <p:nvPr/>
        </p:nvPicPr>
        <p:blipFill>
          <a:blip r:embed="rId3">
            <a:alphaModFix/>
          </a:blip>
          <a:stretch>
            <a:fillRect/>
          </a:stretch>
        </p:blipFill>
        <p:spPr>
          <a:xfrm>
            <a:off x="4936175" y="2360774"/>
            <a:ext cx="4207825" cy="222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nvSpPr>
        <p:spPr>
          <a:xfrm>
            <a:off x="242400" y="157425"/>
            <a:ext cx="8640300" cy="27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An </a:t>
            </a:r>
            <a:r>
              <a:rPr b="1" lang="en" sz="2400"/>
              <a:t>NP-complete Problem</a:t>
            </a:r>
            <a:r>
              <a:rPr lang="en" sz="2400"/>
              <a:t> is a problem in NP that is as hard as any other problem in this class because any other problem in NP can be reduced to it in polynomial-time.</a:t>
            </a:r>
            <a:endParaRPr sz="24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2400"/>
              <a:t>To prove a new problem which is NP is also NP-complete, it needs to show that an already known NP-complete problem can be reduced to the problem in question.</a:t>
            </a:r>
            <a:endParaRPr sz="2400"/>
          </a:p>
        </p:txBody>
      </p:sp>
      <p:pic>
        <p:nvPicPr>
          <p:cNvPr id="141" name="Google Shape;141;p28"/>
          <p:cNvPicPr preferRelativeResize="0"/>
          <p:nvPr/>
        </p:nvPicPr>
        <p:blipFill>
          <a:blip r:embed="rId3">
            <a:alphaModFix/>
          </a:blip>
          <a:stretch>
            <a:fillRect/>
          </a:stretch>
        </p:blipFill>
        <p:spPr>
          <a:xfrm>
            <a:off x="1911403" y="2930928"/>
            <a:ext cx="4679115" cy="348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nvSpPr>
        <p:spPr>
          <a:xfrm>
            <a:off x="242400" y="157425"/>
            <a:ext cx="8640300" cy="62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NP-completeness </a:t>
            </a:r>
            <a:r>
              <a:rPr lang="en" sz="2400"/>
              <a:t>implies that if there exists a deterministic polynomial-time algorithm for just one NP-complete problem, then every problem in NP can be solved in polynomial-time by a deterministic algorithm, and hence P = NP.</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Though it is most likely P ≠ NP, it is not proved yet.</a:t>
            </a:r>
            <a:endParaRPr sz="2400"/>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P </a:t>
            </a:r>
            <a:r>
              <a:rPr b="1" lang="en" sz="3000">
                <a:solidFill>
                  <a:schemeClr val="dk1"/>
                </a:solidFill>
              </a:rPr>
              <a:t>≟</a:t>
            </a:r>
            <a:r>
              <a:rPr b="1" lang="en" sz="2400">
                <a:solidFill>
                  <a:schemeClr val="dk1"/>
                </a:solidFill>
              </a:rPr>
              <a:t> NP (it’s a million dollar question!)</a:t>
            </a:r>
            <a:endParaRPr sz="2400">
              <a:solidFill>
                <a:schemeClr val="dk1"/>
              </a:solidFill>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 practice, whenever you come across a NP-complete problem, it’s wiser to find ways to </a:t>
            </a:r>
            <a:r>
              <a:rPr b="1" lang="en" sz="2400"/>
              <a:t>cope with it</a:t>
            </a:r>
            <a:r>
              <a:rPr lang="en" sz="2400"/>
              <a:t> than trying to find a polynomial-time algorithm unless you are aiming for a </a:t>
            </a:r>
            <a:r>
              <a:rPr b="1" lang="en" sz="2400"/>
              <a:t>Turing Award!</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247838" y="-1"/>
            <a:ext cx="8648327" cy="641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171450" y="0"/>
            <a:ext cx="8801100" cy="565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nvSpPr>
        <p:spPr>
          <a:xfrm>
            <a:off x="142575" y="157425"/>
            <a:ext cx="8925600" cy="62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Coping with the Limitations of Algorithm Power</a:t>
            </a:r>
            <a:endParaRPr sz="2400"/>
          </a:p>
          <a:p>
            <a:pPr indent="0" lvl="0" marL="0" rtl="0" algn="l">
              <a:lnSpc>
                <a:spcPct val="115000"/>
              </a:lnSpc>
              <a:spcBef>
                <a:spcPts val="1000"/>
              </a:spcBef>
              <a:spcAft>
                <a:spcPts val="0"/>
              </a:spcAft>
              <a:buNone/>
            </a:pPr>
            <a:r>
              <a:rPr lang="en" sz="2400"/>
              <a:t>How to tackle NP-hard problems?</a:t>
            </a:r>
            <a:endParaRPr sz="2400"/>
          </a:p>
          <a:p>
            <a:pPr indent="-381000" lvl="0" marL="457200" rtl="0" algn="l">
              <a:lnSpc>
                <a:spcPct val="115000"/>
              </a:lnSpc>
              <a:spcBef>
                <a:spcPts val="1000"/>
              </a:spcBef>
              <a:spcAft>
                <a:spcPts val="0"/>
              </a:spcAft>
              <a:buSzPts val="2400"/>
              <a:buChar char="●"/>
            </a:pPr>
            <a:r>
              <a:rPr lang="en" sz="2400"/>
              <a:t>Exact algorithms</a:t>
            </a:r>
            <a:endParaRPr sz="2400"/>
          </a:p>
          <a:p>
            <a:pPr indent="-381000" lvl="1" marL="914400" rtl="0" algn="l">
              <a:lnSpc>
                <a:spcPct val="115000"/>
              </a:lnSpc>
              <a:spcBef>
                <a:spcPts val="1000"/>
              </a:spcBef>
              <a:spcAft>
                <a:spcPts val="0"/>
              </a:spcAft>
              <a:buSzPts val="2400"/>
              <a:buChar char="○"/>
            </a:pPr>
            <a:r>
              <a:rPr lang="en" sz="2400"/>
              <a:t>Exhaustive Search</a:t>
            </a:r>
            <a:endParaRPr sz="2400"/>
          </a:p>
          <a:p>
            <a:pPr indent="-381000" lvl="2" marL="1371600" rtl="0" algn="l">
              <a:lnSpc>
                <a:spcPct val="115000"/>
              </a:lnSpc>
              <a:spcBef>
                <a:spcPts val="1000"/>
              </a:spcBef>
              <a:spcAft>
                <a:spcPts val="0"/>
              </a:spcAft>
              <a:buSzPts val="2400"/>
              <a:buChar char="■"/>
            </a:pPr>
            <a:r>
              <a:rPr lang="en" sz="2400"/>
              <a:t>Useful only for small instances</a:t>
            </a:r>
            <a:endParaRPr sz="2400"/>
          </a:p>
          <a:p>
            <a:pPr indent="-381000" lvl="1" marL="914400" rtl="0" algn="l">
              <a:lnSpc>
                <a:spcPct val="115000"/>
              </a:lnSpc>
              <a:spcBef>
                <a:spcPts val="1000"/>
              </a:spcBef>
              <a:spcAft>
                <a:spcPts val="0"/>
              </a:spcAft>
              <a:buSzPts val="2400"/>
              <a:buChar char="○"/>
            </a:pPr>
            <a:r>
              <a:rPr lang="en" sz="2400"/>
              <a:t>Backtracking</a:t>
            </a:r>
            <a:endParaRPr sz="2400"/>
          </a:p>
          <a:p>
            <a:pPr indent="-381000" lvl="2" marL="1371600" rtl="0" algn="l">
              <a:lnSpc>
                <a:spcPct val="115000"/>
              </a:lnSpc>
              <a:spcBef>
                <a:spcPts val="1000"/>
              </a:spcBef>
              <a:spcAft>
                <a:spcPts val="0"/>
              </a:spcAft>
              <a:buSzPts val="2400"/>
              <a:buChar char="■"/>
            </a:pPr>
            <a:r>
              <a:rPr lang="en" sz="2400"/>
              <a:t>Eliminates infeasible cases quickly</a:t>
            </a:r>
            <a:endParaRPr sz="2400"/>
          </a:p>
          <a:p>
            <a:pPr indent="-381000" lvl="1" marL="914400" rtl="0" algn="l">
              <a:lnSpc>
                <a:spcPct val="115000"/>
              </a:lnSpc>
              <a:spcBef>
                <a:spcPts val="1000"/>
              </a:spcBef>
              <a:spcAft>
                <a:spcPts val="0"/>
              </a:spcAft>
              <a:buSzPts val="2400"/>
              <a:buChar char="○"/>
            </a:pPr>
            <a:r>
              <a:rPr lang="en" sz="2400"/>
              <a:t>Branch and Bound</a:t>
            </a:r>
            <a:endParaRPr sz="2400"/>
          </a:p>
          <a:p>
            <a:pPr indent="-381000" lvl="2" marL="1371600" rtl="0" algn="l">
              <a:lnSpc>
                <a:spcPct val="115000"/>
              </a:lnSpc>
              <a:spcBef>
                <a:spcPts val="1000"/>
              </a:spcBef>
              <a:spcAft>
                <a:spcPts val="0"/>
              </a:spcAft>
              <a:buSzPts val="2400"/>
              <a:buChar char="■"/>
            </a:pPr>
            <a:r>
              <a:rPr lang="en" sz="2400"/>
              <a:t>Refined idea of backtracking for optimization problems</a:t>
            </a:r>
            <a:endParaRPr sz="2400"/>
          </a:p>
          <a:p>
            <a:pPr indent="-381000" lvl="0" marL="457200" rtl="0" algn="l">
              <a:lnSpc>
                <a:spcPct val="115000"/>
              </a:lnSpc>
              <a:spcBef>
                <a:spcPts val="1000"/>
              </a:spcBef>
              <a:spcAft>
                <a:spcPts val="0"/>
              </a:spcAft>
              <a:buSzPts val="2400"/>
              <a:buChar char="●"/>
            </a:pPr>
            <a:r>
              <a:rPr lang="en" sz="2400"/>
              <a:t>Approximation algorithms</a:t>
            </a:r>
            <a:endParaRPr sz="2400"/>
          </a:p>
          <a:p>
            <a:pPr indent="-381000" lvl="1" marL="914400" rtl="0" algn="l">
              <a:lnSpc>
                <a:spcPct val="115000"/>
              </a:lnSpc>
              <a:spcBef>
                <a:spcPts val="1000"/>
              </a:spcBef>
              <a:spcAft>
                <a:spcPts val="0"/>
              </a:spcAft>
              <a:buSzPts val="2400"/>
              <a:buChar char="○"/>
            </a:pPr>
            <a:r>
              <a:rPr lang="en" sz="2400"/>
              <a:t>Near-optimal solution in polynomial time</a:t>
            </a:r>
            <a:endParaRPr sz="2400"/>
          </a:p>
          <a:p>
            <a:pPr indent="-381000" lvl="1" marL="914400" rtl="0" algn="l">
              <a:lnSpc>
                <a:spcPct val="115000"/>
              </a:lnSpc>
              <a:spcBef>
                <a:spcPts val="1000"/>
              </a:spcBef>
              <a:spcAft>
                <a:spcPts val="1000"/>
              </a:spcAft>
              <a:buSzPts val="2400"/>
              <a:buChar char="○"/>
            </a:pPr>
            <a:r>
              <a:rPr lang="en" sz="2400"/>
              <a:t>Greedy </a:t>
            </a:r>
            <a:r>
              <a:rPr lang="en" sz="2400"/>
              <a:t>approaches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nvSpPr>
        <p:spPr>
          <a:xfrm>
            <a:off x="199600" y="157425"/>
            <a:ext cx="8868600" cy="61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400">
                <a:solidFill>
                  <a:schemeClr val="dk1"/>
                </a:solidFill>
              </a:rPr>
              <a:t>Approximation Algorithms for NP-Hard Problems</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For NP-hard problems, there are no known polynomial-time algorithms.</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For some of these problems, a faster algorithm could exist which may not give an optimal solution all the time. Such Approximation Algorithms are sensible for some applications which otherwise has a NP-hard problem.</a:t>
            </a:r>
            <a:endParaRPr sz="2400">
              <a:solidFill>
                <a:schemeClr val="dk1"/>
              </a:solidFill>
            </a:endParaRPr>
          </a:p>
          <a:p>
            <a:pPr indent="-381000" lvl="0" marL="457200" rtl="0" algn="l">
              <a:lnSpc>
                <a:spcPct val="115000"/>
              </a:lnSpc>
              <a:spcBef>
                <a:spcPts val="1000"/>
              </a:spcBef>
              <a:spcAft>
                <a:spcPts val="1000"/>
              </a:spcAft>
              <a:buClr>
                <a:schemeClr val="dk1"/>
              </a:buClr>
              <a:buSzPts val="2400"/>
              <a:buChar char="●"/>
            </a:pPr>
            <a:r>
              <a:rPr lang="en" sz="2400">
                <a:solidFill>
                  <a:schemeClr val="dk1"/>
                </a:solidFill>
              </a:rPr>
              <a:t>Eg: Travelling Salesman Problem, Knapsack Problem</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Limitations keep mortals mortal!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&lt;/ </a:t>
            </a:r>
            <a:endParaRPr b="1" sz="2400"/>
          </a:p>
          <a:p>
            <a:pPr indent="0" lvl="0" marL="0" rtl="0" algn="l">
              <a:spcBef>
                <a:spcPts val="0"/>
              </a:spcBef>
              <a:spcAft>
                <a:spcPts val="0"/>
              </a:spcAft>
              <a:buNone/>
            </a:pPr>
            <a:r>
              <a:rPr b="1" lang="en" sz="2400"/>
              <a:t>Limitations of Algorithm Power and </a:t>
            </a:r>
            <a:endParaRPr b="1" sz="2400"/>
          </a:p>
          <a:p>
            <a:pPr indent="0" lvl="0" marL="0" rtl="0" algn="l">
              <a:lnSpc>
                <a:spcPct val="115000"/>
              </a:lnSpc>
              <a:spcBef>
                <a:spcPts val="0"/>
              </a:spcBef>
              <a:spcAft>
                <a:spcPts val="0"/>
              </a:spcAft>
              <a:buNone/>
            </a:pPr>
            <a:r>
              <a:rPr b="1" lang="en" sz="2400">
                <a:solidFill>
                  <a:schemeClr val="dk1"/>
                </a:solidFill>
              </a:rPr>
              <a:t>Coping with the Limitations of Algorithm Power </a:t>
            </a:r>
            <a:endParaRPr b="1" sz="2400">
              <a:solidFill>
                <a:schemeClr val="dk1"/>
              </a:solidFill>
            </a:endParaRPr>
          </a:p>
          <a:p>
            <a:pPr indent="0" lvl="0" marL="0" rtl="0" algn="l">
              <a:lnSpc>
                <a:spcPct val="115000"/>
              </a:lnSpc>
              <a:spcBef>
                <a:spcPts val="0"/>
              </a:spcBef>
              <a:spcAft>
                <a:spcPts val="1000"/>
              </a:spcAft>
              <a:buNone/>
            </a:pPr>
            <a:r>
              <a:rPr b="1" lang="en" sz="2400"/>
              <a:t>&gt;</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270900" y="172100"/>
            <a:ext cx="8479800" cy="60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Lower Bound:</a:t>
            </a:r>
            <a:r>
              <a:rPr lang="en" sz="2400"/>
              <a:t> an estimate on a minimum amount of work needed to solve a given problem.</a:t>
            </a:r>
            <a:endParaRPr sz="2400"/>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Examples: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Minimum number of comparisons needed to sort an array of size 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Minimum number of multiplications needed to multiply two n-by-n matrices.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What could be the lowest possible worst-case time efficiency of an algorithm, which solves the sorting problem?</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That’s the lower bound for the sorting problem.</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For a given problem, there cannot be an algorithm with lesser worst-case efficiency than the lower bound.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270900" y="172100"/>
            <a:ext cx="8479800" cy="60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Lower bound</a:t>
            </a:r>
            <a:r>
              <a:rPr lang="en" sz="2400"/>
              <a:t> can be</a:t>
            </a:r>
            <a:endParaRPr sz="2400"/>
          </a:p>
          <a:p>
            <a:pPr indent="-381000" lvl="0" marL="457200" rtl="0" algn="l">
              <a:lnSpc>
                <a:spcPct val="115000"/>
              </a:lnSpc>
              <a:spcBef>
                <a:spcPts val="0"/>
              </a:spcBef>
              <a:spcAft>
                <a:spcPts val="0"/>
              </a:spcAft>
              <a:buSzPts val="2400"/>
              <a:buChar char="●"/>
            </a:pPr>
            <a:r>
              <a:rPr lang="en" sz="2400"/>
              <a:t>An exact count.</a:t>
            </a:r>
            <a:endParaRPr sz="2400"/>
          </a:p>
          <a:p>
            <a:pPr indent="-381000" lvl="0" marL="457200" rtl="0" algn="l">
              <a:lnSpc>
                <a:spcPct val="115000"/>
              </a:lnSpc>
              <a:spcBef>
                <a:spcPts val="0"/>
              </a:spcBef>
              <a:spcAft>
                <a:spcPts val="0"/>
              </a:spcAft>
              <a:buSzPts val="2400"/>
              <a:buChar char="●"/>
            </a:pPr>
            <a:r>
              <a:rPr lang="en" sz="2400"/>
              <a:t>An efficiency class (Ω)</a:t>
            </a:r>
            <a:endParaRPr sz="24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2400"/>
              <a:t>Tight lower bound</a:t>
            </a:r>
            <a:r>
              <a:rPr lang="en" sz="2400"/>
              <a:t>: there exists an algorithm with the same efficiency class as the lower bound. We can hope for a constant-factor improvement at best. </a:t>
            </a:r>
            <a:endParaRPr sz="2400"/>
          </a:p>
          <a:p>
            <a:pPr indent="0" lvl="0" marL="0" rtl="0" algn="l">
              <a:lnSpc>
                <a:spcPct val="115000"/>
              </a:lnSpc>
              <a:spcBef>
                <a:spcPts val="0"/>
              </a:spcBef>
              <a:spcAft>
                <a:spcPts val="0"/>
              </a:spcAft>
              <a:buNone/>
            </a:pPr>
            <a:r>
              <a:rPr lang="en" sz="2400"/>
              <a:t>Eg: O(n logn) is the lower-bound for comparison-based sorting algorithms and we know O(n logn) sorting algorithms.</a:t>
            </a:r>
            <a:endParaRPr sz="24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Methods for Establishing Lower Bounds</a:t>
            </a:r>
            <a:endParaRPr b="1"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Trivial lower bounds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Information-theoretic arguments (decision trees)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Adversary arguments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Problem reduction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nvSpPr>
        <p:spPr>
          <a:xfrm>
            <a:off x="242400" y="157425"/>
            <a:ext cx="86403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Trivial Lower Bounds:</a:t>
            </a:r>
            <a:r>
              <a:rPr lang="en" sz="2400"/>
              <a:t> based on counting the number of items that must be processed in </a:t>
            </a:r>
            <a:r>
              <a:rPr b="1" lang="en" sz="2400"/>
              <a:t>input</a:t>
            </a:r>
            <a:r>
              <a:rPr lang="en" sz="2400"/>
              <a:t> and generated as </a:t>
            </a:r>
            <a:r>
              <a:rPr b="1" lang="en" sz="2400"/>
              <a:t>output</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t>Examples:</a:t>
            </a:r>
            <a:endParaRPr sz="2400"/>
          </a:p>
          <a:p>
            <a:pPr indent="-381000" lvl="0" marL="457200" rtl="0" algn="l">
              <a:spcBef>
                <a:spcPts val="0"/>
              </a:spcBef>
              <a:spcAft>
                <a:spcPts val="0"/>
              </a:spcAft>
              <a:buSzPts val="2400"/>
              <a:buChar char="●"/>
            </a:pPr>
            <a:r>
              <a:rPr b="1" lang="en" sz="2400"/>
              <a:t>n</a:t>
            </a:r>
            <a:r>
              <a:rPr lang="en" sz="2400"/>
              <a:t> in </a:t>
            </a:r>
            <a:r>
              <a:rPr lang="en" sz="2400"/>
              <a:t>searching</a:t>
            </a:r>
            <a:r>
              <a:rPr lang="en" sz="2400"/>
              <a:t> an element in unordered array</a:t>
            </a:r>
            <a:endParaRPr sz="2400"/>
          </a:p>
          <a:p>
            <a:pPr indent="-381000" lvl="0" marL="457200" rtl="0" algn="l">
              <a:spcBef>
                <a:spcPts val="0"/>
              </a:spcBef>
              <a:spcAft>
                <a:spcPts val="0"/>
              </a:spcAft>
              <a:buSzPts val="2400"/>
              <a:buChar char="●"/>
            </a:pPr>
            <a:r>
              <a:rPr b="1" lang="en" sz="2400"/>
              <a:t>n</a:t>
            </a:r>
            <a:r>
              <a:rPr lang="en" sz="2400"/>
              <a:t>, degree of the polynomial in Polynomial Evaluation</a:t>
            </a:r>
            <a:endParaRPr sz="2400"/>
          </a:p>
          <a:p>
            <a:pPr indent="-381000" lvl="0" marL="457200" rtl="0" algn="l">
              <a:spcBef>
                <a:spcPts val="0"/>
              </a:spcBef>
              <a:spcAft>
                <a:spcPts val="0"/>
              </a:spcAft>
              <a:buSzPts val="2400"/>
              <a:buChar char="●"/>
            </a:pPr>
            <a:r>
              <a:rPr b="1" lang="en" sz="2400"/>
              <a:t>n</a:t>
            </a:r>
            <a:r>
              <a:rPr lang="en" sz="2400"/>
              <a:t> in Sorting algorithms</a:t>
            </a:r>
            <a:endParaRPr sz="2400"/>
          </a:p>
          <a:p>
            <a:pPr indent="-381000" lvl="0" marL="457200" rtl="0" algn="l">
              <a:spcBef>
                <a:spcPts val="0"/>
              </a:spcBef>
              <a:spcAft>
                <a:spcPts val="0"/>
              </a:spcAft>
              <a:buSzPts val="2400"/>
              <a:buChar char="●"/>
            </a:pPr>
            <a:r>
              <a:rPr b="1" lang="en" sz="2400"/>
              <a:t>n</a:t>
            </a:r>
            <a:r>
              <a:rPr lang="en" sz="2400"/>
              <a:t> in Element Uniqueness problem</a:t>
            </a:r>
            <a:endParaRPr sz="2400"/>
          </a:p>
          <a:p>
            <a:pPr indent="-381000" lvl="0" marL="457200" rtl="0" algn="l">
              <a:spcBef>
                <a:spcPts val="0"/>
              </a:spcBef>
              <a:spcAft>
                <a:spcPts val="0"/>
              </a:spcAft>
              <a:buSzPts val="2400"/>
              <a:buChar char="●"/>
            </a:pPr>
            <a:r>
              <a:rPr b="1" lang="en" sz="2400"/>
              <a:t>n</a:t>
            </a:r>
            <a:r>
              <a:rPr b="1" baseline="30000" lang="en" sz="2400"/>
              <a:t>2</a:t>
            </a:r>
            <a:r>
              <a:rPr lang="en" sz="2400"/>
              <a:t> in finding the product of two n-by-n matrices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Remarks:</a:t>
            </a:r>
            <a:endParaRPr sz="2400"/>
          </a:p>
          <a:p>
            <a:pPr indent="-381000" lvl="0" marL="457200" rtl="0" algn="l">
              <a:spcBef>
                <a:spcPts val="0"/>
              </a:spcBef>
              <a:spcAft>
                <a:spcPts val="0"/>
              </a:spcAft>
              <a:buSzPts val="2400"/>
              <a:buChar char="●"/>
            </a:pPr>
            <a:r>
              <a:rPr lang="en" sz="2400"/>
              <a:t>Not an useful result in most cases.</a:t>
            </a:r>
            <a:endParaRPr sz="2400"/>
          </a:p>
          <a:p>
            <a:pPr indent="-381000" lvl="0" marL="457200" rtl="0" algn="l">
              <a:spcBef>
                <a:spcPts val="0"/>
              </a:spcBef>
              <a:spcAft>
                <a:spcPts val="0"/>
              </a:spcAft>
              <a:buSzPts val="2400"/>
              <a:buChar char="●"/>
            </a:pPr>
            <a:r>
              <a:rPr lang="en" sz="2400"/>
              <a:t>Be careful in deciding how many elements must be processed.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242400" y="157425"/>
            <a:ext cx="8640300" cy="26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Decision Trees:</a:t>
            </a:r>
            <a:r>
              <a:rPr lang="en" sz="2400">
                <a:solidFill>
                  <a:schemeClr val="dk1"/>
                </a:solidFill>
              </a:rPr>
              <a:t> </a:t>
            </a:r>
            <a:r>
              <a:rPr lang="en" sz="2400"/>
              <a:t>Comparison-based algorithms can be studied with decision trees.</a:t>
            </a:r>
            <a:endParaRPr sz="2400"/>
          </a:p>
          <a:p>
            <a:pPr indent="-381000" lvl="0" marL="457200" rtl="0" algn="l">
              <a:spcBef>
                <a:spcPts val="0"/>
              </a:spcBef>
              <a:spcAft>
                <a:spcPts val="0"/>
              </a:spcAft>
              <a:buSzPts val="2400"/>
              <a:buChar char="●"/>
            </a:pPr>
            <a:r>
              <a:rPr lang="en" sz="2400"/>
              <a:t>Each leaf represents a possible outcome of the algorithm’s run on some input of size n.</a:t>
            </a:r>
            <a:endParaRPr sz="2400"/>
          </a:p>
          <a:p>
            <a:pPr indent="-381000" lvl="0" marL="457200" rtl="0" algn="l">
              <a:spcBef>
                <a:spcPts val="0"/>
              </a:spcBef>
              <a:spcAft>
                <a:spcPts val="0"/>
              </a:spcAft>
              <a:buSzPts val="2400"/>
              <a:buChar char="●"/>
            </a:pPr>
            <a:r>
              <a:rPr lang="en" sz="2400"/>
              <a:t>The number of leaves must be at least as large as the number of possible outcomes.</a:t>
            </a:r>
            <a:endParaRPr sz="2400"/>
          </a:p>
          <a:p>
            <a:pPr indent="0" lvl="0" marL="0" rtl="0" algn="l">
              <a:spcBef>
                <a:spcPts val="0"/>
              </a:spcBef>
              <a:spcAft>
                <a:spcPts val="0"/>
              </a:spcAft>
              <a:buNone/>
            </a:pPr>
            <a:r>
              <a:t/>
            </a:r>
            <a:endParaRPr sz="2400"/>
          </a:p>
        </p:txBody>
      </p:sp>
      <p:pic>
        <p:nvPicPr>
          <p:cNvPr id="60" name="Google Shape;60;p13"/>
          <p:cNvPicPr preferRelativeResize="0"/>
          <p:nvPr/>
        </p:nvPicPr>
        <p:blipFill>
          <a:blip r:embed="rId3">
            <a:alphaModFix/>
          </a:blip>
          <a:stretch>
            <a:fillRect/>
          </a:stretch>
        </p:blipFill>
        <p:spPr>
          <a:xfrm>
            <a:off x="242400" y="2781250"/>
            <a:ext cx="8177699" cy="34766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72675" y="4429125"/>
            <a:ext cx="8055600" cy="18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Comparison-based sorting algorithms</a:t>
            </a:r>
            <a:endParaRPr sz="2400"/>
          </a:p>
          <a:p>
            <a:pPr indent="-381000" lvl="0" marL="457200" rtl="0" algn="l">
              <a:spcBef>
                <a:spcPts val="0"/>
              </a:spcBef>
              <a:spcAft>
                <a:spcPts val="0"/>
              </a:spcAft>
              <a:buSzPts val="2400"/>
              <a:buChar char="●"/>
            </a:pPr>
            <a:r>
              <a:rPr lang="en" sz="2400"/>
              <a:t>Sorting can be interpreted as finding a permutation of the list of n items which is in a desired order.</a:t>
            </a:r>
            <a:endParaRPr sz="2400"/>
          </a:p>
          <a:p>
            <a:pPr indent="-381000" lvl="0" marL="457200" rtl="0" algn="l">
              <a:spcBef>
                <a:spcPts val="0"/>
              </a:spcBef>
              <a:spcAft>
                <a:spcPts val="0"/>
              </a:spcAft>
              <a:buSzPts val="2400"/>
              <a:buChar char="●"/>
            </a:pPr>
            <a:r>
              <a:rPr lang="en" sz="2400"/>
              <a:t>The number of possible outcomes is n!</a:t>
            </a:r>
            <a:endParaRPr sz="2400"/>
          </a:p>
          <a:p>
            <a:pPr indent="0" lvl="0" marL="0" rtl="0" algn="l">
              <a:spcBef>
                <a:spcPts val="0"/>
              </a:spcBef>
              <a:spcAft>
                <a:spcPts val="0"/>
              </a:spcAft>
              <a:buNone/>
            </a:pPr>
            <a:r>
              <a:t/>
            </a:r>
            <a:endParaRPr sz="2400"/>
          </a:p>
        </p:txBody>
      </p:sp>
      <p:pic>
        <p:nvPicPr>
          <p:cNvPr id="66" name="Google Shape;66;p14"/>
          <p:cNvPicPr preferRelativeResize="0"/>
          <p:nvPr/>
        </p:nvPicPr>
        <p:blipFill>
          <a:blip r:embed="rId3">
            <a:alphaModFix/>
          </a:blip>
          <a:stretch>
            <a:fillRect/>
          </a:stretch>
        </p:blipFill>
        <p:spPr>
          <a:xfrm>
            <a:off x="0" y="132005"/>
            <a:ext cx="9144000" cy="4297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Untitled.png" id="71" name="Google Shape;71;p15"/>
          <p:cNvPicPr preferRelativeResize="0"/>
          <p:nvPr/>
        </p:nvPicPr>
        <p:blipFill>
          <a:blip r:embed="rId3">
            <a:alphaModFix/>
          </a:blip>
          <a:stretch>
            <a:fillRect/>
          </a:stretch>
        </p:blipFill>
        <p:spPr>
          <a:xfrm>
            <a:off x="222800" y="282275"/>
            <a:ext cx="8547000" cy="51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242400" y="157425"/>
            <a:ext cx="8640300" cy="43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The algorithm’s work on a particular input of size </a:t>
            </a:r>
            <a:r>
              <a:rPr b="1" i="1" lang="en" sz="2400">
                <a:solidFill>
                  <a:schemeClr val="dk1"/>
                </a:solidFill>
              </a:rPr>
              <a:t>n</a:t>
            </a:r>
            <a:r>
              <a:rPr lang="en" sz="2400">
                <a:solidFill>
                  <a:schemeClr val="dk1"/>
                </a:solidFill>
              </a:rPr>
              <a:t> can be traced by a path from the root to a leaf in its decision tree, and the number of comparisons made by the algorithm on such a run is equal to the length of this path. Hence, the number of comparisons in the worst case is equal to the height of the algorithm’s decision tree.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A tree with a given number of leaves, which is dictated by the number of possible outcomes, has to be tall enough to have that many leaves. Specifically, it is not difficult to prove that for any binary tree with </a:t>
            </a:r>
            <a:r>
              <a:rPr b="1" i="1" lang="en" sz="2400">
                <a:solidFill>
                  <a:schemeClr val="dk1"/>
                </a:solidFill>
                <a:latin typeface="Droid Serif"/>
                <a:ea typeface="Droid Serif"/>
                <a:cs typeface="Droid Serif"/>
                <a:sym typeface="Droid Serif"/>
              </a:rPr>
              <a:t>l</a:t>
            </a:r>
            <a:r>
              <a:rPr lang="en" sz="2400">
                <a:solidFill>
                  <a:schemeClr val="dk1"/>
                </a:solidFill>
              </a:rPr>
              <a:t> leaves and height </a:t>
            </a:r>
            <a:r>
              <a:rPr b="1" i="1" lang="en" sz="2400">
                <a:solidFill>
                  <a:schemeClr val="dk1"/>
                </a:solidFill>
              </a:rPr>
              <a:t>h</a:t>
            </a:r>
            <a:r>
              <a:rPr lang="en" sz="2400">
                <a:solidFill>
                  <a:schemeClr val="dk1"/>
                </a:solidFill>
              </a:rPr>
              <a:t>,</a:t>
            </a:r>
            <a:endParaRPr sz="2400">
              <a:solidFill>
                <a:schemeClr val="dk1"/>
              </a:solidFill>
            </a:endParaRPr>
          </a:p>
        </p:txBody>
      </p:sp>
      <p:pic>
        <p:nvPicPr>
          <p:cNvPr id="77" name="Google Shape;77;p16"/>
          <p:cNvPicPr preferRelativeResize="0"/>
          <p:nvPr/>
        </p:nvPicPr>
        <p:blipFill>
          <a:blip r:embed="rId3">
            <a:alphaModFix/>
          </a:blip>
          <a:stretch>
            <a:fillRect/>
          </a:stretch>
        </p:blipFill>
        <p:spPr>
          <a:xfrm>
            <a:off x="242400" y="4578975"/>
            <a:ext cx="1672975" cy="469600"/>
          </a:xfrm>
          <a:prstGeom prst="rect">
            <a:avLst/>
          </a:prstGeom>
          <a:noFill/>
          <a:ln>
            <a:noFill/>
          </a:ln>
        </p:spPr>
      </p:pic>
      <p:pic>
        <p:nvPicPr>
          <p:cNvPr id="78" name="Google Shape;78;p16"/>
          <p:cNvPicPr preferRelativeResize="0"/>
          <p:nvPr/>
        </p:nvPicPr>
        <p:blipFill>
          <a:blip r:embed="rId4">
            <a:alphaModFix/>
          </a:blip>
          <a:stretch>
            <a:fillRect/>
          </a:stretch>
        </p:blipFill>
        <p:spPr>
          <a:xfrm>
            <a:off x="242400" y="5249676"/>
            <a:ext cx="926175" cy="39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