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EDAD"/>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719266-6063-4BF0-9C4B-BC977B4F1B1E}" v="128" dt="2025-06-05T17:13:08.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7AF83-25BC-44F5-87ED-17D1C31BFB4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1AF8A40B-0C20-4598-9FDE-357CBE87F21B}">
      <dgm:prSet/>
      <dgm:spPr/>
      <dgm:t>
        <a:bodyPr/>
        <a:lstStyle/>
        <a:p>
          <a:pPr algn="l"/>
          <a:r>
            <a:rPr lang="en-US" dirty="0">
              <a:solidFill>
                <a:schemeClr val="bg2">
                  <a:lumMod val="95000"/>
                  <a:lumOff val="5000"/>
                </a:schemeClr>
              </a:solidFill>
            </a:rPr>
            <a:t>AWS(Amazon Web Services) offers a wide range of storage services that can be provisioned depending on your project requirements and use case. AWS storage services have different provisions for highly confidential data, frequently accessed data, and the not so frequently accessed data. You can choose from various storage types namely, object storage, file storage, block storage services, backups, and data migration options. All of which fall under the AWS Storage Services list.</a:t>
          </a:r>
          <a:br>
            <a:rPr lang="en-US" dirty="0">
              <a:solidFill>
                <a:schemeClr val="bg2">
                  <a:lumMod val="95000"/>
                  <a:lumOff val="5000"/>
                </a:schemeClr>
              </a:solidFill>
            </a:rPr>
          </a:br>
          <a:endParaRPr lang="en-IN" dirty="0">
            <a:solidFill>
              <a:schemeClr val="bg2">
                <a:lumMod val="95000"/>
                <a:lumOff val="5000"/>
              </a:schemeClr>
            </a:solidFill>
          </a:endParaRPr>
        </a:p>
      </dgm:t>
    </dgm:pt>
    <dgm:pt modelId="{803FF934-8E97-455B-A9C1-4750B48ABE2A}" type="parTrans" cxnId="{616CEA28-0DBC-4957-8B4B-037E4BB8A499}">
      <dgm:prSet/>
      <dgm:spPr/>
      <dgm:t>
        <a:bodyPr/>
        <a:lstStyle/>
        <a:p>
          <a:endParaRPr lang="en-IN"/>
        </a:p>
      </dgm:t>
    </dgm:pt>
    <dgm:pt modelId="{4441A8E5-2C22-4A85-B9FD-532ED24E9C04}" type="sibTrans" cxnId="{616CEA28-0DBC-4957-8B4B-037E4BB8A499}">
      <dgm:prSet/>
      <dgm:spPr/>
      <dgm:t>
        <a:bodyPr/>
        <a:lstStyle/>
        <a:p>
          <a:endParaRPr lang="en-IN"/>
        </a:p>
      </dgm:t>
    </dgm:pt>
    <dgm:pt modelId="{2BEF437D-1AB6-43E7-8A00-62BAFBB89782}" type="pres">
      <dgm:prSet presAssocID="{EF87AF83-25BC-44F5-87ED-17D1C31BFB49}" presName="linear" presStyleCnt="0">
        <dgm:presLayoutVars>
          <dgm:animLvl val="lvl"/>
          <dgm:resizeHandles val="exact"/>
        </dgm:presLayoutVars>
      </dgm:prSet>
      <dgm:spPr/>
    </dgm:pt>
    <dgm:pt modelId="{84398C1D-CDA0-4D1D-86CF-B6D799D5B670}" type="pres">
      <dgm:prSet presAssocID="{1AF8A40B-0C20-4598-9FDE-357CBE87F21B}" presName="parentText" presStyleLbl="node1" presStyleIdx="0" presStyleCnt="1" custScaleX="70034" custScaleY="53904" custLinFactNeighborX="-16472" custLinFactNeighborY="89">
        <dgm:presLayoutVars>
          <dgm:chMax val="0"/>
          <dgm:bulletEnabled val="1"/>
        </dgm:presLayoutVars>
      </dgm:prSet>
      <dgm:spPr/>
    </dgm:pt>
  </dgm:ptLst>
  <dgm:cxnLst>
    <dgm:cxn modelId="{616CEA28-0DBC-4957-8B4B-037E4BB8A499}" srcId="{EF87AF83-25BC-44F5-87ED-17D1C31BFB49}" destId="{1AF8A40B-0C20-4598-9FDE-357CBE87F21B}" srcOrd="0" destOrd="0" parTransId="{803FF934-8E97-455B-A9C1-4750B48ABE2A}" sibTransId="{4441A8E5-2C22-4A85-B9FD-532ED24E9C04}"/>
    <dgm:cxn modelId="{022C3D4B-343E-4789-A9CB-64DE807A4B83}" type="presOf" srcId="{1AF8A40B-0C20-4598-9FDE-357CBE87F21B}" destId="{84398C1D-CDA0-4D1D-86CF-B6D799D5B670}" srcOrd="0" destOrd="0" presId="urn:microsoft.com/office/officeart/2005/8/layout/vList2"/>
    <dgm:cxn modelId="{236A2DA5-EC71-4593-AD9D-739615BA6D2C}" type="presOf" srcId="{EF87AF83-25BC-44F5-87ED-17D1C31BFB49}" destId="{2BEF437D-1AB6-43E7-8A00-62BAFBB89782}" srcOrd="0" destOrd="0" presId="urn:microsoft.com/office/officeart/2005/8/layout/vList2"/>
    <dgm:cxn modelId="{6323BCC1-4B23-4BCB-B508-4F3D42347ED4}" type="presParOf" srcId="{2BEF437D-1AB6-43E7-8A00-62BAFBB89782}" destId="{84398C1D-CDA0-4D1D-86CF-B6D799D5B67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98C1D-CDA0-4D1D-86CF-B6D799D5B670}">
      <dsp:nvSpPr>
        <dsp:cNvPr id="0" name=""/>
        <dsp:cNvSpPr/>
      </dsp:nvSpPr>
      <dsp:spPr>
        <a:xfrm>
          <a:off x="0" y="193549"/>
          <a:ext cx="5253959" cy="4682144"/>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2">
                  <a:lumMod val="95000"/>
                  <a:lumOff val="5000"/>
                </a:schemeClr>
              </a:solidFill>
            </a:rPr>
            <a:t>AWS(Amazon Web Services) offers a wide range of storage services that can be provisioned depending on your project requirements and use case. AWS storage services have different provisions for highly confidential data, frequently accessed data, and the not so frequently accessed data. You can choose from various storage types namely, object storage, file storage, block storage services, backups, and data migration options. All of which fall under the AWS Storage Services list.</a:t>
          </a:r>
          <a:br>
            <a:rPr lang="en-US" sz="1900" kern="1200" dirty="0">
              <a:solidFill>
                <a:schemeClr val="bg2">
                  <a:lumMod val="95000"/>
                  <a:lumOff val="5000"/>
                </a:schemeClr>
              </a:solidFill>
            </a:rPr>
          </a:br>
          <a:endParaRPr lang="en-IN" sz="1900" kern="1200" dirty="0">
            <a:solidFill>
              <a:schemeClr val="bg2">
                <a:lumMod val="95000"/>
                <a:lumOff val="5000"/>
              </a:schemeClr>
            </a:solidFill>
          </a:endParaRPr>
        </a:p>
      </dsp:txBody>
      <dsp:txXfrm>
        <a:off x="228563" y="422112"/>
        <a:ext cx="4796833" cy="42250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CEDF-54B7-47A3-91EA-B6442C9E3682}" type="datetimeFigureOut">
              <a:rPr lang="en-IN" smtClean="0"/>
              <a:t>05-06-2025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A8D76-D218-4F27-8D0E-D66EAB669606}" type="slidenum">
              <a:rPr lang="en-IN" smtClean="0"/>
              <a:t>‹#›</a:t>
            </a:fld>
            <a:endParaRPr lang="en-IN"/>
          </a:p>
        </p:txBody>
      </p:sp>
    </p:spTree>
    <p:extLst>
      <p:ext uri="{BB962C8B-B14F-4D97-AF65-F5344CB8AC3E}">
        <p14:creationId xmlns:p14="http://schemas.microsoft.com/office/powerpoint/2010/main" val="14291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939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B22A84F-CB16-4A54-9FC8-694A6EFF1D68}" type="datetimeFigureOut">
              <a:rPr lang="en-IN" smtClean="0"/>
              <a:t>05-06-2025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2210601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161511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5675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2829827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3843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779914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137304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86227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43336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22A84F-CB16-4A54-9FC8-694A6EFF1D68}"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382723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22A84F-CB16-4A54-9FC8-694A6EFF1D68}"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320226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22A84F-CB16-4A54-9FC8-694A6EFF1D68}" type="datetimeFigureOut">
              <a:rPr lang="en-IN" smtClean="0"/>
              <a:t>05-06-2025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273292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2A84F-CB16-4A54-9FC8-694A6EFF1D68}" type="datetimeFigureOut">
              <a:rPr lang="en-IN" smtClean="0"/>
              <a:t>05-06-2025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3558444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22A84F-CB16-4A54-9FC8-694A6EFF1D68}" type="datetimeFigureOut">
              <a:rPr lang="en-IN" smtClean="0"/>
              <a:t>05-06-2025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121817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2A84F-CB16-4A54-9FC8-694A6EFF1D68}"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377574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22A84F-CB16-4A54-9FC8-694A6EFF1D68}"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C091CD-CE3F-4636-8783-4E412DA124A6}" type="slidenum">
              <a:rPr lang="en-IN" smtClean="0"/>
              <a:t>‹#›</a:t>
            </a:fld>
            <a:endParaRPr lang="en-IN"/>
          </a:p>
        </p:txBody>
      </p:sp>
    </p:spTree>
    <p:extLst>
      <p:ext uri="{BB962C8B-B14F-4D97-AF65-F5344CB8AC3E}">
        <p14:creationId xmlns:p14="http://schemas.microsoft.com/office/powerpoint/2010/main" val="823342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B22A84F-CB16-4A54-9FC8-694A6EFF1D68}" type="datetimeFigureOut">
              <a:rPr lang="en-IN" smtClean="0"/>
              <a:t>05-06-2025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C091CD-CE3F-4636-8783-4E412DA124A6}" type="slidenum">
              <a:rPr lang="en-IN" smtClean="0"/>
              <a:t>‹#›</a:t>
            </a:fld>
            <a:endParaRPr lang="en-IN"/>
          </a:p>
        </p:txBody>
      </p:sp>
    </p:spTree>
    <p:extLst>
      <p:ext uri="{BB962C8B-B14F-4D97-AF65-F5344CB8AC3E}">
        <p14:creationId xmlns:p14="http://schemas.microsoft.com/office/powerpoint/2010/main" val="3649586911"/>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eeksforgeeks.org/overview-to-the-amazon-virtual-private-cloud/"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introduction-to-aws-elastic-block-storeebs/" TargetMode="External"/><Relationship Id="rId2" Type="http://schemas.openxmlformats.org/officeDocument/2006/relationships/hyperlink" Target="https://www.geeksforgeeks.org/introduction-to-amazon-web-services/" TargetMode="External"/><Relationship Id="rId1" Type="http://schemas.openxmlformats.org/officeDocument/2006/relationships/slideLayout" Target="../slideLayouts/slideLayout7.xml"/><Relationship Id="rId4" Type="http://schemas.openxmlformats.org/officeDocument/2006/relationships/hyperlink" Target="https://www.geeksforgeeks.org/what-is-elastic-compute-cloud-ec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introduction-to-amazon-elastic-container-service-ecs/"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geeksforgeeks.org/introduction-to-aws-lambd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D564-8B98-132D-D337-DA7CE4CA7AE0}"/>
              </a:ext>
            </a:extLst>
          </p:cNvPr>
          <p:cNvSpPr>
            <a:spLocks noGrp="1"/>
          </p:cNvSpPr>
          <p:nvPr>
            <p:ph type="ctrTitle"/>
          </p:nvPr>
        </p:nvSpPr>
        <p:spPr>
          <a:xfrm>
            <a:off x="1581126" y="-943896"/>
            <a:ext cx="7315200" cy="3274142"/>
          </a:xfrm>
        </p:spPr>
        <p:txBody>
          <a:bodyPr>
            <a:normAutofit/>
          </a:bodyPr>
          <a:lstStyle/>
          <a:p>
            <a:r>
              <a:rPr lang="en-US" dirty="0">
                <a:solidFill>
                  <a:schemeClr val="accent5">
                    <a:lumMod val="40000"/>
                    <a:lumOff val="60000"/>
                  </a:schemeClr>
                </a:solidFill>
              </a:rPr>
              <a:t>                  </a:t>
            </a:r>
            <a:br>
              <a:rPr lang="en-US" dirty="0">
                <a:solidFill>
                  <a:schemeClr val="accent5">
                    <a:lumMod val="40000"/>
                    <a:lumOff val="60000"/>
                  </a:schemeClr>
                </a:solidFill>
              </a:rPr>
            </a:br>
            <a:br>
              <a:rPr lang="en-US" dirty="0">
                <a:solidFill>
                  <a:srgbClr val="91EDAD"/>
                </a:solidFill>
              </a:rPr>
            </a:br>
            <a:r>
              <a:rPr lang="en-US" sz="8000" dirty="0">
                <a:solidFill>
                  <a:srgbClr val="91EDAD"/>
                </a:solidFill>
              </a:rPr>
              <a:t>    </a:t>
            </a:r>
            <a:r>
              <a:rPr lang="en-US" sz="8000" u="sng" dirty="0">
                <a:solidFill>
                  <a:srgbClr val="91EDAD"/>
                </a:solidFill>
              </a:rPr>
              <a:t>EFS IN </a:t>
            </a:r>
            <a:r>
              <a:rPr lang="en-US" sz="8000" u="sng" dirty="0" err="1">
                <a:solidFill>
                  <a:srgbClr val="91EDAD"/>
                </a:solidFill>
              </a:rPr>
              <a:t>aws</a:t>
            </a:r>
            <a:endParaRPr lang="en-IN" sz="8000" u="sng" dirty="0">
              <a:solidFill>
                <a:srgbClr val="91EDAD"/>
              </a:solidFill>
            </a:endParaRPr>
          </a:p>
        </p:txBody>
      </p:sp>
      <p:sp>
        <p:nvSpPr>
          <p:cNvPr id="3" name="Subtitle 2">
            <a:extLst>
              <a:ext uri="{FF2B5EF4-FFF2-40B4-BE49-F238E27FC236}">
                <a16:creationId xmlns:a16="http://schemas.microsoft.com/office/drawing/2014/main" id="{3A4BD0D4-482C-3C11-C827-A21ED70962B0}"/>
              </a:ext>
            </a:extLst>
          </p:cNvPr>
          <p:cNvSpPr>
            <a:spLocks noGrp="1"/>
          </p:cNvSpPr>
          <p:nvPr>
            <p:ph type="subTitle" idx="1"/>
          </p:nvPr>
        </p:nvSpPr>
        <p:spPr>
          <a:xfrm>
            <a:off x="399076" y="3303092"/>
            <a:ext cx="6400800" cy="1947333"/>
          </a:xfrm>
        </p:spPr>
        <p:txBody>
          <a:bodyPr>
            <a:normAutofit fontScale="25000" lnSpcReduction="20000"/>
          </a:bodyPr>
          <a:lstStyle/>
          <a:p>
            <a:pPr marL="685800" indent="-685800">
              <a:buSzPct val="82000"/>
              <a:buFont typeface="Wingdings" panose="05000000000000000000" pitchFamily="2" charset="2"/>
              <a:buChar char="v"/>
            </a:pPr>
            <a:r>
              <a:rPr lang="en-US" sz="5600" dirty="0">
                <a:solidFill>
                  <a:schemeClr val="tx1">
                    <a:lumMod val="95000"/>
                  </a:schemeClr>
                </a:solidFill>
              </a:rPr>
              <a:t>Introduction To ELASTIC FILE SYSTEM</a:t>
            </a:r>
          </a:p>
          <a:p>
            <a:pPr marL="685800" indent="-685800">
              <a:buSzPct val="82000"/>
              <a:buFont typeface="Wingdings" panose="05000000000000000000" pitchFamily="2" charset="2"/>
              <a:buChar char="v"/>
            </a:pPr>
            <a:r>
              <a:rPr lang="en-IN" sz="5600" dirty="0">
                <a:solidFill>
                  <a:schemeClr val="tx1">
                    <a:lumMod val="95000"/>
                  </a:schemeClr>
                </a:solidFill>
              </a:rPr>
              <a:t>How does EFS work</a:t>
            </a:r>
          </a:p>
          <a:p>
            <a:pPr marL="685800" indent="-685800">
              <a:buSzPct val="82000"/>
              <a:buFont typeface="Wingdings" panose="05000000000000000000" pitchFamily="2" charset="2"/>
              <a:buChar char="v"/>
            </a:pPr>
            <a:r>
              <a:rPr lang="en-IN" sz="5600" dirty="0">
                <a:solidFill>
                  <a:schemeClr val="tx1">
                    <a:lumMod val="95000"/>
                  </a:schemeClr>
                </a:solidFill>
              </a:rPr>
              <a:t>Use Cases Of cases</a:t>
            </a:r>
          </a:p>
          <a:p>
            <a:pPr marL="685800" indent="-685800">
              <a:buSzPct val="82000"/>
              <a:buFont typeface="Wingdings" panose="05000000000000000000" pitchFamily="2" charset="2"/>
              <a:buChar char="v"/>
            </a:pPr>
            <a:r>
              <a:rPr lang="en-IN" sz="5600" dirty="0">
                <a:solidFill>
                  <a:schemeClr val="tx1">
                    <a:lumMod val="95000"/>
                  </a:schemeClr>
                </a:solidFill>
              </a:rPr>
              <a:t>When To Choose EFS</a:t>
            </a:r>
          </a:p>
          <a:p>
            <a:pPr marL="685800" indent="-685800">
              <a:buSzPct val="82000"/>
              <a:buFont typeface="Wingdings" panose="05000000000000000000" pitchFamily="2" charset="2"/>
              <a:buChar char="v"/>
            </a:pPr>
            <a:r>
              <a:rPr lang="en-IN" sz="5600" dirty="0">
                <a:solidFill>
                  <a:schemeClr val="tx1">
                    <a:lumMod val="95000"/>
                  </a:schemeClr>
                </a:solidFill>
              </a:rPr>
              <a:t>Different storage classes/Performance And Throughput modes in EFS</a:t>
            </a:r>
          </a:p>
          <a:p>
            <a:pPr marL="685800" indent="-685800">
              <a:buSzPct val="82000"/>
              <a:buFont typeface="Wingdings" panose="05000000000000000000" pitchFamily="2" charset="2"/>
              <a:buChar char="v"/>
            </a:pPr>
            <a:r>
              <a:rPr lang="en-IN" sz="5600" dirty="0">
                <a:solidFill>
                  <a:schemeClr val="tx1">
                    <a:lumMod val="95000"/>
                  </a:schemeClr>
                </a:solidFill>
              </a:rPr>
              <a:t>Steps to configure  and connect to EFS (ELASTIC FILE SYSTEM)</a:t>
            </a:r>
          </a:p>
          <a:p>
            <a:pPr marL="685800" indent="-685800">
              <a:buSzPct val="82000"/>
              <a:buFont typeface="Wingdings" panose="05000000000000000000" pitchFamily="2" charset="2"/>
              <a:buChar char="v"/>
            </a:pPr>
            <a:r>
              <a:rPr lang="en-IN" sz="5600" dirty="0">
                <a:solidFill>
                  <a:schemeClr val="tx1">
                    <a:lumMod val="95000"/>
                  </a:schemeClr>
                </a:solidFill>
              </a:rPr>
              <a:t>Features of EFS</a:t>
            </a:r>
          </a:p>
          <a:p>
            <a:pPr marL="685800" indent="-685800">
              <a:buSzPct val="82000"/>
              <a:buFont typeface="Wingdings" panose="05000000000000000000" pitchFamily="2" charset="2"/>
              <a:buChar char="v"/>
            </a:pPr>
            <a:endParaRPr lang="en-IN" sz="5600" dirty="0">
              <a:solidFill>
                <a:schemeClr val="tx1">
                  <a:lumMod val="95000"/>
                </a:schemeClr>
              </a:solidFill>
            </a:endParaRPr>
          </a:p>
          <a:p>
            <a:endParaRPr lang="en-IN" sz="5600" dirty="0">
              <a:solidFill>
                <a:schemeClr val="tx1">
                  <a:lumMod val="95000"/>
                </a:schemeClr>
              </a:solidFill>
            </a:endParaRPr>
          </a:p>
          <a:p>
            <a:endParaRPr lang="en-IN" sz="2000" dirty="0">
              <a:solidFill>
                <a:schemeClr val="tx1">
                  <a:lumMod val="95000"/>
                </a:schemeClr>
              </a:solidFill>
            </a:endParaRPr>
          </a:p>
          <a:p>
            <a:endParaRPr lang="en-IN" sz="2000" dirty="0">
              <a:solidFill>
                <a:schemeClr val="tx1">
                  <a:lumMod val="95000"/>
                </a:schemeClr>
              </a:solidFill>
            </a:endParaRPr>
          </a:p>
          <a:p>
            <a:endParaRPr lang="en-IN" sz="2000" dirty="0">
              <a:solidFill>
                <a:schemeClr val="tx1">
                  <a:lumMod val="95000"/>
                </a:schemeClr>
              </a:solidFill>
            </a:endParaRPr>
          </a:p>
          <a:p>
            <a:endParaRPr lang="en-IN" sz="2000" dirty="0">
              <a:solidFill>
                <a:schemeClr val="tx1">
                  <a:lumMod val="95000"/>
                </a:schemeClr>
              </a:solidFill>
            </a:endParaRPr>
          </a:p>
        </p:txBody>
      </p:sp>
    </p:spTree>
    <p:extLst>
      <p:ext uri="{BB962C8B-B14F-4D97-AF65-F5344CB8AC3E}">
        <p14:creationId xmlns:p14="http://schemas.microsoft.com/office/powerpoint/2010/main" val="324426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67E62-33D4-D3D4-BF8E-98E3BC1B5CCD}"/>
              </a:ext>
            </a:extLst>
          </p:cNvPr>
          <p:cNvSpPr txBox="1"/>
          <p:nvPr/>
        </p:nvSpPr>
        <p:spPr>
          <a:xfrm>
            <a:off x="85725" y="121523"/>
            <a:ext cx="9011920" cy="2585323"/>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b="1" dirty="0">
                <a:solidFill>
                  <a:schemeClr val="bg1"/>
                </a:solidFill>
                <a:highlight>
                  <a:srgbClr val="91EDAD"/>
                </a:highlight>
              </a:rPr>
              <a:t>Steps To Configure and Connect To EFS(Elastic File Storage)</a:t>
            </a:r>
          </a:p>
          <a:p>
            <a:pPr marL="342900" indent="-342900" fontAlgn="base">
              <a:buFont typeface="Wingdings" panose="05000000000000000000" pitchFamily="2" charset="2"/>
              <a:buChar char="Ø"/>
            </a:pPr>
            <a:endParaRPr lang="en-US" sz="2400" b="1" dirty="0">
              <a:solidFill>
                <a:schemeClr val="bg1"/>
              </a:solidFill>
            </a:endParaRPr>
          </a:p>
          <a:p>
            <a:pPr fontAlgn="base"/>
            <a:r>
              <a:rPr lang="en-US" dirty="0"/>
              <a:t>  First, create an AWS account create </a:t>
            </a:r>
          </a:p>
          <a:p>
            <a:pPr marL="285750" indent="-285750" fontAlgn="base">
              <a:buFont typeface="Wingdings" panose="05000000000000000000" pitchFamily="2" charset="2"/>
              <a:buChar char="Ø"/>
            </a:pPr>
            <a:endParaRPr lang="en-US" b="1" dirty="0"/>
          </a:p>
          <a:p>
            <a:pPr marL="285750" indent="-285750" fontAlgn="base">
              <a:buFont typeface="Wingdings" panose="05000000000000000000" pitchFamily="2" charset="2"/>
              <a:buChar char="Ø"/>
            </a:pPr>
            <a:r>
              <a:rPr lang="en-US" b="1" dirty="0"/>
              <a:t>Step 1: </a:t>
            </a:r>
            <a:r>
              <a:rPr lang="en-US" dirty="0"/>
              <a:t>Create an EFS from the AWS console. Choose the correct </a:t>
            </a:r>
            <a:r>
              <a:rPr lang="en-US" u="sng" dirty="0"/>
              <a:t>VIRTUAL PRIVATE CLOUD</a:t>
            </a:r>
            <a:r>
              <a:rPr lang="en-US" u="sng" dirty="0">
                <a:hlinkClick r:id="rId2"/>
              </a:rPr>
              <a:t> </a:t>
            </a:r>
            <a:r>
              <a:rPr lang="en-US" dirty="0"/>
              <a:t>and configuration that suits your use case.</a:t>
            </a:r>
          </a:p>
          <a:p>
            <a:endParaRPr lang="en-IN" dirty="0"/>
          </a:p>
        </p:txBody>
      </p:sp>
      <p:sp>
        <p:nvSpPr>
          <p:cNvPr id="8" name="Rectangle 1">
            <a:extLst>
              <a:ext uri="{FF2B5EF4-FFF2-40B4-BE49-F238E27FC236}">
                <a16:creationId xmlns:a16="http://schemas.microsoft.com/office/drawing/2014/main" id="{F181AF56-0A9E-F344-937A-0EED631589E6}"/>
              </a:ext>
            </a:extLst>
          </p:cNvPr>
          <p:cNvSpPr>
            <a:spLocks noChangeArrowheads="1"/>
          </p:cNvSpPr>
          <p:nvPr/>
        </p:nvSpPr>
        <p:spPr bwMode="auto">
          <a:xfrm>
            <a:off x="-595193" y="3534013"/>
            <a:ext cx="50433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0" b="0" i="0" u="none" strike="noStrike" cap="none" normalizeH="0" baseline="0" dirty="0">
                <a:ln>
                  <a:noFill/>
                </a:ln>
                <a:solidFill>
                  <a:srgbClr val="FFFFFF"/>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AutoShape 2" descr="Create file system ">
            <a:extLst>
              <a:ext uri="{FF2B5EF4-FFF2-40B4-BE49-F238E27FC236}">
                <a16:creationId xmlns:a16="http://schemas.microsoft.com/office/drawing/2014/main" id="{76471DB3-7368-698D-DCB3-E4C13A064C2B}"/>
              </a:ext>
            </a:extLst>
          </p:cNvPr>
          <p:cNvSpPr>
            <a:spLocks noChangeAspect="1" noChangeArrowheads="1"/>
          </p:cNvSpPr>
          <p:nvPr/>
        </p:nvSpPr>
        <p:spPr bwMode="auto">
          <a:xfrm>
            <a:off x="85725" y="-1501775"/>
            <a:ext cx="4362450"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3">
            <a:extLst>
              <a:ext uri="{FF2B5EF4-FFF2-40B4-BE49-F238E27FC236}">
                <a16:creationId xmlns:a16="http://schemas.microsoft.com/office/drawing/2014/main" id="{9405EC62-88F6-195D-CAD2-DE6DA07D9481}"/>
              </a:ext>
            </a:extLst>
          </p:cNvPr>
          <p:cNvSpPr>
            <a:spLocks noChangeArrowheads="1"/>
          </p:cNvSpPr>
          <p:nvPr/>
        </p:nvSpPr>
        <p:spPr bwMode="auto">
          <a:xfrm>
            <a:off x="1209040" y="3282117"/>
            <a:ext cx="504336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0" b="0" i="0" u="none" strike="noStrike" cap="none" normalizeH="0" baseline="0" dirty="0">
                <a:ln>
                  <a:noFill/>
                </a:ln>
                <a:solidFill>
                  <a:srgbClr val="FFFFFF"/>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utoShape 4" descr="Create file system ">
            <a:extLst>
              <a:ext uri="{FF2B5EF4-FFF2-40B4-BE49-F238E27FC236}">
                <a16:creationId xmlns:a16="http://schemas.microsoft.com/office/drawing/2014/main" id="{B0556C66-E034-CAFF-8406-BB0C46FBFE18}"/>
              </a:ext>
            </a:extLst>
          </p:cNvPr>
          <p:cNvSpPr>
            <a:spLocks noChangeAspect="1" noChangeArrowheads="1"/>
          </p:cNvSpPr>
          <p:nvPr/>
        </p:nvSpPr>
        <p:spPr bwMode="auto">
          <a:xfrm>
            <a:off x="1294765" y="3213735"/>
            <a:ext cx="4362450" cy="3333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descr="A screenshot of a computer&#10;&#10;AI-generated content may be incorrect.">
            <a:extLst>
              <a:ext uri="{FF2B5EF4-FFF2-40B4-BE49-F238E27FC236}">
                <a16:creationId xmlns:a16="http://schemas.microsoft.com/office/drawing/2014/main" id="{FB8D8953-ECB8-328B-E125-7C7CF9E2C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2659141"/>
            <a:ext cx="6421120" cy="4077335"/>
          </a:xfrm>
          <a:prstGeom prst="rect">
            <a:avLst/>
          </a:prstGeom>
        </p:spPr>
      </p:pic>
    </p:spTree>
    <p:extLst>
      <p:ext uri="{BB962C8B-B14F-4D97-AF65-F5344CB8AC3E}">
        <p14:creationId xmlns:p14="http://schemas.microsoft.com/office/powerpoint/2010/main" val="239426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E4D67-C06A-8BAD-8FD4-608385710481}"/>
              </a:ext>
            </a:extLst>
          </p:cNvPr>
          <p:cNvSpPr txBox="1"/>
          <p:nvPr/>
        </p:nvSpPr>
        <p:spPr>
          <a:xfrm>
            <a:off x="233680" y="172720"/>
            <a:ext cx="8798560" cy="6482080"/>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B2B678F1-3C38-A9BD-BBB1-64FCAB42C48B}"/>
              </a:ext>
            </a:extLst>
          </p:cNvPr>
          <p:cNvSpPr txBox="1"/>
          <p:nvPr/>
        </p:nvSpPr>
        <p:spPr>
          <a:xfrm>
            <a:off x="91440" y="304800"/>
            <a:ext cx="8940800" cy="646331"/>
          </a:xfrm>
          <a:prstGeom prst="rect">
            <a:avLst/>
          </a:prstGeom>
          <a:noFill/>
        </p:spPr>
        <p:txBody>
          <a:bodyPr wrap="square" rtlCol="0">
            <a:spAutoFit/>
          </a:bodyPr>
          <a:lstStyle/>
          <a:p>
            <a:pPr marL="285750" indent="-285750">
              <a:buFont typeface="Wingdings" panose="05000000000000000000" pitchFamily="2" charset="2"/>
              <a:buChar char="Ø"/>
            </a:pPr>
            <a:r>
              <a:rPr lang="en-US" b="1" dirty="0"/>
              <a:t>Step 2: </a:t>
            </a:r>
            <a:r>
              <a:rPr lang="en-US" dirty="0"/>
              <a:t>Create one or more EC2 servers from the EC2 dashboard as needed for your use case.</a:t>
            </a:r>
            <a:endParaRPr lang="en-IN" dirty="0"/>
          </a:p>
        </p:txBody>
      </p:sp>
      <p:pic>
        <p:nvPicPr>
          <p:cNvPr id="6" name="Picture 5" descr="A screenshot of a chat box&#10;&#10;AI-generated content may be incorrect.">
            <a:extLst>
              <a:ext uri="{FF2B5EF4-FFF2-40B4-BE49-F238E27FC236}">
                <a16:creationId xmlns:a16="http://schemas.microsoft.com/office/drawing/2014/main" id="{D19A8F7A-2152-7E3A-C50B-210E4D627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 y="1259840"/>
            <a:ext cx="9304665" cy="2393953"/>
          </a:xfrm>
          <a:prstGeom prst="rect">
            <a:avLst/>
          </a:prstGeom>
        </p:spPr>
      </p:pic>
      <p:sp>
        <p:nvSpPr>
          <p:cNvPr id="7" name="TextBox 6">
            <a:extLst>
              <a:ext uri="{FF2B5EF4-FFF2-40B4-BE49-F238E27FC236}">
                <a16:creationId xmlns:a16="http://schemas.microsoft.com/office/drawing/2014/main" id="{49B0D8DF-1C18-1CE5-3DFF-D7B008694980}"/>
              </a:ext>
            </a:extLst>
          </p:cNvPr>
          <p:cNvSpPr txBox="1"/>
          <p:nvPr/>
        </p:nvSpPr>
        <p:spPr>
          <a:xfrm>
            <a:off x="162560" y="4246880"/>
            <a:ext cx="8798560" cy="1631216"/>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Step 3: </a:t>
            </a:r>
            <a:r>
              <a:rPr lang="en-US" sz="2000" dirty="0"/>
              <a:t>Allow the EC2 security group to access EFS. Connect To EFS from your EC2 servers. Primarily there are 2 methods of connecting to EFS from EC2 servers: </a:t>
            </a:r>
            <a:r>
              <a:rPr lang="en-US" sz="2000" b="1" dirty="0"/>
              <a:t>Linux NFS Client:</a:t>
            </a:r>
            <a:r>
              <a:rPr lang="en-US" sz="2000" dirty="0"/>
              <a:t> This is the old traditional method of connecting to file </a:t>
            </a:r>
            <a:r>
              <a:rPr lang="en-US" sz="2000" dirty="0" err="1"/>
              <a:t>systems.</a:t>
            </a:r>
            <a:r>
              <a:rPr lang="en-US" sz="2000" b="1" dirty="0" err="1"/>
              <a:t>EFS</a:t>
            </a:r>
            <a:r>
              <a:rPr lang="en-US" sz="2000" b="1" dirty="0"/>
              <a:t> Mount Helper:</a:t>
            </a:r>
            <a:r>
              <a:rPr lang="en-US" sz="2000" dirty="0"/>
              <a:t> This is the AWS-recommended and simpler solution to connect to EFS.</a:t>
            </a:r>
            <a:endParaRPr lang="en-IN" sz="2000" dirty="0"/>
          </a:p>
        </p:txBody>
      </p:sp>
    </p:spTree>
    <p:extLst>
      <p:ext uri="{BB962C8B-B14F-4D97-AF65-F5344CB8AC3E}">
        <p14:creationId xmlns:p14="http://schemas.microsoft.com/office/powerpoint/2010/main" val="17916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AI-generated content may be incorrect.">
            <a:extLst>
              <a:ext uri="{FF2B5EF4-FFF2-40B4-BE49-F238E27FC236}">
                <a16:creationId xmlns:a16="http://schemas.microsoft.com/office/drawing/2014/main" id="{71E7CB9C-8CED-76C6-5B50-A8C005B731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599" y="169673"/>
            <a:ext cx="5615093" cy="2898647"/>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2DDAF902-7274-0CA4-5DE1-E090835259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99" y="3429000"/>
            <a:ext cx="9804400" cy="2898647"/>
          </a:xfrm>
          <a:prstGeom prst="rect">
            <a:avLst/>
          </a:prstGeom>
        </p:spPr>
      </p:pic>
    </p:spTree>
    <p:extLst>
      <p:ext uri="{BB962C8B-B14F-4D97-AF65-F5344CB8AC3E}">
        <p14:creationId xmlns:p14="http://schemas.microsoft.com/office/powerpoint/2010/main" val="200677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B2BC42-DBC4-A584-A24F-5AA65306555E}"/>
              </a:ext>
            </a:extLst>
          </p:cNvPr>
          <p:cNvSpPr txBox="1"/>
          <p:nvPr/>
        </p:nvSpPr>
        <p:spPr>
          <a:xfrm>
            <a:off x="132080" y="119777"/>
            <a:ext cx="9093200" cy="3016210"/>
          </a:xfrm>
          <a:prstGeom prst="rect">
            <a:avLst/>
          </a:prstGeom>
          <a:noFill/>
        </p:spPr>
        <p:txBody>
          <a:bodyPr wrap="square" rtlCol="0">
            <a:spAutoFit/>
          </a:bodyPr>
          <a:lstStyle/>
          <a:p>
            <a:r>
              <a:rPr lang="en-US" dirty="0"/>
              <a:t>Once you have connected to AWS EFS from your EC2 instances you will have a folder of any name (say EFS-Folder) which will hold all the files in the EFS. Any file created in this directory can be seen or edited from any EC2 instances that have access to the EFS.</a:t>
            </a:r>
          </a:p>
          <a:p>
            <a:endParaRPr lang="en-US" dirty="0"/>
          </a:p>
          <a:p>
            <a:pPr marL="285750" indent="-285750">
              <a:buFont typeface="Wingdings" panose="05000000000000000000" pitchFamily="2" charset="2"/>
              <a:buChar char="q"/>
            </a:pPr>
            <a:r>
              <a:rPr lang="en-US" sz="2800" b="1" dirty="0">
                <a:solidFill>
                  <a:schemeClr val="bg1"/>
                </a:solidFill>
                <a:highlight>
                  <a:srgbClr val="91EDAD"/>
                </a:highlight>
              </a:rPr>
              <a:t>FEATURES OF EFS</a:t>
            </a:r>
          </a:p>
          <a:p>
            <a:endParaRPr lang="en-US" dirty="0"/>
          </a:p>
          <a:p>
            <a:endParaRPr lang="en-US" dirty="0"/>
          </a:p>
          <a:p>
            <a:endParaRPr lang="en-US" dirty="0"/>
          </a:p>
          <a:p>
            <a:pPr marL="285750" indent="-285750">
              <a:buFont typeface="Wingdings" panose="05000000000000000000" pitchFamily="2" charset="2"/>
              <a:buChar char="q"/>
            </a:pPr>
            <a:endParaRPr lang="en-IN" dirty="0">
              <a:solidFill>
                <a:schemeClr val="bg1"/>
              </a:solidFill>
            </a:endParaRPr>
          </a:p>
        </p:txBody>
      </p:sp>
      <p:sp>
        <p:nvSpPr>
          <p:cNvPr id="5" name="TextBox 4">
            <a:extLst>
              <a:ext uri="{FF2B5EF4-FFF2-40B4-BE49-F238E27FC236}">
                <a16:creationId xmlns:a16="http://schemas.microsoft.com/office/drawing/2014/main" id="{64910045-50A4-498C-638D-88CD841A75B7}"/>
              </a:ext>
            </a:extLst>
          </p:cNvPr>
          <p:cNvSpPr txBox="1"/>
          <p:nvPr/>
        </p:nvSpPr>
        <p:spPr>
          <a:xfrm>
            <a:off x="132080" y="2213908"/>
            <a:ext cx="9093200" cy="4524315"/>
          </a:xfrm>
          <a:prstGeom prst="rect">
            <a:avLst/>
          </a:prstGeom>
          <a:noFill/>
        </p:spPr>
        <p:txBody>
          <a:bodyPr wrap="square">
            <a:spAutoFit/>
          </a:bodyPr>
          <a:lstStyle/>
          <a:p>
            <a:pPr marL="285750" indent="-285750" fontAlgn="base">
              <a:buFont typeface="Wingdings" panose="05000000000000000000" pitchFamily="2" charset="2"/>
              <a:buChar char="Ø"/>
            </a:pPr>
            <a:r>
              <a:rPr lang="en-US" b="1" dirty="0"/>
              <a:t>Availability: </a:t>
            </a:r>
            <a:r>
              <a:rPr lang="en-US" dirty="0"/>
              <a:t>AWS EFS is region specific., however, can be present in multiple availability zones in a single region.</a:t>
            </a:r>
          </a:p>
          <a:p>
            <a:pPr lvl="1" fontAlgn="base"/>
            <a:r>
              <a:rPr lang="en-US" dirty="0"/>
              <a:t>EC2- instances across different availability zones can connect to EFS in that zone for a quicker access</a:t>
            </a:r>
          </a:p>
          <a:p>
            <a:pPr lvl="1" fontAlgn="base"/>
            <a:endParaRPr lang="en-US" dirty="0"/>
          </a:p>
          <a:p>
            <a:pPr marL="285750" indent="-285750" fontAlgn="base">
              <a:buFont typeface="Wingdings" panose="05000000000000000000" pitchFamily="2" charset="2"/>
              <a:buChar char="Ø"/>
            </a:pPr>
            <a:r>
              <a:rPr lang="en-US" b="1" dirty="0"/>
              <a:t>EFS </a:t>
            </a:r>
            <a:r>
              <a:rPr lang="en-US" b="1" dirty="0" err="1"/>
              <a:t>LifeCycle</a:t>
            </a:r>
            <a:r>
              <a:rPr lang="en-US" b="1" dirty="0"/>
              <a:t> Management: </a:t>
            </a:r>
            <a:r>
              <a:rPr lang="en-US" dirty="0"/>
              <a:t>Lifecycle management moved files between storage classes. Users can select a retention period parameter (in number of days). Any file in standard storage which is not accessed for this time period is moved to the Infrequently accessed class for cost-saving.</a:t>
            </a:r>
          </a:p>
          <a:p>
            <a:pPr lvl="1" fontAlgn="base"/>
            <a:r>
              <a:rPr lang="en-US" dirty="0"/>
              <a:t>Note that the retention period of the file in standard storage resets each time the file is accessed</a:t>
            </a:r>
          </a:p>
          <a:p>
            <a:pPr lvl="1" fontAlgn="base"/>
            <a:r>
              <a:rPr lang="en-US" dirty="0"/>
              <a:t>Files once accessed in the IA EFS class are then moved to Standard storage.</a:t>
            </a:r>
          </a:p>
          <a:p>
            <a:pPr lvl="1" fontAlgn="base"/>
            <a:r>
              <a:rPr lang="en-US" dirty="0"/>
              <a:t>Note that file metadata and files under 128KB cannot be transferred to the IA storage class.</a:t>
            </a:r>
          </a:p>
          <a:p>
            <a:pPr lvl="1" fontAlgn="base"/>
            <a:r>
              <a:rPr lang="en-US" dirty="0" err="1"/>
              <a:t>LifeCycle</a:t>
            </a:r>
            <a:r>
              <a:rPr lang="en-US" dirty="0"/>
              <a:t> management can be turned on and off as deemed fit by the users.</a:t>
            </a:r>
          </a:p>
        </p:txBody>
      </p:sp>
    </p:spTree>
    <p:extLst>
      <p:ext uri="{BB962C8B-B14F-4D97-AF65-F5344CB8AC3E}">
        <p14:creationId xmlns:p14="http://schemas.microsoft.com/office/powerpoint/2010/main" val="61091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rectangular sign with white text&#10;&#10;AI-generated content may be incorrect.">
            <a:extLst>
              <a:ext uri="{FF2B5EF4-FFF2-40B4-BE49-F238E27FC236}">
                <a16:creationId xmlns:a16="http://schemas.microsoft.com/office/drawing/2014/main" id="{5CA10C6D-9927-81D6-8947-56FE1EF2C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57" y="633982"/>
            <a:ext cx="792483" cy="1550418"/>
          </a:xfrm>
          <a:prstGeom prst="rect">
            <a:avLst/>
          </a:prstGeom>
        </p:spPr>
      </p:pic>
      <p:pic>
        <p:nvPicPr>
          <p:cNvPr id="6" name="Picture 5" descr="A blue rectangular sign with white text&#10;&#10;AI-generated content may be incorrect.">
            <a:extLst>
              <a:ext uri="{FF2B5EF4-FFF2-40B4-BE49-F238E27FC236}">
                <a16:creationId xmlns:a16="http://schemas.microsoft.com/office/drawing/2014/main" id="{7738CBD3-B1E2-9940-2723-BCF26FC7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76" y="268222"/>
            <a:ext cx="7660643" cy="3064258"/>
          </a:xfrm>
          <a:prstGeom prst="rect">
            <a:avLst/>
          </a:prstGeom>
        </p:spPr>
      </p:pic>
      <p:sp>
        <p:nvSpPr>
          <p:cNvPr id="7" name="TextBox 6">
            <a:extLst>
              <a:ext uri="{FF2B5EF4-FFF2-40B4-BE49-F238E27FC236}">
                <a16:creationId xmlns:a16="http://schemas.microsoft.com/office/drawing/2014/main" id="{5F1EE718-C4DF-7C74-9A2C-FAD1539FA3E8}"/>
              </a:ext>
            </a:extLst>
          </p:cNvPr>
          <p:cNvSpPr txBox="1"/>
          <p:nvPr/>
        </p:nvSpPr>
        <p:spPr>
          <a:xfrm>
            <a:off x="132076" y="3429000"/>
            <a:ext cx="8737604" cy="3693319"/>
          </a:xfrm>
          <a:prstGeom prst="rect">
            <a:avLst/>
          </a:prstGeom>
          <a:noFill/>
        </p:spPr>
        <p:txBody>
          <a:bodyPr wrap="square" rtlCol="0">
            <a:spAutoFit/>
          </a:bodyPr>
          <a:lstStyle/>
          <a:p>
            <a:pPr fontAlgn="base"/>
            <a:r>
              <a:rPr lang="en-US" dirty="0"/>
              <a:t>The above image shows an Elastic File System shared between two instances which are further connected to their own EBS volumes. The following are some use cases of EFS:</a:t>
            </a:r>
          </a:p>
          <a:p>
            <a:pPr fontAlgn="base"/>
            <a:endParaRPr lang="en-US" dirty="0"/>
          </a:p>
          <a:p>
            <a:pPr fontAlgn="base"/>
            <a:r>
              <a:rPr lang="en-US" b="1" dirty="0"/>
              <a:t>Multiple server architectures:</a:t>
            </a:r>
            <a:r>
              <a:rPr lang="en-US" dirty="0"/>
              <a:t> In AWS only EFS provides a shared file system. So all the applications that require multiple servers to share one single file system have to use EFS.</a:t>
            </a:r>
          </a:p>
          <a:p>
            <a:pPr fontAlgn="base"/>
            <a:r>
              <a:rPr lang="en-US" b="1" dirty="0"/>
              <a:t>Big Data Analytics: </a:t>
            </a:r>
            <a:r>
              <a:rPr lang="en-US" dirty="0"/>
              <a:t>Virtually infinite capacity and extremely high throughput make EFS highly suitable for storing files for Big data analysis.</a:t>
            </a:r>
          </a:p>
          <a:p>
            <a:pPr fontAlgn="base"/>
            <a:r>
              <a:rPr lang="en-US" b="1" dirty="0"/>
              <a:t>Reliable data file storage: </a:t>
            </a:r>
            <a:r>
              <a:rPr lang="en-US" dirty="0"/>
              <a:t>EBS data is stored redundantly in a single Availability Zone however EFS data is stored redundantly in multiple Availability Zones. Making it more robust and reliable than EBS.</a:t>
            </a:r>
          </a:p>
          <a:p>
            <a:endParaRPr lang="en-IN" dirty="0"/>
          </a:p>
        </p:txBody>
      </p:sp>
    </p:spTree>
    <p:extLst>
      <p:ext uri="{BB962C8B-B14F-4D97-AF65-F5344CB8AC3E}">
        <p14:creationId xmlns:p14="http://schemas.microsoft.com/office/powerpoint/2010/main" val="234061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1B6B765-DB8B-CEE6-9ED2-4E52FBE9DCBC}"/>
              </a:ext>
            </a:extLst>
          </p:cNvPr>
          <p:cNvGraphicFramePr/>
          <p:nvPr>
            <p:extLst>
              <p:ext uri="{D42A27DB-BD31-4B8C-83A1-F6EECF244321}">
                <p14:modId xmlns:p14="http://schemas.microsoft.com/office/powerpoint/2010/main" val="3101509876"/>
              </p:ext>
            </p:extLst>
          </p:nvPr>
        </p:nvGraphicFramePr>
        <p:xfrm>
          <a:off x="412955" y="766915"/>
          <a:ext cx="7502013" cy="5053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8DEDF71-FBB0-4F65-98F2-DE4B24CFE66E}"/>
              </a:ext>
            </a:extLst>
          </p:cNvPr>
          <p:cNvSpPr>
            <a:spLocks noGrp="1"/>
          </p:cNvSpPr>
          <p:nvPr>
            <p:ph idx="1"/>
          </p:nvPr>
        </p:nvSpPr>
        <p:spPr>
          <a:xfrm>
            <a:off x="300754" y="0"/>
            <a:ext cx="8534400" cy="971755"/>
          </a:xfrm>
        </p:spPr>
        <p:txBody>
          <a:bodyPr>
            <a:normAutofit/>
          </a:bodyPr>
          <a:lstStyle/>
          <a:p>
            <a:r>
              <a:rPr lang="en-US" sz="2400" b="1" dirty="0">
                <a:highlight>
                  <a:srgbClr val="91EDAD"/>
                </a:highlight>
              </a:rPr>
              <a:t>INTRODUCTION TO AWS ELASTIC FILE SYSTEM (EFS)</a:t>
            </a:r>
            <a:endParaRPr lang="en-IN" sz="2400" b="1" dirty="0">
              <a:highlight>
                <a:srgbClr val="91EDAD"/>
              </a:highlight>
            </a:endParaRPr>
          </a:p>
        </p:txBody>
      </p:sp>
    </p:spTree>
    <p:extLst>
      <p:ext uri="{BB962C8B-B14F-4D97-AF65-F5344CB8AC3E}">
        <p14:creationId xmlns:p14="http://schemas.microsoft.com/office/powerpoint/2010/main" val="407099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1110C4B-8DB1-A56E-19F0-3B072CEC3628}"/>
              </a:ext>
            </a:extLst>
          </p:cNvPr>
          <p:cNvSpPr txBox="1"/>
          <p:nvPr/>
        </p:nvSpPr>
        <p:spPr>
          <a:xfrm>
            <a:off x="206477" y="422787"/>
            <a:ext cx="8917858" cy="2554545"/>
          </a:xfrm>
          <a:prstGeom prst="rect">
            <a:avLst/>
          </a:prstGeom>
          <a:noFill/>
        </p:spPr>
        <p:txBody>
          <a:bodyPr wrap="square" rtlCol="0">
            <a:spAutoFit/>
          </a:bodyPr>
          <a:lstStyle/>
          <a:p>
            <a:pPr marL="457200" indent="-457200" fontAlgn="base">
              <a:buFont typeface="Wingdings" panose="05000000000000000000" pitchFamily="2" charset="2"/>
              <a:buChar char="q"/>
            </a:pPr>
            <a:r>
              <a:rPr lang="en-US" sz="2000" b="1" dirty="0">
                <a:solidFill>
                  <a:schemeClr val="bg1"/>
                </a:solidFill>
                <a:highlight>
                  <a:srgbClr val="91EDAD"/>
                </a:highlight>
              </a:rPr>
              <a:t>What is AWS Elastic File System?</a:t>
            </a:r>
            <a:endParaRPr lang="en-US" sz="2000" b="1" dirty="0">
              <a:highlight>
                <a:srgbClr val="91EDAD"/>
              </a:highlight>
            </a:endParaRPr>
          </a:p>
          <a:p>
            <a:pPr fontAlgn="base"/>
            <a:endParaRPr lang="en-US" sz="2000" b="1" dirty="0">
              <a:highlight>
                <a:srgbClr val="91EDAD"/>
              </a:highlight>
            </a:endParaRPr>
          </a:p>
          <a:p>
            <a:pPr marL="342900" indent="-342900" fontAlgn="base">
              <a:buFont typeface="Wingdings" panose="05000000000000000000" pitchFamily="2" charset="2"/>
              <a:buChar char="Ø"/>
            </a:pPr>
            <a:r>
              <a:rPr lang="en-US" sz="2000" dirty="0">
                <a:solidFill>
                  <a:schemeClr val="tx2"/>
                </a:solidFill>
              </a:rPr>
              <a:t>From the aforementioned list, EFS falls under the file storage category. EFS is a file-level, fully managed, storage provided by AWS </a:t>
            </a:r>
            <a:r>
              <a:rPr lang="en-US" sz="2000" u="sng" dirty="0">
                <a:solidFill>
                  <a:schemeClr val="tx2"/>
                </a:solidFill>
                <a:hlinkClick r:id="rId2">
                  <a:extLst>
                    <a:ext uri="{A12FA001-AC4F-418D-AE19-62706E023703}">
                      <ahyp:hlinkClr xmlns:ahyp="http://schemas.microsoft.com/office/drawing/2018/hyperlinkcolor" val="tx"/>
                    </a:ext>
                  </a:extLst>
                </a:hlinkClick>
              </a:rPr>
              <a:t>(Amazon Web Services)</a:t>
            </a:r>
            <a:r>
              <a:rPr lang="en-US" sz="2000" dirty="0">
                <a:solidFill>
                  <a:schemeClr val="tx2"/>
                </a:solidFill>
              </a:rPr>
              <a:t> that can be accessed by multiple EC2 instances concurrently. Just like the</a:t>
            </a:r>
            <a:r>
              <a:rPr lang="en-US" sz="2000" u="sng" dirty="0">
                <a:solidFill>
                  <a:schemeClr val="tx2"/>
                </a:solidFill>
                <a:hlinkClick r:id="rId3">
                  <a:extLst>
                    <a:ext uri="{A12FA001-AC4F-418D-AE19-62706E023703}">
                      <ahyp:hlinkClr xmlns:ahyp="http://schemas.microsoft.com/office/drawing/2018/hyperlinkcolor" val="tx"/>
                    </a:ext>
                  </a:extLst>
                </a:hlinkClick>
              </a:rPr>
              <a:t> AWS EBS</a:t>
            </a:r>
            <a:r>
              <a:rPr lang="en-US" sz="2000" dirty="0">
                <a:solidFill>
                  <a:schemeClr val="tx2"/>
                </a:solidFill>
              </a:rPr>
              <a:t>, EFS is specially designed for high throughput and low latency applications. </a:t>
            </a:r>
          </a:p>
          <a:p>
            <a:endParaRPr lang="en-IN" sz="2000" dirty="0"/>
          </a:p>
        </p:txBody>
      </p:sp>
      <p:sp>
        <p:nvSpPr>
          <p:cNvPr id="7" name="TextBox 6">
            <a:extLst>
              <a:ext uri="{FF2B5EF4-FFF2-40B4-BE49-F238E27FC236}">
                <a16:creationId xmlns:a16="http://schemas.microsoft.com/office/drawing/2014/main" id="{A46FBBF5-D3E2-44A2-F306-DFA9C9EDB350}"/>
              </a:ext>
            </a:extLst>
          </p:cNvPr>
          <p:cNvSpPr txBox="1"/>
          <p:nvPr/>
        </p:nvSpPr>
        <p:spPr>
          <a:xfrm>
            <a:off x="324464" y="3065823"/>
            <a:ext cx="8652387" cy="2616101"/>
          </a:xfrm>
          <a:prstGeom prst="rect">
            <a:avLst/>
          </a:prstGeom>
          <a:noFill/>
        </p:spPr>
        <p:txBody>
          <a:bodyPr wrap="square" rtlCol="0">
            <a:spAutoFit/>
          </a:bodyPr>
          <a:lstStyle/>
          <a:p>
            <a:pPr marL="285750" indent="-285750" fontAlgn="base">
              <a:buFont typeface="Wingdings" panose="05000000000000000000" pitchFamily="2" charset="2"/>
              <a:buChar char="q"/>
            </a:pPr>
            <a:r>
              <a:rPr lang="en-US" sz="2400" b="1" dirty="0">
                <a:solidFill>
                  <a:schemeClr val="bg1"/>
                </a:solidFill>
                <a:highlight>
                  <a:srgbClr val="91EDAD"/>
                </a:highlight>
              </a:rPr>
              <a:t>How Does EFS Work?</a:t>
            </a:r>
          </a:p>
          <a:p>
            <a:pPr fontAlgn="base"/>
            <a:endParaRPr lang="en-US" sz="2000" b="1" dirty="0">
              <a:solidFill>
                <a:schemeClr val="bg1"/>
              </a:solidFill>
            </a:endParaRPr>
          </a:p>
          <a:p>
            <a:pPr marL="342900" indent="-342900" fontAlgn="base">
              <a:buFont typeface="Wingdings" panose="05000000000000000000" pitchFamily="2" charset="2"/>
              <a:buChar char="Ø"/>
            </a:pPr>
            <a:r>
              <a:rPr lang="en-US" sz="2000" dirty="0"/>
              <a:t>EFS can be created using the </a:t>
            </a:r>
            <a:r>
              <a:rPr lang="en-US" sz="2000" u="sng" dirty="0">
                <a:hlinkClick r:id="rId4"/>
              </a:rPr>
              <a:t>EC2-Instance</a:t>
            </a:r>
            <a:r>
              <a:rPr lang="en-US" sz="2000" dirty="0"/>
              <a:t> where it will be created in a specific region and distributed across multiple availability zones for the purpose of high availability and durability. You can choose the EFS based on the I/Ops you are going to perform.</a:t>
            </a:r>
          </a:p>
          <a:p>
            <a:endParaRPr lang="en-IN" sz="2000" dirty="0"/>
          </a:p>
        </p:txBody>
      </p:sp>
    </p:spTree>
    <p:extLst>
      <p:ext uri="{BB962C8B-B14F-4D97-AF65-F5344CB8AC3E}">
        <p14:creationId xmlns:p14="http://schemas.microsoft.com/office/powerpoint/2010/main" val="949519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a:extLst>
              <a:ext uri="{FF2B5EF4-FFF2-40B4-BE49-F238E27FC236}">
                <a16:creationId xmlns:a16="http://schemas.microsoft.com/office/drawing/2014/main" id="{2B601826-B20D-23D3-74F7-FE08FC0AC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20" y="288516"/>
            <a:ext cx="9446745" cy="36345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780CED-98C5-CE5B-AA6F-CE4891BBD5BC}"/>
              </a:ext>
            </a:extLst>
          </p:cNvPr>
          <p:cNvSpPr txBox="1"/>
          <p:nvPr/>
        </p:nvSpPr>
        <p:spPr>
          <a:xfrm>
            <a:off x="326520" y="4227871"/>
            <a:ext cx="8581506" cy="2585323"/>
          </a:xfrm>
          <a:prstGeom prst="rect">
            <a:avLst/>
          </a:prstGeom>
          <a:noFill/>
        </p:spPr>
        <p:txBody>
          <a:bodyPr wrap="square" rtlCol="0">
            <a:spAutoFit/>
          </a:bodyPr>
          <a:lstStyle/>
          <a:p>
            <a:pPr fontAlgn="base"/>
            <a:r>
              <a:rPr lang="en-US" dirty="0"/>
              <a:t>Once the EFS is created you need to set up mount targets which will provide the connectivity to your EFS file system. Following are some of the resources which you can mount on EFS.</a:t>
            </a:r>
          </a:p>
          <a:p>
            <a:pPr fontAlgn="base"/>
            <a:r>
              <a:rPr lang="en-US" dirty="0"/>
              <a:t>Amazon EC2.</a:t>
            </a:r>
          </a:p>
          <a:p>
            <a:pPr marL="285750" indent="-285750" fontAlgn="base">
              <a:buFont typeface="Wingdings" panose="05000000000000000000" pitchFamily="2" charset="2"/>
              <a:buChar char="§"/>
            </a:pPr>
            <a:r>
              <a:rPr lang="en-US" u="sng" dirty="0">
                <a:solidFill>
                  <a:schemeClr val="accent2">
                    <a:lumMod val="40000"/>
                    <a:lumOff val="60000"/>
                  </a:schemeClr>
                </a:solidFill>
                <a:hlinkClick r:id="rId3">
                  <a:extLst>
                    <a:ext uri="{A12FA001-AC4F-418D-AE19-62706E023703}">
                      <ahyp:hlinkClr xmlns:ahyp="http://schemas.microsoft.com/office/drawing/2018/hyperlinkcolor" val="tx"/>
                    </a:ext>
                  </a:extLst>
                </a:hlinkClick>
              </a:rPr>
              <a:t>Amazon ECS</a:t>
            </a:r>
            <a:endParaRPr lang="en-US" dirty="0">
              <a:solidFill>
                <a:schemeClr val="accent2">
                  <a:lumMod val="40000"/>
                  <a:lumOff val="60000"/>
                </a:schemeClr>
              </a:solidFill>
            </a:endParaRPr>
          </a:p>
          <a:p>
            <a:pPr marL="285750" indent="-285750" fontAlgn="base">
              <a:buFont typeface="Wingdings" panose="05000000000000000000" pitchFamily="2" charset="2"/>
              <a:buChar char="§"/>
            </a:pPr>
            <a:r>
              <a:rPr lang="en-US" u="sng" dirty="0">
                <a:solidFill>
                  <a:schemeClr val="accent2">
                    <a:lumMod val="40000"/>
                    <a:lumOff val="60000"/>
                  </a:schemeClr>
                </a:solidFill>
              </a:rPr>
              <a:t>Amazon EKS.</a:t>
            </a:r>
            <a:endParaRPr lang="en-US" dirty="0">
              <a:solidFill>
                <a:schemeClr val="accent2">
                  <a:lumMod val="40000"/>
                  <a:lumOff val="60000"/>
                </a:schemeClr>
              </a:solidFill>
            </a:endParaRPr>
          </a:p>
          <a:p>
            <a:pPr marL="285750" indent="-285750" fontAlgn="base">
              <a:buFont typeface="Wingdings" panose="05000000000000000000" pitchFamily="2" charset="2"/>
              <a:buChar char="§"/>
            </a:pPr>
            <a:r>
              <a:rPr lang="en-US" u="sng" dirty="0">
                <a:solidFill>
                  <a:schemeClr val="accent2">
                    <a:lumMod val="40000"/>
                    <a:lumOff val="60000"/>
                  </a:schemeClr>
                </a:solidFill>
                <a:hlinkClick r:id="rId4">
                  <a:extLst>
                    <a:ext uri="{A12FA001-AC4F-418D-AE19-62706E023703}">
                      <ahyp:hlinkClr xmlns:ahyp="http://schemas.microsoft.com/office/drawing/2018/hyperlinkcolor" val="tx"/>
                    </a:ext>
                  </a:extLst>
                </a:hlinkClick>
              </a:rPr>
              <a:t> AWS lambda</a:t>
            </a:r>
            <a:r>
              <a:rPr lang="en-US" dirty="0">
                <a:solidFill>
                  <a:schemeClr val="accent2">
                    <a:lumMod val="40000"/>
                    <a:lumOff val="60000"/>
                  </a:schemeClr>
                </a:solidFill>
              </a:rPr>
              <a:t> </a:t>
            </a:r>
            <a:r>
              <a:rPr lang="en-US" dirty="0"/>
              <a:t>and some other servers</a:t>
            </a:r>
          </a:p>
          <a:p>
            <a:pPr fontAlgn="base"/>
            <a:endParaRPr lang="en-US" dirty="0">
              <a:solidFill>
                <a:schemeClr val="accent2">
                  <a:lumMod val="20000"/>
                  <a:lumOff val="80000"/>
                </a:schemeClr>
              </a:solidFill>
            </a:endParaRPr>
          </a:p>
          <a:p>
            <a:endParaRPr lang="en-IN" dirty="0"/>
          </a:p>
        </p:txBody>
      </p:sp>
    </p:spTree>
    <p:extLst>
      <p:ext uri="{BB962C8B-B14F-4D97-AF65-F5344CB8AC3E}">
        <p14:creationId xmlns:p14="http://schemas.microsoft.com/office/powerpoint/2010/main" val="170132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A717A5-B6C1-859E-23D0-275E1355F5D7}"/>
              </a:ext>
            </a:extLst>
          </p:cNvPr>
          <p:cNvSpPr txBox="1"/>
          <p:nvPr/>
        </p:nvSpPr>
        <p:spPr>
          <a:xfrm>
            <a:off x="147484" y="245806"/>
            <a:ext cx="8967019" cy="6459794"/>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AAC87E2D-1032-1919-8412-FD79A62F5110}"/>
              </a:ext>
            </a:extLst>
          </p:cNvPr>
          <p:cNvSpPr txBox="1"/>
          <p:nvPr/>
        </p:nvSpPr>
        <p:spPr>
          <a:xfrm>
            <a:off x="147484" y="245806"/>
            <a:ext cx="8967019" cy="6494085"/>
          </a:xfrm>
          <a:prstGeom prst="rect">
            <a:avLst/>
          </a:prstGeom>
          <a:noFill/>
        </p:spPr>
        <p:txBody>
          <a:bodyPr wrap="square" rtlCol="0">
            <a:spAutoFit/>
          </a:bodyPr>
          <a:lstStyle/>
          <a:p>
            <a:pPr marL="457200" indent="-457200" fontAlgn="base">
              <a:buFont typeface="Wingdings" panose="05000000000000000000" pitchFamily="2" charset="2"/>
              <a:buChar char="q"/>
            </a:pPr>
            <a:r>
              <a:rPr lang="en-US" sz="2800" b="1" dirty="0">
                <a:solidFill>
                  <a:schemeClr val="bg2"/>
                </a:solidFill>
                <a:highlight>
                  <a:srgbClr val="91EDAD"/>
                </a:highlight>
              </a:rPr>
              <a:t>Use Cases Of EFS</a:t>
            </a:r>
          </a:p>
          <a:p>
            <a:pPr fontAlgn="base"/>
            <a:endParaRPr lang="en-US" sz="2800" b="1" dirty="0">
              <a:solidFill>
                <a:schemeClr val="tx2"/>
              </a:solidFill>
            </a:endParaRPr>
          </a:p>
          <a:p>
            <a:pPr marL="285750" indent="-285750" fontAlgn="base">
              <a:buFont typeface="Wingdings" panose="05000000000000000000" pitchFamily="2" charset="2"/>
              <a:buChar char="v"/>
            </a:pPr>
            <a:r>
              <a:rPr lang="en-US" b="1" dirty="0">
                <a:solidFill>
                  <a:schemeClr val="tx2"/>
                </a:solidFill>
              </a:rPr>
              <a:t>Secured file sharing:</a:t>
            </a:r>
            <a:endParaRPr lang="en-US" b="1" dirty="0">
              <a:solidFill>
                <a:srgbClr val="660066"/>
              </a:solidFill>
            </a:endParaRPr>
          </a:p>
          <a:p>
            <a:pPr fontAlgn="base"/>
            <a:r>
              <a:rPr lang="en-US" b="1" dirty="0">
                <a:solidFill>
                  <a:srgbClr val="660066"/>
                </a:solidFill>
              </a:rPr>
              <a:t> </a:t>
            </a:r>
            <a:r>
              <a:rPr lang="en-US" dirty="0"/>
              <a:t>You can share your files in every secured manner and in a faster and easier way and also ensures consistency across the system.</a:t>
            </a:r>
          </a:p>
          <a:p>
            <a:pPr fontAlgn="base"/>
            <a:endParaRPr lang="en-US" dirty="0"/>
          </a:p>
          <a:p>
            <a:pPr marL="285750" indent="-285750" fontAlgn="base">
              <a:buFont typeface="Wingdings" panose="05000000000000000000" pitchFamily="2" charset="2"/>
              <a:buChar char="v"/>
            </a:pPr>
            <a:r>
              <a:rPr lang="en-US" b="1" dirty="0"/>
              <a:t>Web Hosting:</a:t>
            </a:r>
          </a:p>
          <a:p>
            <a:pPr fontAlgn="base"/>
            <a:r>
              <a:rPr lang="en-US" b="1" dirty="0"/>
              <a:t> </a:t>
            </a:r>
            <a:r>
              <a:rPr lang="en-US" dirty="0"/>
              <a:t>Well suited for web servers where multiple web servers can access the file system and can store the data EFS also scales whenever the data incoming is increased.</a:t>
            </a:r>
          </a:p>
          <a:p>
            <a:pPr fontAlgn="base"/>
            <a:endParaRPr lang="en-US" dirty="0"/>
          </a:p>
          <a:p>
            <a:pPr marL="285750" indent="-285750" fontAlgn="base">
              <a:buFont typeface="Wingdings" panose="05000000000000000000" pitchFamily="2" charset="2"/>
              <a:buChar char="v"/>
            </a:pPr>
            <a:r>
              <a:rPr lang="en-US" b="1" dirty="0"/>
              <a:t>Modernize application development:</a:t>
            </a:r>
          </a:p>
          <a:p>
            <a:pPr fontAlgn="base"/>
            <a:r>
              <a:rPr lang="en-US" dirty="0"/>
              <a:t> You can share the data from the AWS resources like ECS, EKS, and any serverless web applications in an efficient manner and without more management required.</a:t>
            </a:r>
          </a:p>
          <a:p>
            <a:pPr fontAlgn="base"/>
            <a:endParaRPr lang="en-US" dirty="0"/>
          </a:p>
          <a:p>
            <a:pPr marL="285750" indent="-285750" fontAlgn="base">
              <a:buFont typeface="Wingdings" panose="05000000000000000000" pitchFamily="2" charset="2"/>
              <a:buChar char="v"/>
            </a:pPr>
            <a:r>
              <a:rPr lang="en-US" b="1" dirty="0"/>
              <a:t>Machine Learning and AI Workloads:</a:t>
            </a:r>
          </a:p>
          <a:p>
            <a:pPr fontAlgn="base"/>
            <a:r>
              <a:rPr lang="en-US" b="1" dirty="0"/>
              <a:t> </a:t>
            </a:r>
            <a:r>
              <a:rPr lang="en-US" dirty="0"/>
              <a:t>EFS is well suited for large data AI applications where multiple instances and containers will access the same data improving collaboration and reducing data duplication.</a:t>
            </a:r>
          </a:p>
          <a:p>
            <a:pPr marL="285750" indent="-285750">
              <a:buFont typeface="Wingdings" panose="05000000000000000000" pitchFamily="2" charset="2"/>
              <a:buChar char="v"/>
            </a:pPr>
            <a:endParaRPr lang="en-IN" dirty="0"/>
          </a:p>
          <a:p>
            <a:endParaRPr lang="en-IN" dirty="0"/>
          </a:p>
        </p:txBody>
      </p:sp>
    </p:spTree>
    <p:extLst>
      <p:ext uri="{BB962C8B-B14F-4D97-AF65-F5344CB8AC3E}">
        <p14:creationId xmlns:p14="http://schemas.microsoft.com/office/powerpoint/2010/main" val="1138734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61F6AF-78A1-31F0-7EA1-ABBF58ED619F}"/>
              </a:ext>
            </a:extLst>
          </p:cNvPr>
          <p:cNvSpPr txBox="1"/>
          <p:nvPr/>
        </p:nvSpPr>
        <p:spPr>
          <a:xfrm>
            <a:off x="157316" y="226142"/>
            <a:ext cx="8888361" cy="6832640"/>
          </a:xfrm>
          <a:prstGeom prst="rect">
            <a:avLst/>
          </a:prstGeom>
          <a:noFill/>
        </p:spPr>
        <p:txBody>
          <a:bodyPr wrap="square" rtlCol="0">
            <a:spAutoFit/>
          </a:bodyPr>
          <a:lstStyle/>
          <a:p>
            <a:pPr fontAlgn="base"/>
            <a:endParaRPr lang="en-US" sz="3200" b="1" dirty="0">
              <a:solidFill>
                <a:schemeClr val="bg1"/>
              </a:solidFill>
            </a:endParaRPr>
          </a:p>
          <a:p>
            <a:pPr marL="457200" indent="-457200" fontAlgn="base">
              <a:buFont typeface="Wingdings" panose="05000000000000000000" pitchFamily="2" charset="2"/>
              <a:buChar char="q"/>
            </a:pPr>
            <a:r>
              <a:rPr lang="en-US" sz="2800" b="1" dirty="0">
                <a:solidFill>
                  <a:schemeClr val="bg1"/>
                </a:solidFill>
                <a:highlight>
                  <a:srgbClr val="91EDAD"/>
                </a:highlight>
              </a:rPr>
              <a:t>When To Choose Amazon EFS?</a:t>
            </a:r>
          </a:p>
          <a:p>
            <a:pPr fontAlgn="base"/>
            <a:endParaRPr lang="en-US" dirty="0"/>
          </a:p>
          <a:p>
            <a:pPr marL="285750" indent="-285750" fontAlgn="base">
              <a:buFont typeface="Wingdings" panose="05000000000000000000" pitchFamily="2" charset="2"/>
              <a:buChar char="v"/>
            </a:pPr>
            <a:r>
              <a:rPr lang="en-US" b="1" dirty="0"/>
              <a:t>Shared File Storage: </a:t>
            </a:r>
            <a:r>
              <a:rPr lang="en-US" dirty="0"/>
              <a:t>If the multiple EC2-Instances have to access the same data. EFS management of shared data and ensures consistency across instances.</a:t>
            </a:r>
          </a:p>
          <a:p>
            <a:pPr fontAlgn="base"/>
            <a:endParaRPr lang="en-US" dirty="0"/>
          </a:p>
          <a:p>
            <a:pPr marL="285750" indent="-285750" fontAlgn="base">
              <a:buFont typeface="Wingdings" panose="05000000000000000000" pitchFamily="2" charset="2"/>
              <a:buChar char="v"/>
            </a:pPr>
            <a:r>
              <a:rPr lang="en-US" b="1" dirty="0"/>
              <a:t>Scalability:</a:t>
            </a:r>
            <a:r>
              <a:rPr lang="en-US" dirty="0"/>
              <a:t> EFS can increase and decrease its storage capacity depending on the incoming data. If you don't have an idea how much data is going to come to the store then you can use the Amazon EFS.</a:t>
            </a:r>
          </a:p>
          <a:p>
            <a:pPr marL="285750" indent="-285750" fontAlgn="base">
              <a:buFont typeface="Wingdings" panose="05000000000000000000" pitchFamily="2" charset="2"/>
              <a:buChar char="v"/>
            </a:pPr>
            <a:endParaRPr lang="en-US" dirty="0"/>
          </a:p>
          <a:p>
            <a:pPr marL="285750" indent="-285750" fontAlgn="base">
              <a:buFont typeface="Wingdings" panose="05000000000000000000" pitchFamily="2" charset="2"/>
              <a:buChar char="v"/>
            </a:pPr>
            <a:r>
              <a:rPr lang="en-US" b="1" dirty="0"/>
              <a:t>Simplified Data Sharing:</a:t>
            </a:r>
            <a:r>
              <a:rPr lang="en-US" dirty="0"/>
              <a:t> If different applications want the same data to use in a collaborative manner then you can choose the Amazon EFS. EFS can share large datasets across a group of instances.</a:t>
            </a:r>
          </a:p>
          <a:p>
            <a:pPr marL="285750" indent="-285750" fontAlgn="base">
              <a:buFont typeface="Wingdings" panose="05000000000000000000" pitchFamily="2" charset="2"/>
              <a:buChar char="v"/>
            </a:pPr>
            <a:endParaRPr lang="en-US" dirty="0"/>
          </a:p>
          <a:p>
            <a:pPr marL="285750" indent="-285750" fontAlgn="base">
              <a:buFont typeface="Wingdings" panose="05000000000000000000" pitchFamily="2" charset="2"/>
              <a:buChar char="v"/>
            </a:pPr>
            <a:r>
              <a:rPr lang="en-US" b="1" dirty="0"/>
              <a:t>Use with Serverless Applications:</a:t>
            </a:r>
            <a:r>
              <a:rPr lang="en-US" dirty="0"/>
              <a:t> Amazon EFS is well suited for the service like serverless computing services like some of the examples AWS lambda, EFS, and so on.</a:t>
            </a:r>
          </a:p>
          <a:p>
            <a:pPr marL="285750" indent="-285750" fontAlgn="base">
              <a:buFont typeface="Wingdings" panose="05000000000000000000" pitchFamily="2" charset="2"/>
              <a:buChar char="v"/>
            </a:pPr>
            <a:endParaRPr lang="en-US" dirty="0"/>
          </a:p>
          <a:p>
            <a:pPr marL="285750" indent="-285750" fontAlgn="base">
              <a:buFont typeface="Wingdings" panose="05000000000000000000" pitchFamily="2" charset="2"/>
              <a:buChar char="v"/>
            </a:pPr>
            <a:r>
              <a:rPr lang="en-US" b="1" dirty="0"/>
              <a:t>Pay-as-You-go-Model: </a:t>
            </a:r>
            <a:r>
              <a:rPr lang="en-US" dirty="0"/>
              <a:t>If your application is having unpredictable storage growth then there is no need of paying upfront or no need of any prior commitments. You pay only for the storage that you are going to use</a:t>
            </a:r>
          </a:p>
          <a:p>
            <a:endParaRPr lang="en-IN" dirty="0"/>
          </a:p>
        </p:txBody>
      </p:sp>
    </p:spTree>
    <p:extLst>
      <p:ext uri="{BB962C8B-B14F-4D97-AF65-F5344CB8AC3E}">
        <p14:creationId xmlns:p14="http://schemas.microsoft.com/office/powerpoint/2010/main" val="20986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B57A31-D91A-5E9D-985A-E70EAE807016}"/>
              </a:ext>
            </a:extLst>
          </p:cNvPr>
          <p:cNvSpPr txBox="1"/>
          <p:nvPr/>
        </p:nvSpPr>
        <p:spPr>
          <a:xfrm>
            <a:off x="78658" y="167148"/>
            <a:ext cx="9124336" cy="4278094"/>
          </a:xfrm>
          <a:prstGeom prst="rect">
            <a:avLst/>
          </a:prstGeom>
          <a:noFill/>
        </p:spPr>
        <p:txBody>
          <a:bodyPr wrap="square" rtlCol="0">
            <a:spAutoFit/>
          </a:bodyPr>
          <a:lstStyle/>
          <a:p>
            <a:pPr marL="457200" indent="-457200" fontAlgn="base">
              <a:buFont typeface="Wingdings" panose="05000000000000000000" pitchFamily="2" charset="2"/>
              <a:buChar char="q"/>
            </a:pPr>
            <a:r>
              <a:rPr lang="en-US" sz="2800" b="1" dirty="0">
                <a:solidFill>
                  <a:schemeClr val="bg1"/>
                </a:solidFill>
                <a:highlight>
                  <a:srgbClr val="91EDAD"/>
                </a:highlight>
              </a:rPr>
              <a:t>Different Storage Classes in AWS EFS</a:t>
            </a:r>
          </a:p>
          <a:p>
            <a:pPr marL="457200" indent="-457200" fontAlgn="base">
              <a:buFont typeface="Wingdings" panose="05000000000000000000" pitchFamily="2" charset="2"/>
              <a:buChar char="q"/>
            </a:pPr>
            <a:endParaRPr lang="en-US" sz="2800" b="1" dirty="0">
              <a:solidFill>
                <a:schemeClr val="bg1"/>
              </a:solidFill>
            </a:endParaRPr>
          </a:p>
          <a:p>
            <a:pPr marL="285750" indent="-285750" fontAlgn="base">
              <a:buFont typeface="Wingdings" panose="05000000000000000000" pitchFamily="2" charset="2"/>
              <a:buChar char="Ø"/>
            </a:pPr>
            <a:r>
              <a:rPr lang="en-US" b="1" u="sng" dirty="0">
                <a:solidFill>
                  <a:schemeClr val="tx1">
                    <a:lumMod val="95000"/>
                  </a:schemeClr>
                </a:solidFill>
              </a:rPr>
              <a:t>Standard storage class</a:t>
            </a:r>
          </a:p>
          <a:p>
            <a:pPr marL="285750" indent="-285750" fontAlgn="base">
              <a:buFont typeface="Arial" panose="020B0604020202020204" pitchFamily="34" charset="0"/>
              <a:buChar char="•"/>
            </a:pPr>
            <a:r>
              <a:rPr lang="en-US" dirty="0"/>
              <a:t>This is the default storage class for EFS.</a:t>
            </a:r>
          </a:p>
          <a:p>
            <a:pPr marL="285750" indent="-285750" fontAlgn="base">
              <a:buFont typeface="Arial" panose="020B0604020202020204" pitchFamily="34" charset="0"/>
              <a:buChar char="•"/>
            </a:pPr>
            <a:r>
              <a:rPr lang="en-US" dirty="0"/>
              <a:t>The user is only charged for the amount of storage used.</a:t>
            </a:r>
          </a:p>
          <a:p>
            <a:pPr marL="285750" indent="-285750" fontAlgn="base">
              <a:buFont typeface="Arial" panose="020B0604020202020204" pitchFamily="34" charset="0"/>
              <a:buChar char="•"/>
            </a:pPr>
            <a:r>
              <a:rPr lang="en-US" dirty="0"/>
              <a:t>This is recommended for storing frequently accessed files.</a:t>
            </a:r>
          </a:p>
          <a:p>
            <a:pPr marL="285750" indent="-285750" fontAlgn="base">
              <a:buFont typeface="Arial" panose="020B0604020202020204" pitchFamily="34" charset="0"/>
              <a:buChar char="•"/>
            </a:pPr>
            <a:endParaRPr lang="en-US" dirty="0"/>
          </a:p>
          <a:p>
            <a:pPr marL="285750" indent="-285750" fontAlgn="base">
              <a:buFont typeface="Wingdings" panose="05000000000000000000" pitchFamily="2" charset="2"/>
              <a:buChar char="Ø"/>
            </a:pPr>
            <a:r>
              <a:rPr lang="en-US" b="1" u="sng" dirty="0">
                <a:solidFill>
                  <a:schemeClr val="tx1">
                    <a:lumMod val="95000"/>
                  </a:schemeClr>
                </a:solidFill>
              </a:rPr>
              <a:t>Infrequently Accessed storage class(One Zone)</a:t>
            </a:r>
          </a:p>
          <a:p>
            <a:pPr marL="285750" indent="-285750" fontAlgn="base">
              <a:buFont typeface="Arial" panose="020B0604020202020204" pitchFamily="34" charset="0"/>
              <a:buChar char="•"/>
            </a:pPr>
            <a:r>
              <a:rPr lang="en-US" dirty="0"/>
              <a:t>Cheaper storage space.</a:t>
            </a:r>
          </a:p>
          <a:p>
            <a:pPr marL="285750" indent="-285750" fontAlgn="base">
              <a:buFont typeface="Arial" panose="020B0604020202020204" pitchFamily="34" charset="0"/>
              <a:buChar char="•"/>
            </a:pPr>
            <a:r>
              <a:rPr lang="en-US" dirty="0"/>
              <a:t>Recommended for rarely accessed files.</a:t>
            </a:r>
          </a:p>
          <a:p>
            <a:pPr marL="285750" indent="-285750" fontAlgn="base">
              <a:buFont typeface="Arial" panose="020B0604020202020204" pitchFamily="34" charset="0"/>
              <a:buChar char="•"/>
            </a:pPr>
            <a:r>
              <a:rPr lang="en-US" dirty="0"/>
              <a:t>Increased latency when reading or writing files.</a:t>
            </a:r>
          </a:p>
          <a:p>
            <a:pPr marL="285750" indent="-285750" fontAlgn="base">
              <a:buFont typeface="Arial" panose="020B0604020202020204" pitchFamily="34" charset="0"/>
              <a:buChar char="•"/>
            </a:pPr>
            <a:r>
              <a:rPr lang="en-US" dirty="0"/>
              <a:t>The user is charged not only for the storage of files but also charged for read and write operations.</a:t>
            </a:r>
            <a:br>
              <a:rPr lang="en-US" dirty="0"/>
            </a:br>
            <a:endParaRPr lang="en-IN" dirty="0"/>
          </a:p>
        </p:txBody>
      </p:sp>
      <p:sp>
        <p:nvSpPr>
          <p:cNvPr id="3" name="Rectangle 1">
            <a:extLst>
              <a:ext uri="{FF2B5EF4-FFF2-40B4-BE49-F238E27FC236}">
                <a16:creationId xmlns:a16="http://schemas.microsoft.com/office/drawing/2014/main" id="{6C8482B5-B33C-8B3A-8E60-943968BBF7B8}"/>
              </a:ext>
            </a:extLst>
          </p:cNvPr>
          <p:cNvSpPr>
            <a:spLocks noChangeArrowheads="1"/>
          </p:cNvSpPr>
          <p:nvPr/>
        </p:nvSpPr>
        <p:spPr bwMode="auto">
          <a:xfrm>
            <a:off x="14187948" y="-2722927"/>
            <a:ext cx="363794" cy="2088264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300" b="0" i="0" u="none" strike="noStrike" cap="none" normalizeH="0" baseline="0" dirty="0">
                <a:ln>
                  <a:noFill/>
                </a:ln>
                <a:solidFill>
                  <a:schemeClr val="tx1"/>
                </a:solidFill>
                <a:effectLst/>
              </a:rPr>
              <a:t>             </a:t>
            </a:r>
            <a:endParaRPr kumimoji="0" lang="en-US" altLang="en-US" sz="1800" b="1" i="0" u="none" strike="noStrike" cap="none" normalizeH="0" baseline="0" dirty="0">
              <a:ln>
                <a:noFill/>
              </a:ln>
              <a:solidFill>
                <a:srgbClr val="FFFFFF"/>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Storage class ">
            <a:extLst>
              <a:ext uri="{FF2B5EF4-FFF2-40B4-BE49-F238E27FC236}">
                <a16:creationId xmlns:a16="http://schemas.microsoft.com/office/drawing/2014/main" id="{DE5E318A-E113-A486-2BFA-A7B7425C79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42" y="4445242"/>
            <a:ext cx="90392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66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D1044-053F-CD36-6D03-06F03417F9BC}"/>
              </a:ext>
            </a:extLst>
          </p:cNvPr>
          <p:cNvSpPr txBox="1"/>
          <p:nvPr/>
        </p:nvSpPr>
        <p:spPr>
          <a:xfrm>
            <a:off x="254000" y="284480"/>
            <a:ext cx="8737600" cy="3877985"/>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b="1" dirty="0">
                <a:solidFill>
                  <a:schemeClr val="bg1"/>
                </a:solidFill>
                <a:highlight>
                  <a:srgbClr val="91EDAD"/>
                </a:highlight>
              </a:rPr>
              <a:t>Different Performance Modes in EFS</a:t>
            </a:r>
          </a:p>
          <a:p>
            <a:pPr marL="342900" indent="-342900" fontAlgn="base">
              <a:buFont typeface="Wingdings" panose="05000000000000000000" pitchFamily="2" charset="2"/>
              <a:buChar char="q"/>
            </a:pPr>
            <a:endParaRPr lang="en-US" sz="2400" b="1" dirty="0">
              <a:solidFill>
                <a:schemeClr val="bg1"/>
              </a:solidFill>
            </a:endParaRPr>
          </a:p>
          <a:p>
            <a:pPr fontAlgn="base"/>
            <a:r>
              <a:rPr lang="en-US" b="1" dirty="0"/>
              <a:t>General-purpose</a:t>
            </a:r>
          </a:p>
          <a:p>
            <a:pPr fontAlgn="base"/>
            <a:r>
              <a:rPr lang="en-US" dirty="0"/>
              <a:t>Offers low latency.</a:t>
            </a:r>
          </a:p>
          <a:p>
            <a:pPr fontAlgn="base"/>
            <a:r>
              <a:rPr lang="en-US" dirty="0"/>
              <a:t>Supports a maximum of 7000 IOPS.</a:t>
            </a:r>
          </a:p>
          <a:p>
            <a:pPr fontAlgn="base"/>
            <a:r>
              <a:rPr lang="en-US" dirty="0"/>
              <a:t>As a cloud watch metric, you can view the amount of IOPS your architecture uses and can switch to Max IOPS if required.</a:t>
            </a:r>
          </a:p>
          <a:p>
            <a:pPr fontAlgn="base"/>
            <a:endParaRPr lang="en-US" dirty="0"/>
          </a:p>
          <a:p>
            <a:pPr fontAlgn="base"/>
            <a:r>
              <a:rPr lang="en-US" b="1" dirty="0"/>
              <a:t>Max I/O</a:t>
            </a:r>
          </a:p>
          <a:p>
            <a:pPr fontAlgn="base"/>
            <a:r>
              <a:rPr lang="en-US" dirty="0"/>
              <a:t>This is recommended when EFS needs over 7000 IOPS</a:t>
            </a:r>
          </a:p>
          <a:p>
            <a:pPr fontAlgn="base"/>
            <a:r>
              <a:rPr lang="en-US" dirty="0"/>
              <a:t>Theoretically, this mode has an unlimited I/O speed.</a:t>
            </a:r>
          </a:p>
          <a:p>
            <a:endParaRPr lang="en-IN" dirty="0"/>
          </a:p>
          <a:p>
            <a:endParaRPr lang="en-IN" dirty="0"/>
          </a:p>
        </p:txBody>
      </p:sp>
      <p:sp>
        <p:nvSpPr>
          <p:cNvPr id="3" name="Rectangle 1">
            <a:extLst>
              <a:ext uri="{FF2B5EF4-FFF2-40B4-BE49-F238E27FC236}">
                <a16:creationId xmlns:a16="http://schemas.microsoft.com/office/drawing/2014/main" id="{7E27E50A-2C1E-77CD-FC02-8EBCA7B0C9B5}"/>
              </a:ext>
            </a:extLst>
          </p:cNvPr>
          <p:cNvSpPr>
            <a:spLocks noChangeArrowheads="1"/>
          </p:cNvSpPr>
          <p:nvPr/>
        </p:nvSpPr>
        <p:spPr bwMode="auto">
          <a:xfrm>
            <a:off x="162560" y="5216336"/>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Performance mode ">
            <a:extLst>
              <a:ext uri="{FF2B5EF4-FFF2-40B4-BE49-F238E27FC236}">
                <a16:creationId xmlns:a16="http://schemas.microsoft.com/office/drawing/2014/main" id="{461E0BC7-B60F-DFCA-CADE-E55348965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3807341"/>
            <a:ext cx="865619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487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0F785D-8DD2-CBE5-03BA-7C3F3B5317C3}"/>
              </a:ext>
            </a:extLst>
          </p:cNvPr>
          <p:cNvSpPr txBox="1"/>
          <p:nvPr/>
        </p:nvSpPr>
        <p:spPr>
          <a:xfrm>
            <a:off x="172720" y="284480"/>
            <a:ext cx="8930640" cy="2308324"/>
          </a:xfrm>
          <a:prstGeom prst="rect">
            <a:avLst/>
          </a:prstGeom>
          <a:noFill/>
        </p:spPr>
        <p:txBody>
          <a:bodyPr wrap="square" rtlCol="0">
            <a:spAutoFit/>
          </a:bodyPr>
          <a:lstStyle/>
          <a:p>
            <a:pPr marL="342900" indent="-342900" fontAlgn="base">
              <a:buFont typeface="Wingdings" panose="05000000000000000000" pitchFamily="2" charset="2"/>
              <a:buChar char="q"/>
            </a:pPr>
            <a:r>
              <a:rPr lang="en-US" sz="2400" b="1" dirty="0">
                <a:solidFill>
                  <a:schemeClr val="bg1"/>
                </a:solidFill>
                <a:highlight>
                  <a:srgbClr val="91EDAD"/>
                </a:highlight>
              </a:rPr>
              <a:t>DIFFERENT THROPUGHPUT MODES IN EFS</a:t>
            </a:r>
          </a:p>
          <a:p>
            <a:pPr marL="342900" indent="-342900" fontAlgn="base">
              <a:buFont typeface="Wingdings" panose="05000000000000000000" pitchFamily="2" charset="2"/>
              <a:buChar char="Ø"/>
            </a:pPr>
            <a:endParaRPr lang="en-US" sz="2400" b="1" dirty="0">
              <a:solidFill>
                <a:schemeClr val="bg1"/>
              </a:solidFill>
            </a:endParaRPr>
          </a:p>
          <a:p>
            <a:pPr marL="342900" indent="-342900" fontAlgn="base">
              <a:buFont typeface="Wingdings" panose="05000000000000000000" pitchFamily="2" charset="2"/>
              <a:buChar char="Ø"/>
            </a:pPr>
            <a:r>
              <a:rPr lang="en-US" sz="2000" b="1" dirty="0"/>
              <a:t>Burst Mode:</a:t>
            </a:r>
            <a:r>
              <a:rPr lang="en-US" sz="2000" dirty="0"/>
              <a:t> Allows 100MBPS of burst speed per TB of storage.</a:t>
            </a:r>
          </a:p>
          <a:p>
            <a:pPr marL="342900" indent="-342900" fontAlgn="base">
              <a:buFont typeface="Wingdings" panose="05000000000000000000" pitchFamily="2" charset="2"/>
              <a:buChar char="Ø"/>
            </a:pPr>
            <a:endParaRPr lang="en-US" sz="2000" dirty="0"/>
          </a:p>
          <a:p>
            <a:pPr marL="342900" indent="-342900" fontAlgn="base">
              <a:buFont typeface="Wingdings" panose="05000000000000000000" pitchFamily="2" charset="2"/>
              <a:buChar char="Ø"/>
            </a:pPr>
            <a:r>
              <a:rPr lang="en-US" sz="2000" b="1" dirty="0"/>
              <a:t>Provisioned Mode: </a:t>
            </a:r>
            <a:r>
              <a:rPr lang="en-US" sz="2000" dirty="0"/>
              <a:t>Users can decide the max burst speed of the EFS but are charged more when speeds go beyond the default limit.</a:t>
            </a:r>
          </a:p>
          <a:p>
            <a:endParaRPr lang="en-IN" sz="1600" dirty="0"/>
          </a:p>
        </p:txBody>
      </p:sp>
      <p:sp>
        <p:nvSpPr>
          <p:cNvPr id="3" name="Rectangle 1">
            <a:extLst>
              <a:ext uri="{FF2B5EF4-FFF2-40B4-BE49-F238E27FC236}">
                <a16:creationId xmlns:a16="http://schemas.microsoft.com/office/drawing/2014/main" id="{65C01108-898A-D82B-4A53-9A4585826904}"/>
              </a:ext>
            </a:extLst>
          </p:cNvPr>
          <p:cNvSpPr>
            <a:spLocks noChangeArrowheads="1"/>
          </p:cNvSpPr>
          <p:nvPr/>
        </p:nvSpPr>
        <p:spPr bwMode="auto">
          <a:xfrm>
            <a:off x="223837" y="3052866"/>
            <a:ext cx="9579546" cy="3200828"/>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rgbClr val="FFFFFF"/>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r>
              <a:rPr kumimoji="0" lang="en-US" altLang="en-US" sz="14900" b="0" i="0" u="none" strike="noStrike" cap="none" normalizeH="0" baseline="0" dirty="0">
                <a:ln>
                  <a:noFill/>
                </a:ln>
                <a:solidFill>
                  <a:schemeClr val="tx1"/>
                </a:solidFill>
                <a:effectLst/>
              </a:rPr>
              <a:t>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666361B2-8BE6-14A8-519C-47AEC4EDB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47" y="3222724"/>
            <a:ext cx="9001125"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0419380"/>
      </p:ext>
    </p:extLst>
  </p:cSld>
  <p:clrMapOvr>
    <a:masterClrMapping/>
  </p:clrMapOvr>
</p:sld>
</file>

<file path=ppt/theme/theme1.xml><?xml version="1.0" encoding="utf-8"?>
<a:theme xmlns:a="http://schemas.openxmlformats.org/drawingml/2006/main" name="Slic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186</TotalTime>
  <Words>1288</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Century Gothic</vt:lpstr>
      <vt:lpstr>Nunito</vt:lpstr>
      <vt:lpstr>Wingdings</vt:lpstr>
      <vt:lpstr>Wingdings 3</vt:lpstr>
      <vt:lpstr>Slice</vt:lpstr>
      <vt:lpstr>                        EFS IN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anshikaprajapati700@gmail.com</dc:creator>
  <cp:lastModifiedBy>anshikaprajapati700@gmail.com</cp:lastModifiedBy>
  <cp:revision>2</cp:revision>
  <dcterms:created xsi:type="dcterms:W3CDTF">2025-06-05T13:27:14Z</dcterms:created>
  <dcterms:modified xsi:type="dcterms:W3CDTF">2025-06-05T18:03:38Z</dcterms:modified>
</cp:coreProperties>
</file>