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816" r:id="rId2"/>
    <p:sldId id="813" r:id="rId3"/>
    <p:sldId id="822" r:id="rId4"/>
    <p:sldId id="806" r:id="rId5"/>
    <p:sldId id="808" r:id="rId6"/>
    <p:sldId id="812" r:id="rId7"/>
    <p:sldId id="811" r:id="rId8"/>
    <p:sldId id="824" r:id="rId9"/>
    <p:sldId id="823" r:id="rId10"/>
    <p:sldId id="817" r:id="rId11"/>
    <p:sldId id="814" r:id="rId12"/>
    <p:sldId id="815" r:id="rId13"/>
    <p:sldId id="818" r:id="rId14"/>
    <p:sldId id="819" r:id="rId15"/>
    <p:sldId id="820" r:id="rId16"/>
    <p:sldId id="737" r:id="rId17"/>
    <p:sldId id="821" r:id="rId1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>
      <p:cViewPr varScale="1">
        <p:scale>
          <a:sx n="83" d="100"/>
          <a:sy n="83" d="100"/>
        </p:scale>
        <p:origin x="144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682" y="96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578" cy="4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Gill Sans" charset="0"/>
              </a:defRPr>
            </a:lvl1pPr>
          </a:lstStyle>
          <a:p>
            <a:endParaRPr lang="en-GB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912" y="1"/>
            <a:ext cx="3169578" cy="4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fld id="{5E1B578B-7BCF-804E-90A2-F18302903865}" type="datetime1">
              <a:rPr lang="en-GB"/>
              <a:pPr/>
              <a:t>17/09/2019</a:t>
            </a:fld>
            <a:endParaRPr lang="en-GB"/>
          </a:p>
        </p:txBody>
      </p:sp>
      <p:sp>
        <p:nvSpPr>
          <p:cNvPr id="141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068"/>
            <a:ext cx="3169578" cy="4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Gill Sans" charset="0"/>
              </a:defRPr>
            </a:lvl1pPr>
          </a:lstStyle>
          <a:p>
            <a:endParaRPr lang="en-GB" dirty="0"/>
          </a:p>
        </p:txBody>
      </p:sp>
      <p:sp>
        <p:nvSpPr>
          <p:cNvPr id="141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912" y="9119068"/>
            <a:ext cx="3169578" cy="4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r>
              <a:rPr lang="en-GB"/>
              <a:t>Page </a:t>
            </a:r>
            <a:fld id="{EA5D38E3-B9B2-4441-826C-C6BD30AADF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3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578" cy="4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912" y="1"/>
            <a:ext cx="3169578" cy="4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9B8C44FF-769C-1A46-B1EF-17937B24BB1C}" type="datetime1">
              <a:rPr lang="en-GB"/>
              <a:pPr/>
              <a:t>17/09/2019</a:t>
            </a:fld>
            <a:endParaRPr lang="en-GB"/>
          </a:p>
        </p:txBody>
      </p:sp>
      <p:sp>
        <p:nvSpPr>
          <p:cNvPr id="141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0" y="4560302"/>
            <a:ext cx="5852844" cy="432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068"/>
            <a:ext cx="3169578" cy="4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41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912" y="9119068"/>
            <a:ext cx="3169578" cy="4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D1B6875-EB0E-AC4C-95B7-0367583F6C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5157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266700"/>
            <a:ext cx="2065337" cy="611505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66700"/>
            <a:ext cx="6045200" cy="611505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66700"/>
            <a:ext cx="8145462" cy="11049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3263" y="1676400"/>
            <a:ext cx="3897312" cy="47053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975" y="1676400"/>
            <a:ext cx="3898900" cy="47053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66700"/>
            <a:ext cx="8145462" cy="11049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3263" y="1676400"/>
            <a:ext cx="3897312" cy="47053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2975" y="1676400"/>
            <a:ext cx="3898900" cy="2276475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52975" y="4105275"/>
            <a:ext cx="3898900" cy="2276475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50838"/>
            <a:ext cx="8423275" cy="630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813" y="1190625"/>
            <a:ext cx="4135437" cy="5219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2650" y="1190625"/>
            <a:ext cx="4135438" cy="5219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861425" y="0"/>
            <a:ext cx="282575" cy="142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6390F-1603-4606-96BE-11F29AAF5A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3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4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263" y="1676400"/>
            <a:ext cx="38973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975" y="1676400"/>
            <a:ext cx="3898900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80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00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Line 2"/>
          <p:cNvSpPr>
            <a:spLocks noChangeShapeType="1"/>
          </p:cNvSpPr>
          <p:nvPr/>
        </p:nvSpPr>
        <p:spPr bwMode="auto">
          <a:xfrm>
            <a:off x="1588" y="1484313"/>
            <a:ext cx="9066212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66700"/>
            <a:ext cx="8145462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06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263" y="1676400"/>
            <a:ext cx="7948612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06982" name="Rectangle 6"/>
          <p:cNvSpPr>
            <a:spLocks noChangeArrowheads="1"/>
          </p:cNvSpPr>
          <p:nvPr/>
        </p:nvSpPr>
        <p:spPr bwMode="auto">
          <a:xfrm>
            <a:off x="8172450" y="6400800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fld id="{F04697A2-D443-9B46-B76B-C17EBA70E809}" type="slidenum">
              <a:rPr lang="en-US" sz="1000">
                <a:solidFill>
                  <a:schemeClr val="bg2"/>
                </a:solidFill>
              </a:rPr>
              <a:pPr eaLnBrk="0" hangingPunct="0"/>
              <a:t>‹#›</a:t>
            </a:fld>
            <a:endParaRPr lang="en-US" sz="100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1"/>
        </a:buClr>
        <a:buFont typeface="Monotype Sorts" charset="0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1"/>
        </a:buClr>
        <a:defRPr sz="24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Font typeface="Monotype Sorts" charset="0"/>
        <a:defRPr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u.ie/computing/people/andrew-mccarren.s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computing.dcu.ie/~amccarren/mcm_practicu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mputing.dcu.ie/~amccarren/mcm_practicu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Practicum 2019-2020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Coordinator: Andrew McCarren</a:t>
            </a:r>
          </a:p>
          <a:p>
            <a:r>
              <a:rPr lang="en-IE" dirty="0" smtClean="0"/>
              <a:t>Email: Andrew.mccarren@dcu.ie</a:t>
            </a:r>
          </a:p>
          <a:p>
            <a:r>
              <a:rPr lang="en-IE" dirty="0" smtClean="0"/>
              <a:t>Phone: X8456</a:t>
            </a:r>
          </a:p>
          <a:p>
            <a:r>
              <a:rPr lang="en-IE" dirty="0">
                <a:hlinkClick r:id="rId2"/>
              </a:rPr>
              <a:t>http://www.dcu.ie/computing/people/andrew-mccarren.shtml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642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E" sz="2400" dirty="0"/>
              <a:t>Academic paper </a:t>
            </a:r>
            <a:endParaRPr lang="en-IE" sz="2400" dirty="0" smtClean="0"/>
          </a:p>
          <a:p>
            <a:pPr marL="0" indent="0"/>
            <a:endParaRPr lang="en-IE" sz="2400" dirty="0"/>
          </a:p>
          <a:p>
            <a:pPr marL="0" indent="0"/>
            <a:r>
              <a:rPr lang="en-IE" sz="2400" dirty="0" smtClean="0"/>
              <a:t>Describes </a:t>
            </a:r>
            <a:r>
              <a:rPr lang="en-IE" sz="2400" dirty="0"/>
              <a:t>results in a format suitable for publication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Produced </a:t>
            </a:r>
            <a:r>
              <a:rPr lang="en-IE" sz="2400" dirty="0"/>
              <a:t>using </a:t>
            </a:r>
            <a:r>
              <a:rPr lang="en-IE" sz="2400" dirty="0" err="1"/>
              <a:t>LaTeX</a:t>
            </a:r>
            <a:r>
              <a:rPr lang="en-IE" sz="2400" dirty="0"/>
              <a:t> (http://www.miktex.org/)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Authored </a:t>
            </a:r>
            <a:r>
              <a:rPr lang="en-IE" sz="2400" dirty="0"/>
              <a:t>solely by the student (or team) (i.e. not in breach of the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University's </a:t>
            </a:r>
            <a:r>
              <a:rPr lang="en-IE" sz="2400" dirty="0"/>
              <a:t>policy on plagiarism)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Papers </a:t>
            </a:r>
            <a:r>
              <a:rPr lang="en-IE" sz="2400" dirty="0"/>
              <a:t>exceeding </a:t>
            </a:r>
            <a:r>
              <a:rPr lang="en-IE" sz="2400" dirty="0" smtClean="0"/>
              <a:t>10 </a:t>
            </a:r>
            <a:r>
              <a:rPr lang="en-IE" sz="2400" dirty="0"/>
              <a:t>pages will be rejected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Due Early July 2020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22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Practicum defence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Procedure</a:t>
            </a: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 Each project is assigned two assessors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 Each will read the academic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 Each student will then present and defend their work to the examiners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(supervisor attendance is optional)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 Assessors meet to decide an overall mark</a:t>
            </a:r>
          </a:p>
        </p:txBody>
      </p:sp>
    </p:spTree>
    <p:extLst>
      <p:ext uri="{BB962C8B-B14F-4D97-AF65-F5344CB8AC3E}">
        <p14:creationId xmlns:p14="http://schemas.microsoft.com/office/powerpoint/2010/main" val="31255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sz="2000" dirty="0" smtClean="0"/>
              <a:t> </a:t>
            </a:r>
            <a:r>
              <a:rPr lang="en-IE" sz="2000" dirty="0"/>
              <a:t>One hour session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This might consist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600" b="1" dirty="0"/>
              <a:t>– </a:t>
            </a:r>
            <a:r>
              <a:rPr lang="en-IE" sz="1600" dirty="0"/>
              <a:t>15 minute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600" b="1" dirty="0"/>
              <a:t>– </a:t>
            </a:r>
            <a:r>
              <a:rPr lang="en-IE" sz="1600" dirty="0"/>
              <a:t>15 minute demo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600" b="1" dirty="0"/>
              <a:t>– </a:t>
            </a:r>
            <a:r>
              <a:rPr lang="en-IE" sz="1600" dirty="0"/>
              <a:t>30 minutes of </a:t>
            </a:r>
            <a:r>
              <a:rPr lang="en-IE" sz="1600" dirty="0" smtClean="0"/>
              <a:t>questioning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Structure is up to you, but one half hour must be left for </a:t>
            </a:r>
            <a:r>
              <a:rPr lang="en-IE" sz="2000" dirty="0" smtClean="0"/>
              <a:t>questions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Should be concise and highlight relevant </a:t>
            </a:r>
            <a:r>
              <a:rPr lang="en-IE" sz="2000" dirty="0" smtClean="0"/>
              <a:t>contributions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No need for elaborate </a:t>
            </a:r>
            <a:r>
              <a:rPr lang="en-IE" sz="2000" dirty="0" smtClean="0"/>
              <a:t>presentations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Other deliverables (e.g. source code) may also be examined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15741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Marks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Marks will be awarded for the technical quality of the work </a:t>
            </a:r>
            <a:r>
              <a:rPr lang="en-IE" sz="2000" dirty="0" smtClean="0"/>
              <a:t>undertaken and </a:t>
            </a:r>
            <a:r>
              <a:rPr lang="en-IE" sz="2000" dirty="0"/>
              <a:t>the results </a:t>
            </a:r>
            <a:r>
              <a:rPr lang="en-IE" sz="2000" dirty="0" smtClean="0"/>
              <a:t>obtained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However, the presentation of the work is important if assessors are </a:t>
            </a:r>
            <a:r>
              <a:rPr lang="en-IE" sz="2000" dirty="0" smtClean="0"/>
              <a:t>to understand it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It is possible (and probable) for members of a group to receive </a:t>
            </a:r>
            <a:r>
              <a:rPr lang="en-IE" sz="2000" dirty="0" smtClean="0"/>
              <a:t>different marks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Neither your supervisor nor any external sponsor plays a role in </a:t>
            </a:r>
            <a:r>
              <a:rPr lang="en-IE" sz="2000" dirty="0" smtClean="0"/>
              <a:t>marking your </a:t>
            </a:r>
            <a:r>
              <a:rPr lang="en-IE" sz="2000" dirty="0"/>
              <a:t>practicum (i.e. only the assessors are involved)</a:t>
            </a:r>
          </a:p>
        </p:txBody>
      </p:sp>
    </p:spTree>
    <p:extLst>
      <p:ext uri="{BB962C8B-B14F-4D97-AF65-F5344CB8AC3E}">
        <p14:creationId xmlns:p14="http://schemas.microsoft.com/office/powerpoint/2010/main" val="42203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Finding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sz="2400" dirty="0"/>
              <a:t>Three sources: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/>
              <a:t>1. Students may propose their own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/>
              <a:t>2. Members of staff may propose projects (see </a:t>
            </a:r>
            <a:r>
              <a:rPr lang="en-IE" sz="2000" dirty="0" smtClean="0"/>
              <a:t>the website</a:t>
            </a:r>
            <a:r>
              <a:rPr lang="en-I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/>
              <a:t>3. External sponsors may propose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In </a:t>
            </a:r>
            <a:r>
              <a:rPr lang="en-IE" sz="2400" dirty="0"/>
              <a:t>all cases, students must come to an agreement with a member </a:t>
            </a:r>
            <a:r>
              <a:rPr lang="en-IE" sz="2400" dirty="0" smtClean="0"/>
              <a:t>of academic </a:t>
            </a:r>
            <a:r>
              <a:rPr lang="en-IE" sz="2400" dirty="0"/>
              <a:t>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The </a:t>
            </a:r>
            <a:r>
              <a:rPr lang="en-IE" sz="2400" dirty="0"/>
              <a:t>member of staff approves the project and agrees to supervise </a:t>
            </a:r>
            <a:r>
              <a:rPr lang="en-IE" sz="2400" dirty="0" smtClean="0"/>
              <a:t>the project </a:t>
            </a:r>
            <a:r>
              <a:rPr lang="en-IE" sz="2400" dirty="0"/>
              <a:t>by </a:t>
            </a:r>
            <a:r>
              <a:rPr lang="en-IE" sz="2400" dirty="0" smtClean="0"/>
              <a:t>ticking the appropriate box on the project dashboard.</a:t>
            </a:r>
            <a:endParaRPr lang="en-I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It </a:t>
            </a:r>
            <a:r>
              <a:rPr lang="en-IE" sz="2400" dirty="0"/>
              <a:t>is the first deliverable and includes a description of the project and </a:t>
            </a:r>
            <a:r>
              <a:rPr lang="en-IE" sz="2400" dirty="0" smtClean="0"/>
              <a:t>any deliverables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4486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Confidentiality, IPR &amp; Ethical approval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IPR </a:t>
            </a:r>
            <a:r>
              <a:rPr lang="en-IE" sz="2400" dirty="0"/>
              <a:t>is a matter between you and your </a:t>
            </a:r>
            <a:r>
              <a:rPr lang="en-IE" sz="2400" dirty="0" smtClean="0"/>
              <a:t>supervisor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IPR </a:t>
            </a:r>
            <a:r>
              <a:rPr lang="en-IE" sz="2400" dirty="0"/>
              <a:t>issues must be sorted out before the approval form is </a:t>
            </a:r>
            <a:r>
              <a:rPr lang="en-IE" sz="2400" dirty="0" smtClean="0"/>
              <a:t>signed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All </a:t>
            </a:r>
            <a:r>
              <a:rPr lang="en-IE" sz="2400" dirty="0"/>
              <a:t>work submitted by students is confidential and will only be used </a:t>
            </a:r>
            <a:r>
              <a:rPr lang="en-IE" sz="2400" dirty="0" smtClean="0"/>
              <a:t>as part </a:t>
            </a:r>
            <a:r>
              <a:rPr lang="en-IE" sz="2400" dirty="0"/>
              <a:t>of the assessment </a:t>
            </a:r>
            <a:r>
              <a:rPr lang="en-IE" sz="2400" dirty="0" smtClean="0"/>
              <a:t>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Once </a:t>
            </a:r>
            <a:r>
              <a:rPr lang="en-IE" sz="2400" dirty="0"/>
              <a:t>the assessment process has finished you are strongly </a:t>
            </a:r>
            <a:r>
              <a:rPr lang="en-IE" sz="2400" dirty="0" smtClean="0"/>
              <a:t>encouraged to </a:t>
            </a:r>
            <a:r>
              <a:rPr lang="en-IE" sz="2400" dirty="0"/>
              <a:t>publish your </a:t>
            </a:r>
            <a:r>
              <a:rPr lang="en-IE" sz="2400" dirty="0" smtClean="0"/>
              <a:t>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 </a:t>
            </a:r>
            <a:r>
              <a:rPr lang="en-IE" sz="2400" dirty="0"/>
              <a:t>This might involve a joint paper with your </a:t>
            </a:r>
            <a:r>
              <a:rPr lang="en-IE" sz="2400" dirty="0" smtClean="0"/>
              <a:t>supervisor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You will have to submit an ethical approval form with your practicum. 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4152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on time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26876" b="268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07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E" sz="6600" dirty="0" smtClean="0"/>
              <a:t>Questions ?</a:t>
            </a:r>
            <a:endParaRPr lang="en-IE" sz="6600" dirty="0"/>
          </a:p>
        </p:txBody>
      </p:sp>
    </p:spTree>
    <p:extLst>
      <p:ext uri="{BB962C8B-B14F-4D97-AF65-F5344CB8AC3E}">
        <p14:creationId xmlns:p14="http://schemas.microsoft.com/office/powerpoint/2010/main" val="41162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practicum?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Research/development project approved and supervised by a member </a:t>
            </a:r>
            <a:r>
              <a:rPr lang="en-IE" sz="2000" dirty="0" smtClean="0"/>
              <a:t>of academic staff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600" b="1" dirty="0" smtClean="0"/>
              <a:t> </a:t>
            </a:r>
            <a:r>
              <a:rPr lang="en-IE" sz="2000" dirty="0"/>
              <a:t>Will involve researching a given </a:t>
            </a:r>
            <a:r>
              <a:rPr lang="en-IE" sz="2000" dirty="0" smtClean="0"/>
              <a:t>area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b="1" dirty="0" smtClean="0"/>
              <a:t> </a:t>
            </a:r>
            <a:r>
              <a:rPr lang="en-IE" sz="2000" dirty="0"/>
              <a:t>W</a:t>
            </a:r>
            <a:r>
              <a:rPr lang="en-IE" sz="2000" dirty="0" smtClean="0"/>
              <a:t>ill </a:t>
            </a:r>
            <a:r>
              <a:rPr lang="en-IE" sz="2000" dirty="0"/>
              <a:t>possibly involve software </a:t>
            </a:r>
            <a:r>
              <a:rPr lang="en-IE" sz="2000" dirty="0" smtClean="0"/>
              <a:t>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b="1" dirty="0" smtClean="0"/>
              <a:t> </a:t>
            </a:r>
            <a:r>
              <a:rPr lang="en-IE" sz="2000" dirty="0">
                <a:solidFill>
                  <a:srgbClr val="FF0000"/>
                </a:solidFill>
              </a:rPr>
              <a:t>M</a:t>
            </a:r>
            <a:r>
              <a:rPr lang="en-IE" sz="2000" dirty="0" smtClean="0">
                <a:solidFill>
                  <a:srgbClr val="FF0000"/>
                </a:solidFill>
              </a:rPr>
              <a:t>ust </a:t>
            </a:r>
            <a:r>
              <a:rPr lang="en-IE" sz="2000" dirty="0">
                <a:solidFill>
                  <a:srgbClr val="FF0000"/>
                </a:solidFill>
              </a:rPr>
              <a:t>have some form of creativity as an intrinsic part of it.</a:t>
            </a:r>
          </a:p>
          <a:p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</a:t>
            </a:r>
            <a:r>
              <a:rPr lang="en-IE" sz="2000" b="1" dirty="0"/>
              <a:t>Weighting equivalent to 4 modules (i.e. 30 credits)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</a:t>
            </a:r>
            <a:r>
              <a:rPr lang="en-IE" sz="2000" b="1" dirty="0">
                <a:solidFill>
                  <a:srgbClr val="FF0000"/>
                </a:solidFill>
              </a:rPr>
              <a:t>Completed </a:t>
            </a:r>
            <a:r>
              <a:rPr lang="en-IE" sz="2000" b="1" dirty="0" smtClean="0">
                <a:solidFill>
                  <a:srgbClr val="FF0000"/>
                </a:solidFill>
              </a:rPr>
              <a:t>as </a:t>
            </a:r>
            <a:r>
              <a:rPr lang="en-IE" sz="2000" b="1" dirty="0">
                <a:solidFill>
                  <a:srgbClr val="FF0000"/>
                </a:solidFill>
              </a:rPr>
              <a:t>part of </a:t>
            </a:r>
            <a:r>
              <a:rPr lang="en-IE" sz="2000" b="1" dirty="0" smtClean="0">
                <a:solidFill>
                  <a:srgbClr val="FF0000"/>
                </a:solidFill>
              </a:rPr>
              <a:t>a two-person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 smtClean="0"/>
              <a:t>Groups need to keep track of individual contribution.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 smtClean="0"/>
              <a:t>This will be assessed at the final practicum presentations.</a:t>
            </a:r>
          </a:p>
          <a:p>
            <a:pPr marL="457200" lvl="1" indent="0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7240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86598" y="1620258"/>
            <a:ext cx="6614790" cy="49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sp>
        <p:nvSpPr>
          <p:cNvPr id="21" name="Flowchart: Process 20"/>
          <p:cNvSpPr/>
          <p:nvPr/>
        </p:nvSpPr>
        <p:spPr>
          <a:xfrm>
            <a:off x="813473" y="1917235"/>
            <a:ext cx="5958360" cy="19047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98" y="-36724"/>
            <a:ext cx="7886700" cy="994172"/>
          </a:xfrm>
        </p:spPr>
        <p:txBody>
          <a:bodyPr>
            <a:normAutofit/>
          </a:bodyPr>
          <a:lstStyle/>
          <a:p>
            <a:r>
              <a:rPr lang="en-IE" sz="2800" dirty="0" smtClean="0">
                <a:latin typeface="+mn-lt"/>
              </a:rPr>
              <a:t>The Student Practicum Experience</a:t>
            </a:r>
            <a:endParaRPr lang="en-IE" sz="2800" dirty="0">
              <a:latin typeface="+mn-lt"/>
            </a:endParaRPr>
          </a:p>
        </p:txBody>
      </p:sp>
      <p:pic>
        <p:nvPicPr>
          <p:cNvPr id="1026" name="Picture 2" descr="Image result for picture of ide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97" y="2312844"/>
            <a:ext cx="645209" cy="10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615" y="3353299"/>
            <a:ext cx="824745" cy="30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solidFill>
                  <a:srgbClr val="000000"/>
                </a:solidFill>
              </a:rPr>
              <a:t>Idea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58" y="2298818"/>
            <a:ext cx="895970" cy="1001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786" y="3307330"/>
            <a:ext cx="1380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Searching for a supervisor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45" y="2450606"/>
            <a:ext cx="1818606" cy="918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8100" y="3341715"/>
            <a:ext cx="1174307" cy="52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Approval Panel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33034" y="2825720"/>
            <a:ext cx="645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69576" y="2798186"/>
            <a:ext cx="740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33034" y="3010730"/>
            <a:ext cx="645209" cy="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523216" y="2237562"/>
            <a:ext cx="2642389" cy="2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464" y="3046361"/>
            <a:ext cx="1288922" cy="14299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768812" y="4532602"/>
            <a:ext cx="117157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Supervisor Student meetings every 3-4 Weeks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13473" y="4098595"/>
            <a:ext cx="5958360" cy="23030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94" y="4289986"/>
            <a:ext cx="1238977" cy="9667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47294" y="5307981"/>
            <a:ext cx="1380184" cy="52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Interim Deliverable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65467" y="3821981"/>
            <a:ext cx="0" cy="2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69" y="4452891"/>
            <a:ext cx="1310242" cy="79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>
            <a:off x="2278852" y="4725945"/>
            <a:ext cx="883196" cy="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5467" y="5403034"/>
            <a:ext cx="2154537" cy="52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Final Year Project submission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5842" y="1674255"/>
            <a:ext cx="1310054" cy="30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Stage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189" y="3798269"/>
            <a:ext cx="1310054" cy="30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Stage 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301388" y="3915697"/>
            <a:ext cx="319537" cy="71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 result for picture of project presentat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80" y="4456267"/>
            <a:ext cx="1371179" cy="7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818312" y="5351385"/>
            <a:ext cx="16089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Final Year Project presentation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394718" y="4729242"/>
            <a:ext cx="558427" cy="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1" grpId="0" animBg="1"/>
      <p:bldP spid="4" grpId="0"/>
      <p:bldP spid="7" grpId="0"/>
      <p:bldP spid="9" grpId="0"/>
      <p:bldP spid="24" grpId="0"/>
      <p:bldP spid="25" grpId="0" animBg="1"/>
      <p:bldP spid="31" grpId="0"/>
      <p:bldP spid="39" grpId="0"/>
      <p:bldP spid="36" grpId="0"/>
      <p:bldP spid="4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info you require is here:</a:t>
            </a:r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sz="2000" dirty="0">
                <a:hlinkClick r:id="rId2"/>
              </a:rPr>
              <a:t>http://computing.dcu.ie/~amccarren/mcm_practicum/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Get started </a:t>
            </a:r>
            <a:r>
              <a:rPr lang="en-US" b="1" u="sng" dirty="0" smtClean="0"/>
              <a:t>immediately. The CA4’s will grab a large share of the supervisors and projects.</a:t>
            </a:r>
          </a:p>
          <a:p>
            <a:endParaRPr lang="en-US" dirty="0"/>
          </a:p>
          <a:p>
            <a:r>
              <a:rPr lang="en-US" b="1" u="sng" dirty="0" smtClean="0"/>
              <a:t>All docs</a:t>
            </a:r>
            <a:r>
              <a:rPr lang="en-US" dirty="0" smtClean="0"/>
              <a:t> must be in </a:t>
            </a:r>
            <a:r>
              <a:rPr lang="en-US" b="1" u="sng" dirty="0" smtClean="0"/>
              <a:t>PDF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91" y="4102118"/>
            <a:ext cx="3491880" cy="22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66700"/>
            <a:ext cx="8145462" cy="858044"/>
          </a:xfrm>
        </p:spPr>
        <p:txBody>
          <a:bodyPr/>
          <a:lstStyle/>
          <a:p>
            <a:r>
              <a:rPr lang="en-US" dirty="0"/>
              <a:t>Practicum :- </a:t>
            </a:r>
            <a:r>
              <a:rPr lang="en-US" sz="1400" dirty="0">
                <a:hlinkClick r:id="rId2"/>
              </a:rPr>
              <a:t>http://computing.dcu.ie/~amccarren/mcm_practicum/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24936" cy="51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7915"/>
            <a:ext cx="8145462" cy="1104900"/>
          </a:xfrm>
        </p:spPr>
        <p:txBody>
          <a:bodyPr/>
          <a:lstStyle/>
          <a:p>
            <a:pPr algn="ctr"/>
            <a:r>
              <a:rPr lang="en-IE" dirty="0" smtClean="0"/>
              <a:t>Practicum Deadlines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408658"/>
              </p:ext>
            </p:extLst>
          </p:nvPr>
        </p:nvGraphicFramePr>
        <p:xfrm>
          <a:off x="467544" y="1539243"/>
          <a:ext cx="7992888" cy="5063487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058">
                <a:tc>
                  <a:txBody>
                    <a:bodyPr/>
                    <a:lstStyle/>
                    <a:p>
                      <a:r>
                        <a:rPr lang="en-IE" sz="14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2019</a:t>
                      </a:r>
                      <a:endParaRPr lang="en-IE" sz="1400" baseline="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b="1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Key </a:t>
                      </a:r>
                      <a:r>
                        <a:rPr lang="en-IE" sz="140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Dates </a:t>
                      </a:r>
                      <a:r>
                        <a:rPr lang="en-IE" sz="14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/Deadlines</a:t>
                      </a:r>
                      <a:endParaRPr lang="en-IE" sz="1400" baseline="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883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Stage1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Identify a </a:t>
                      </a:r>
                      <a:r>
                        <a:rPr lang="en-IE" sz="1050" b="1" baseline="0" dirty="0">
                          <a:solidFill>
                            <a:srgbClr val="002060"/>
                          </a:solidFill>
                          <a:effectLst/>
                        </a:rPr>
                        <a:t>Practicum</a:t>
                      </a:r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 Proposal &amp; Supervisor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8th </a:t>
                      </a:r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of November 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2019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883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Stage2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Present Practicum </a:t>
                      </a:r>
                      <a:r>
                        <a:rPr lang="en-IE" sz="1050" b="1" dirty="0" smtClean="0">
                          <a:solidFill>
                            <a:srgbClr val="002060"/>
                          </a:solidFill>
                          <a:effectLst/>
                        </a:rPr>
                        <a:t>Proposal &amp; Lit review to Approval Panel in conjunction with CA640 (Professional</a:t>
                      </a:r>
                      <a:r>
                        <a:rPr lang="en-IE" sz="1050" b="1" baseline="0" dirty="0" smtClean="0">
                          <a:solidFill>
                            <a:srgbClr val="002060"/>
                          </a:solidFill>
                          <a:effectLst/>
                        </a:rPr>
                        <a:t> &amp; Research Practices)</a:t>
                      </a:r>
                      <a:endParaRPr lang="en-IE" sz="105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9</a:t>
                      </a:r>
                      <a:r>
                        <a:rPr lang="en-IE" sz="1050" baseline="30000" dirty="0" smtClean="0">
                          <a:solidFill>
                            <a:srgbClr val="002060"/>
                          </a:solidFill>
                          <a:effectLst/>
                        </a:rPr>
                        <a:t>th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-13th </a:t>
                      </a:r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of December 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2019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33">
                <a:tc>
                  <a:txBody>
                    <a:bodyPr/>
                    <a:lstStyle/>
                    <a:p>
                      <a:r>
                        <a:rPr lang="en-IE" sz="1400" dirty="0" smtClean="0">
                          <a:solidFill>
                            <a:srgbClr val="002060"/>
                          </a:solidFill>
                          <a:effectLst/>
                        </a:rPr>
                        <a:t>2020</a:t>
                      </a:r>
                      <a:endParaRPr lang="en-IE" sz="1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Stage3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Complete Literature review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8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th </a:t>
                      </a:r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of February 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2020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Semester 2 Lectures end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18th of April 2020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Semester 2 Examinations end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Mon 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18th of May 2020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Stage4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Submission of practicum papers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TBD</a:t>
                      </a:r>
                      <a:r>
                        <a:rPr lang="en-IE" sz="1050" baseline="0" dirty="0" smtClean="0">
                          <a:solidFill>
                            <a:srgbClr val="002060"/>
                          </a:solidFill>
                          <a:effectLst/>
                        </a:rPr>
                        <a:t> July 2020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Stage5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Presentation of practicum papers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TBD July 2020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1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important Info…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76400"/>
            <a:ext cx="8712968" cy="470535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Git</a:t>
            </a:r>
            <a:r>
              <a:rPr lang="en-US" b="1" dirty="0" smtClean="0">
                <a:solidFill>
                  <a:schemeClr val="bg1"/>
                </a:solidFill>
              </a:rPr>
              <a:t> Lab must be used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May need to wait 20 min for fork to become visible on dashboard.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VERY IMPORTANT: You MUST have forked your GitLab project prior to consulting with a member of staff.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1467544"/>
            <a:ext cx="144016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04" y="15551"/>
            <a:ext cx="8145462" cy="1104900"/>
          </a:xfrm>
        </p:spPr>
        <p:txBody>
          <a:bodyPr/>
          <a:lstStyle/>
          <a:p>
            <a:r>
              <a:rPr lang="en-IE" dirty="0" smtClean="0"/>
              <a:t>Getting started on </a:t>
            </a:r>
            <a:r>
              <a:rPr lang="en-IE" dirty="0" err="1" smtClean="0"/>
              <a:t>Gitlab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54" y="1120451"/>
            <a:ext cx="7948612" cy="4705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 smtClean="0"/>
              <a:t>Download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0000"/>
                </a:solidFill>
              </a:rPr>
              <a:t>Fork:https</a:t>
            </a:r>
            <a:r>
              <a:rPr lang="en-US" b="1" dirty="0">
                <a:solidFill>
                  <a:srgbClr val="FF0000"/>
                </a:solidFill>
              </a:rPr>
              <a:t>://</a:t>
            </a:r>
            <a:r>
              <a:rPr lang="en-US" b="1" dirty="0" smtClean="0">
                <a:solidFill>
                  <a:srgbClr val="FF0000"/>
                </a:solidFill>
              </a:rPr>
              <a:t>gitlab.computing.dcu.ie/sblott/2020-mcm-master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CaSe</a:t>
            </a:r>
            <a:r>
              <a:rPr lang="en-US" b="1" dirty="0">
                <a:solidFill>
                  <a:srgbClr val="FF0000"/>
                </a:solidFill>
              </a:rPr>
              <a:t> matters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bash on your own machine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 smtClean="0"/>
              <a:t>Look for the URL and then clone it on your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 smtClean="0"/>
              <a:t>git </a:t>
            </a:r>
            <a:r>
              <a:rPr lang="en-IE" dirty="0"/>
              <a:t>clone </a:t>
            </a:r>
            <a:r>
              <a:rPr lang="en-IE" sz="1600" dirty="0"/>
              <a:t>https://</a:t>
            </a:r>
            <a:r>
              <a:rPr lang="en-IE" sz="1600" dirty="0" smtClean="0"/>
              <a:t>amccarren:password@gitlab.computing.dcu.ie/sblott/2020-mcm-master.git</a:t>
            </a:r>
            <a:r>
              <a:rPr lang="en-IE" sz="1600" dirty="0" smtClean="0"/>
              <a:t> </a:t>
            </a:r>
            <a:endParaRPr lang="en-I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 smtClean="0"/>
              <a:t>When pushing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E" dirty="0"/>
              <a:t>g</a:t>
            </a:r>
            <a:r>
              <a:rPr lang="en-IE" dirty="0" smtClean="0"/>
              <a:t>it add 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E" dirty="0" smtClean="0"/>
              <a:t>git commit –m “some text”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E" dirty="0" smtClean="0"/>
              <a:t>git push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34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volutifStandard">
  <a:themeElements>
    <a:clrScheme name="">
      <a:dk1>
        <a:srgbClr val="00279F"/>
      </a:dk1>
      <a:lt1>
        <a:srgbClr val="FFFFFF"/>
      </a:lt1>
      <a:dk2>
        <a:srgbClr val="0000FF"/>
      </a:dk2>
      <a:lt2>
        <a:srgbClr val="FFFF00"/>
      </a:lt2>
      <a:accent1>
        <a:srgbClr val="F57B49"/>
      </a:accent1>
      <a:accent2>
        <a:srgbClr val="FF00FF"/>
      </a:accent2>
      <a:accent3>
        <a:srgbClr val="AAAAFF"/>
      </a:accent3>
      <a:accent4>
        <a:srgbClr val="DADADA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EvolutifStandar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EvolutifStandard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olutifStandard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EvolutifStandard</Template>
  <TotalTime>0</TotalTime>
  <Words>737</Words>
  <Application>Microsoft Office PowerPoint</Application>
  <PresentationFormat>On-screen Show (4:3)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Gill Sans</vt:lpstr>
      <vt:lpstr>Monotype Sorts</vt:lpstr>
      <vt:lpstr>EvolutifStandard</vt:lpstr>
      <vt:lpstr>Practicum 2019-2020</vt:lpstr>
      <vt:lpstr>What is a practicum?</vt:lpstr>
      <vt:lpstr>The Student Practicum Experience</vt:lpstr>
      <vt:lpstr>Practicum</vt:lpstr>
      <vt:lpstr>Practicum :- http://computing.dcu.ie/~amccarren/mcm_practicum/</vt:lpstr>
      <vt:lpstr>Practicum Deadlines</vt:lpstr>
      <vt:lpstr>Very important Info…</vt:lpstr>
      <vt:lpstr>PowerPoint Presentation</vt:lpstr>
      <vt:lpstr>Getting started on Gitlab</vt:lpstr>
      <vt:lpstr>Deliverables</vt:lpstr>
      <vt:lpstr>Practicum defence</vt:lpstr>
      <vt:lpstr>The presentation</vt:lpstr>
      <vt:lpstr>Marks</vt:lpstr>
      <vt:lpstr>Finding a project</vt:lpstr>
      <vt:lpstr>Confidentiality, IPR &amp; Ethical approval</vt:lpstr>
      <vt:lpstr>Be on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2016-09-19T14:46:57Z</dcterms:created>
  <dcterms:modified xsi:type="dcterms:W3CDTF">2019-09-17T12:05:13Z</dcterms:modified>
</cp:coreProperties>
</file>