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9" r:id="rId5"/>
    <p:sldId id="261" r:id="rId6"/>
    <p:sldId id="262" r:id="rId7"/>
    <p:sldId id="267" r:id="rId8"/>
    <p:sldId id="273" r:id="rId9"/>
    <p:sldId id="272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Ramos" initials="AR" lastIdx="1" clrIdx="0">
    <p:extLst>
      <p:ext uri="{19B8F6BF-5375-455C-9EA6-DF929625EA0E}">
        <p15:presenceInfo xmlns:p15="http://schemas.microsoft.com/office/powerpoint/2012/main" userId="6f9d1dc2e40a9e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51" y="23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FB6730-CBF6-4312-9E15-BBEBE61547DC}" type="doc">
      <dgm:prSet loTypeId="urn:microsoft.com/office/officeart/2005/8/layout/vList2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3E956B7-10C0-483E-80E7-F97FEBB4D0C2}">
      <dgm:prSet phldrT="[Text]"/>
      <dgm:spPr/>
      <dgm:t>
        <a:bodyPr/>
        <a:lstStyle/>
        <a:p>
          <a:r>
            <a:rPr lang="en-US" dirty="0"/>
            <a:t>Bankrupt data is imbalanced!!</a:t>
          </a:r>
        </a:p>
      </dgm:t>
    </dgm:pt>
    <dgm:pt modelId="{5C9C5C0C-CC47-4C21-949D-55EF550C820D}" type="parTrans" cxnId="{BB446E4A-C320-42E1-AE75-86794F12A6FD}">
      <dgm:prSet/>
      <dgm:spPr/>
      <dgm:t>
        <a:bodyPr/>
        <a:lstStyle/>
        <a:p>
          <a:endParaRPr lang="en-US"/>
        </a:p>
      </dgm:t>
    </dgm:pt>
    <dgm:pt modelId="{6C4F0881-6BFD-4224-BDF6-EB833508AD69}" type="sibTrans" cxnId="{BB446E4A-C320-42E1-AE75-86794F12A6FD}">
      <dgm:prSet/>
      <dgm:spPr/>
      <dgm:t>
        <a:bodyPr/>
        <a:lstStyle/>
        <a:p>
          <a:endParaRPr lang="en-US"/>
        </a:p>
      </dgm:t>
    </dgm:pt>
    <dgm:pt modelId="{02CADE46-CF05-4DAB-8F13-59EA9B32CC9A}" type="pres">
      <dgm:prSet presAssocID="{ADFB6730-CBF6-4312-9E15-BBEBE61547DC}" presName="linear" presStyleCnt="0">
        <dgm:presLayoutVars>
          <dgm:animLvl val="lvl"/>
          <dgm:resizeHandles val="exact"/>
        </dgm:presLayoutVars>
      </dgm:prSet>
      <dgm:spPr/>
    </dgm:pt>
    <dgm:pt modelId="{4C1F1DA2-06C9-43A3-8B56-345C73E4F648}" type="pres">
      <dgm:prSet presAssocID="{63E956B7-10C0-483E-80E7-F97FEBB4D0C2}" presName="parentText" presStyleLbl="node1" presStyleIdx="0" presStyleCnt="1" custLinFactY="-200000" custLinFactNeighborX="19473" custLinFactNeighborY="-242649">
        <dgm:presLayoutVars>
          <dgm:chMax val="0"/>
          <dgm:bulletEnabled val="1"/>
        </dgm:presLayoutVars>
      </dgm:prSet>
      <dgm:spPr/>
    </dgm:pt>
  </dgm:ptLst>
  <dgm:cxnLst>
    <dgm:cxn modelId="{8B79AC03-42C0-4379-BEC5-66B28FC84606}" type="presOf" srcId="{ADFB6730-CBF6-4312-9E15-BBEBE61547DC}" destId="{02CADE46-CF05-4DAB-8F13-59EA9B32CC9A}" srcOrd="0" destOrd="0" presId="urn:microsoft.com/office/officeart/2005/8/layout/vList2"/>
    <dgm:cxn modelId="{BB446E4A-C320-42E1-AE75-86794F12A6FD}" srcId="{ADFB6730-CBF6-4312-9E15-BBEBE61547DC}" destId="{63E956B7-10C0-483E-80E7-F97FEBB4D0C2}" srcOrd="0" destOrd="0" parTransId="{5C9C5C0C-CC47-4C21-949D-55EF550C820D}" sibTransId="{6C4F0881-6BFD-4224-BDF6-EB833508AD69}"/>
    <dgm:cxn modelId="{42929FEB-B7F9-437C-9DE0-6F0438BD3C7F}" type="presOf" srcId="{63E956B7-10C0-483E-80E7-F97FEBB4D0C2}" destId="{4C1F1DA2-06C9-43A3-8B56-345C73E4F648}" srcOrd="0" destOrd="0" presId="urn:microsoft.com/office/officeart/2005/8/layout/vList2"/>
    <dgm:cxn modelId="{F7624B21-EFF0-41D3-890B-3C803456C310}" type="presParOf" srcId="{02CADE46-CF05-4DAB-8F13-59EA9B32CC9A}" destId="{4C1F1DA2-06C9-43A3-8B56-345C73E4F64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FB6730-CBF6-4312-9E15-BBEBE61547DC}" type="doc">
      <dgm:prSet loTypeId="urn:microsoft.com/office/officeart/2005/8/layout/vList2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16279E1-FB68-42AC-81D0-D7CD1CDB79F1}">
      <dgm:prSet/>
      <dgm:spPr/>
      <dgm:t>
        <a:bodyPr/>
        <a:lstStyle/>
        <a:p>
          <a:r>
            <a:rPr lang="en-US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 models for two data sets</a:t>
          </a:r>
        </a:p>
      </dgm:t>
    </dgm:pt>
    <dgm:pt modelId="{C183CA6E-2494-4ABD-86E2-1F1FE8FC00D0}" type="parTrans" cxnId="{EA0258AD-7485-4BA8-9301-39BCA03AC615}">
      <dgm:prSet/>
      <dgm:spPr/>
      <dgm:t>
        <a:bodyPr/>
        <a:lstStyle/>
        <a:p>
          <a:endParaRPr lang="en-US"/>
        </a:p>
      </dgm:t>
    </dgm:pt>
    <dgm:pt modelId="{1D6D874C-C80C-4C4A-8D42-43607A7790EF}" type="sibTrans" cxnId="{EA0258AD-7485-4BA8-9301-39BCA03AC615}">
      <dgm:prSet/>
      <dgm:spPr/>
      <dgm:t>
        <a:bodyPr/>
        <a:lstStyle/>
        <a:p>
          <a:endParaRPr lang="en-US"/>
        </a:p>
      </dgm:t>
    </dgm:pt>
    <dgm:pt modelId="{02CADE46-CF05-4DAB-8F13-59EA9B32CC9A}" type="pres">
      <dgm:prSet presAssocID="{ADFB6730-CBF6-4312-9E15-BBEBE61547DC}" presName="linear" presStyleCnt="0">
        <dgm:presLayoutVars>
          <dgm:animLvl val="lvl"/>
          <dgm:resizeHandles val="exact"/>
        </dgm:presLayoutVars>
      </dgm:prSet>
      <dgm:spPr/>
    </dgm:pt>
    <dgm:pt modelId="{4D23BB4F-54BB-40FA-9676-B2613A21D59A}" type="pres">
      <dgm:prSet presAssocID="{916279E1-FB68-42AC-81D0-D7CD1CDB79F1}" presName="parentText" presStyleLbl="node1" presStyleIdx="0" presStyleCnt="1" custLinFactNeighborX="-92673" custLinFactNeighborY="-50673">
        <dgm:presLayoutVars>
          <dgm:chMax val="0"/>
          <dgm:bulletEnabled val="1"/>
        </dgm:presLayoutVars>
      </dgm:prSet>
      <dgm:spPr/>
    </dgm:pt>
  </dgm:ptLst>
  <dgm:cxnLst>
    <dgm:cxn modelId="{8B79AC03-42C0-4379-BEC5-66B28FC84606}" type="presOf" srcId="{ADFB6730-CBF6-4312-9E15-BBEBE61547DC}" destId="{02CADE46-CF05-4DAB-8F13-59EA9B32CC9A}" srcOrd="0" destOrd="0" presId="urn:microsoft.com/office/officeart/2005/8/layout/vList2"/>
    <dgm:cxn modelId="{EA0258AD-7485-4BA8-9301-39BCA03AC615}" srcId="{ADFB6730-CBF6-4312-9E15-BBEBE61547DC}" destId="{916279E1-FB68-42AC-81D0-D7CD1CDB79F1}" srcOrd="0" destOrd="0" parTransId="{C183CA6E-2494-4ABD-86E2-1F1FE8FC00D0}" sibTransId="{1D6D874C-C80C-4C4A-8D42-43607A7790EF}"/>
    <dgm:cxn modelId="{7C35ECC5-62A3-433B-AFC2-655876F75F56}" type="presOf" srcId="{916279E1-FB68-42AC-81D0-D7CD1CDB79F1}" destId="{4D23BB4F-54BB-40FA-9676-B2613A21D59A}" srcOrd="0" destOrd="0" presId="urn:microsoft.com/office/officeart/2005/8/layout/vList2"/>
    <dgm:cxn modelId="{012EF90B-A13F-4473-9359-421BF469C737}" type="presParOf" srcId="{02CADE46-CF05-4DAB-8F13-59EA9B32CC9A}" destId="{4D23BB4F-54BB-40FA-9676-B2613A21D59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FB6730-CBF6-4312-9E15-BBEBE61547DC}" type="doc">
      <dgm:prSet loTypeId="urn:microsoft.com/office/officeart/2005/8/layout/vList2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16279E1-FB68-42AC-81D0-D7CD1CDB79F1}">
      <dgm:prSet/>
      <dgm:spPr/>
      <dgm:t>
        <a:bodyPr/>
        <a:lstStyle/>
        <a:p>
          <a:pPr algn="ctr"/>
          <a:r>
            <a:rPr lang="en-US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Confusion Matrix</a:t>
          </a:r>
        </a:p>
      </dgm:t>
    </dgm:pt>
    <dgm:pt modelId="{C183CA6E-2494-4ABD-86E2-1F1FE8FC00D0}" type="parTrans" cxnId="{EA0258AD-7485-4BA8-9301-39BCA03AC615}">
      <dgm:prSet/>
      <dgm:spPr/>
      <dgm:t>
        <a:bodyPr/>
        <a:lstStyle/>
        <a:p>
          <a:endParaRPr lang="en-US"/>
        </a:p>
      </dgm:t>
    </dgm:pt>
    <dgm:pt modelId="{1D6D874C-C80C-4C4A-8D42-43607A7790EF}" type="sibTrans" cxnId="{EA0258AD-7485-4BA8-9301-39BCA03AC615}">
      <dgm:prSet/>
      <dgm:spPr/>
      <dgm:t>
        <a:bodyPr/>
        <a:lstStyle/>
        <a:p>
          <a:endParaRPr lang="en-US"/>
        </a:p>
      </dgm:t>
    </dgm:pt>
    <dgm:pt modelId="{02CADE46-CF05-4DAB-8F13-59EA9B32CC9A}" type="pres">
      <dgm:prSet presAssocID="{ADFB6730-CBF6-4312-9E15-BBEBE61547DC}" presName="linear" presStyleCnt="0">
        <dgm:presLayoutVars>
          <dgm:animLvl val="lvl"/>
          <dgm:resizeHandles val="exact"/>
        </dgm:presLayoutVars>
      </dgm:prSet>
      <dgm:spPr/>
    </dgm:pt>
    <dgm:pt modelId="{4D23BB4F-54BB-40FA-9676-B2613A21D59A}" type="pres">
      <dgm:prSet presAssocID="{916279E1-FB68-42AC-81D0-D7CD1CDB79F1}" presName="parentText" presStyleLbl="node1" presStyleIdx="0" presStyleCnt="1" custScaleX="100000" custScaleY="85213" custLinFactNeighborX="-92673" custLinFactNeighborY="-50673">
        <dgm:presLayoutVars>
          <dgm:chMax val="0"/>
          <dgm:bulletEnabled val="1"/>
        </dgm:presLayoutVars>
      </dgm:prSet>
      <dgm:spPr/>
    </dgm:pt>
  </dgm:ptLst>
  <dgm:cxnLst>
    <dgm:cxn modelId="{8B79AC03-42C0-4379-BEC5-66B28FC84606}" type="presOf" srcId="{ADFB6730-CBF6-4312-9E15-BBEBE61547DC}" destId="{02CADE46-CF05-4DAB-8F13-59EA9B32CC9A}" srcOrd="0" destOrd="0" presId="urn:microsoft.com/office/officeart/2005/8/layout/vList2"/>
    <dgm:cxn modelId="{EA0258AD-7485-4BA8-9301-39BCA03AC615}" srcId="{ADFB6730-CBF6-4312-9E15-BBEBE61547DC}" destId="{916279E1-FB68-42AC-81D0-D7CD1CDB79F1}" srcOrd="0" destOrd="0" parTransId="{C183CA6E-2494-4ABD-86E2-1F1FE8FC00D0}" sibTransId="{1D6D874C-C80C-4C4A-8D42-43607A7790EF}"/>
    <dgm:cxn modelId="{7C35ECC5-62A3-433B-AFC2-655876F75F56}" type="presOf" srcId="{916279E1-FB68-42AC-81D0-D7CD1CDB79F1}" destId="{4D23BB4F-54BB-40FA-9676-B2613A21D59A}" srcOrd="0" destOrd="0" presId="urn:microsoft.com/office/officeart/2005/8/layout/vList2"/>
    <dgm:cxn modelId="{012EF90B-A13F-4473-9359-421BF469C737}" type="presParOf" srcId="{02CADE46-CF05-4DAB-8F13-59EA9B32CC9A}" destId="{4D23BB4F-54BB-40FA-9676-B2613A21D59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FB6730-CBF6-4312-9E15-BBEBE61547DC}" type="doc">
      <dgm:prSet loTypeId="urn:microsoft.com/office/officeart/2005/8/layout/vList2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16279E1-FB68-42AC-81D0-D7CD1CDB79F1}">
      <dgm:prSet custT="1"/>
      <dgm:spPr/>
      <dgm:t>
        <a:bodyPr/>
        <a:lstStyle/>
        <a:p>
          <a:pPr algn="ctr"/>
          <a:r>
            <a:rPr lang="en-US" sz="40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Receiver Operating Characteristics (ROC)</a:t>
          </a:r>
        </a:p>
      </dgm:t>
    </dgm:pt>
    <dgm:pt modelId="{C183CA6E-2494-4ABD-86E2-1F1FE8FC00D0}" type="parTrans" cxnId="{EA0258AD-7485-4BA8-9301-39BCA03AC615}">
      <dgm:prSet/>
      <dgm:spPr/>
      <dgm:t>
        <a:bodyPr/>
        <a:lstStyle/>
        <a:p>
          <a:endParaRPr lang="en-US"/>
        </a:p>
      </dgm:t>
    </dgm:pt>
    <dgm:pt modelId="{1D6D874C-C80C-4C4A-8D42-43607A7790EF}" type="sibTrans" cxnId="{EA0258AD-7485-4BA8-9301-39BCA03AC615}">
      <dgm:prSet/>
      <dgm:spPr/>
      <dgm:t>
        <a:bodyPr/>
        <a:lstStyle/>
        <a:p>
          <a:endParaRPr lang="en-US"/>
        </a:p>
      </dgm:t>
    </dgm:pt>
    <dgm:pt modelId="{02CADE46-CF05-4DAB-8F13-59EA9B32CC9A}" type="pres">
      <dgm:prSet presAssocID="{ADFB6730-CBF6-4312-9E15-BBEBE61547DC}" presName="linear" presStyleCnt="0">
        <dgm:presLayoutVars>
          <dgm:animLvl val="lvl"/>
          <dgm:resizeHandles val="exact"/>
        </dgm:presLayoutVars>
      </dgm:prSet>
      <dgm:spPr/>
    </dgm:pt>
    <dgm:pt modelId="{4D23BB4F-54BB-40FA-9676-B2613A21D59A}" type="pres">
      <dgm:prSet presAssocID="{916279E1-FB68-42AC-81D0-D7CD1CDB79F1}" presName="parentText" presStyleLbl="node1" presStyleIdx="0" presStyleCnt="1" custScaleX="104523" custScaleY="228884" custLinFactNeighborX="245" custLinFactNeighborY="1796">
        <dgm:presLayoutVars>
          <dgm:chMax val="0"/>
          <dgm:bulletEnabled val="1"/>
        </dgm:presLayoutVars>
      </dgm:prSet>
      <dgm:spPr/>
    </dgm:pt>
  </dgm:ptLst>
  <dgm:cxnLst>
    <dgm:cxn modelId="{8B79AC03-42C0-4379-BEC5-66B28FC84606}" type="presOf" srcId="{ADFB6730-CBF6-4312-9E15-BBEBE61547DC}" destId="{02CADE46-CF05-4DAB-8F13-59EA9B32CC9A}" srcOrd="0" destOrd="0" presId="urn:microsoft.com/office/officeart/2005/8/layout/vList2"/>
    <dgm:cxn modelId="{EA0258AD-7485-4BA8-9301-39BCA03AC615}" srcId="{ADFB6730-CBF6-4312-9E15-BBEBE61547DC}" destId="{916279E1-FB68-42AC-81D0-D7CD1CDB79F1}" srcOrd="0" destOrd="0" parTransId="{C183CA6E-2494-4ABD-86E2-1F1FE8FC00D0}" sibTransId="{1D6D874C-C80C-4C4A-8D42-43607A7790EF}"/>
    <dgm:cxn modelId="{7C35ECC5-62A3-433B-AFC2-655876F75F56}" type="presOf" srcId="{916279E1-FB68-42AC-81D0-D7CD1CDB79F1}" destId="{4D23BB4F-54BB-40FA-9676-B2613A21D59A}" srcOrd="0" destOrd="0" presId="urn:microsoft.com/office/officeart/2005/8/layout/vList2"/>
    <dgm:cxn modelId="{012EF90B-A13F-4473-9359-421BF469C737}" type="presParOf" srcId="{02CADE46-CF05-4DAB-8F13-59EA9B32CC9A}" destId="{4D23BB4F-54BB-40FA-9676-B2613A21D59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F1DA2-06C9-43A3-8B56-345C73E4F648}">
      <dsp:nvSpPr>
        <dsp:cNvPr id="0" name=""/>
        <dsp:cNvSpPr/>
      </dsp:nvSpPr>
      <dsp:spPr>
        <a:xfrm>
          <a:off x="0" y="0"/>
          <a:ext cx="4695825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Bankrupt data is imbalanced!!</a:t>
          </a:r>
        </a:p>
      </dsp:txBody>
      <dsp:txXfrm>
        <a:off x="32784" y="32784"/>
        <a:ext cx="4630257" cy="606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3BB4F-54BB-40FA-9676-B2613A21D59A}">
      <dsp:nvSpPr>
        <dsp:cNvPr id="0" name=""/>
        <dsp:cNvSpPr/>
      </dsp:nvSpPr>
      <dsp:spPr>
        <a:xfrm>
          <a:off x="0" y="0"/>
          <a:ext cx="5690886" cy="88744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 models for two data sets</a:t>
          </a:r>
        </a:p>
      </dsp:txBody>
      <dsp:txXfrm>
        <a:off x="43321" y="43321"/>
        <a:ext cx="5604244" cy="800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3BB4F-54BB-40FA-9676-B2613A21D59A}">
      <dsp:nvSpPr>
        <dsp:cNvPr id="0" name=""/>
        <dsp:cNvSpPr/>
      </dsp:nvSpPr>
      <dsp:spPr>
        <a:xfrm>
          <a:off x="0" y="0"/>
          <a:ext cx="5547364" cy="94016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Confusion Matrix</a:t>
          </a:r>
        </a:p>
      </dsp:txBody>
      <dsp:txXfrm>
        <a:off x="45895" y="45895"/>
        <a:ext cx="5455574" cy="8483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3BB4F-54BB-40FA-9676-B2613A21D59A}">
      <dsp:nvSpPr>
        <dsp:cNvPr id="0" name=""/>
        <dsp:cNvSpPr/>
      </dsp:nvSpPr>
      <dsp:spPr>
        <a:xfrm>
          <a:off x="0" y="48693"/>
          <a:ext cx="10127241" cy="96217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Receiver Operating Characteristics (ROC)</a:t>
          </a:r>
        </a:p>
      </dsp:txBody>
      <dsp:txXfrm>
        <a:off x="46970" y="95663"/>
        <a:ext cx="10033301" cy="868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0C4-0F1B-4915-B17E-F56915C8F5A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9270-A1BD-476E-87F9-CC083ED73A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8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0C4-0F1B-4915-B17E-F56915C8F5A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9270-A1BD-476E-87F9-CC083ED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2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0C4-0F1B-4915-B17E-F56915C8F5A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9270-A1BD-476E-87F9-CC083ED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0C4-0F1B-4915-B17E-F56915C8F5A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9270-A1BD-476E-87F9-CC083ED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5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0C4-0F1B-4915-B17E-F56915C8F5A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9270-A1BD-476E-87F9-CC083ED73A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54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0C4-0F1B-4915-B17E-F56915C8F5A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9270-A1BD-476E-87F9-CC083ED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5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0C4-0F1B-4915-B17E-F56915C8F5A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9270-A1BD-476E-87F9-CC083ED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4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0C4-0F1B-4915-B17E-F56915C8F5A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9270-A1BD-476E-87F9-CC083ED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7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0C4-0F1B-4915-B17E-F56915C8F5A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9270-A1BD-476E-87F9-CC083ED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3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A6A70C4-0F1B-4915-B17E-F56915C8F5A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E9270-A1BD-476E-87F9-CC083ED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0C4-0F1B-4915-B17E-F56915C8F5A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9270-A1BD-476E-87F9-CC083ED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5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6A70C4-0F1B-4915-B17E-F56915C8F5AA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0E9270-A1BD-476E-87F9-CC083ED73A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61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7.gif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4.xml"/><Relationship Id="rId9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F94BFB-CD99-4D26-A409-015953E5B1F3}"/>
              </a:ext>
            </a:extLst>
          </p:cNvPr>
          <p:cNvSpPr/>
          <p:nvPr/>
        </p:nvSpPr>
        <p:spPr>
          <a:xfrm>
            <a:off x="-1862190" y="626023"/>
            <a:ext cx="12347000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UCLA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5263F-FE5F-417B-8A08-379309A9E968}"/>
              </a:ext>
            </a:extLst>
          </p:cNvPr>
          <p:cNvSpPr txBox="1"/>
          <p:nvPr/>
        </p:nvSpPr>
        <p:spPr>
          <a:xfrm>
            <a:off x="523441" y="3713857"/>
            <a:ext cx="8207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ECON 412 Final Project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3BC63-B19F-4620-9D59-FB6616BD02F1}"/>
              </a:ext>
            </a:extLst>
          </p:cNvPr>
          <p:cNvSpPr txBox="1"/>
          <p:nvPr/>
        </p:nvSpPr>
        <p:spPr>
          <a:xfrm>
            <a:off x="6926161" y="4408323"/>
            <a:ext cx="48396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		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Alexander Ramos</a:t>
            </a:r>
          </a:p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Aneri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Patel</a:t>
            </a:r>
          </a:p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Anshika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Sharma</a:t>
            </a:r>
          </a:p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Cristian Martinez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373476-B6B4-422E-A141-B8035640B8A9}"/>
              </a:ext>
            </a:extLst>
          </p:cNvPr>
          <p:cNvSpPr txBox="1"/>
          <p:nvPr/>
        </p:nvSpPr>
        <p:spPr>
          <a:xfrm>
            <a:off x="1023254" y="3088235"/>
            <a:ext cx="82594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Masters of Quantitative Economics</a:t>
            </a:r>
            <a:endParaRPr lang="en-US" sz="40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D8BAE4C-864C-4DF6-AEF2-FE243EEC6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162" y="377013"/>
            <a:ext cx="4839628" cy="4839628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FB65CD4-62D5-4FD2-84AD-36F04240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05A334A-F6DC-4168-ACB7-3E1EBECD263E}" type="slidenum">
              <a:rPr lang="en-US" sz="3000" b="1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fld>
            <a:endParaRPr lang="en-US" sz="3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71AB1-DB1F-425A-8962-4862EC6F7E6E}"/>
              </a:ext>
            </a:extLst>
          </p:cNvPr>
          <p:cNvSpPr txBox="1"/>
          <p:nvPr/>
        </p:nvSpPr>
        <p:spPr>
          <a:xfrm>
            <a:off x="-1" y="6430516"/>
            <a:ext cx="8263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 w="3175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ECON 412 Final Project: Bankruptcy Prediction</a:t>
            </a:r>
          </a:p>
        </p:txBody>
      </p:sp>
    </p:spTree>
    <p:extLst>
      <p:ext uri="{BB962C8B-B14F-4D97-AF65-F5344CB8AC3E}">
        <p14:creationId xmlns:p14="http://schemas.microsoft.com/office/powerpoint/2010/main" val="269045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E1D27-B7B2-49F0-A326-79AAA7DF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05A334A-F6DC-4168-ACB7-3E1EBECD263E}" type="slidenum">
              <a:rPr lang="en-US" sz="3000" b="1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10</a:t>
            </a:fld>
            <a:endParaRPr lang="en-US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67B50C-DFED-43DB-8994-362B05910117}"/>
              </a:ext>
            </a:extLst>
          </p:cNvPr>
          <p:cNvSpPr txBox="1"/>
          <p:nvPr/>
        </p:nvSpPr>
        <p:spPr>
          <a:xfrm>
            <a:off x="861273" y="1308325"/>
            <a:ext cx="1087330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0" b="1" dirty="0">
                <a:ln w="5715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Lastly…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5888C-5E77-4D33-9545-43F4DBBB3F75}"/>
              </a:ext>
            </a:extLst>
          </p:cNvPr>
          <p:cNvSpPr txBox="1"/>
          <p:nvPr/>
        </p:nvSpPr>
        <p:spPr>
          <a:xfrm>
            <a:off x="-1" y="6430516"/>
            <a:ext cx="7070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 w="3175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ECON 412 Final Project: Bankruptcy Prediction  </a:t>
            </a:r>
          </a:p>
        </p:txBody>
      </p:sp>
      <p:pic>
        <p:nvPicPr>
          <p:cNvPr id="9" name="Picture 2" descr="Thank You,3d editable text effect blue gradation yellow orange modern  shadow comic style on transparent background PNG - Similar PNG">
            <a:extLst>
              <a:ext uri="{FF2B5EF4-FFF2-40B4-BE49-F238E27FC236}">
                <a16:creationId xmlns:a16="http://schemas.microsoft.com/office/drawing/2014/main" id="{EDB8E2EC-1EEB-447D-94AE-3086728BF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00" y="652670"/>
            <a:ext cx="7683115" cy="50404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Open House Football Sticker by UCLA for iOS &amp;amp; Android | GIPHY">
            <a:extLst>
              <a:ext uri="{FF2B5EF4-FFF2-40B4-BE49-F238E27FC236}">
                <a16:creationId xmlns:a16="http://schemas.microsoft.com/office/drawing/2014/main" id="{17B826C1-C33B-4B9A-A9D4-09E70DD07D8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747" y="3801744"/>
            <a:ext cx="2767993" cy="276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15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E1D27-B7B2-49F0-A326-79AAA7DF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05A334A-F6DC-4168-ACB7-3E1EBECD263E}" type="slidenum">
              <a:rPr lang="en-US" sz="3000" b="1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fld>
            <a:endParaRPr lang="en-US" sz="3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6CA84F-5738-4AA0-B846-0A5391A2620F}"/>
              </a:ext>
            </a:extLst>
          </p:cNvPr>
          <p:cNvSpPr txBox="1"/>
          <p:nvPr/>
        </p:nvSpPr>
        <p:spPr>
          <a:xfrm>
            <a:off x="739541" y="595866"/>
            <a:ext cx="53564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u="sng" dirty="0">
                <a:ln w="127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Contents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8F3698-E9FE-46FA-B95D-C45867DE94C2}"/>
              </a:ext>
            </a:extLst>
          </p:cNvPr>
          <p:cNvSpPr txBox="1"/>
          <p:nvPr/>
        </p:nvSpPr>
        <p:spPr>
          <a:xfrm>
            <a:off x="4579218" y="911471"/>
            <a:ext cx="780849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 </a:t>
            </a:r>
          </a:p>
          <a:p>
            <a:pPr marL="342900" indent="-342900">
              <a:buAutoNum type="arabicPeriod"/>
            </a:pPr>
            <a:r>
              <a:rPr lang="en-US" sz="4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Data Processing</a:t>
            </a:r>
          </a:p>
          <a:p>
            <a:pPr marL="342900" indent="-342900">
              <a:buAutoNum type="arabicPeriod"/>
            </a:pPr>
            <a:r>
              <a:rPr lang="en-US" sz="4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Feature Selection </a:t>
            </a:r>
          </a:p>
          <a:p>
            <a:pPr marL="342900" indent="-342900">
              <a:buAutoNum type="arabicPeriod"/>
            </a:pPr>
            <a:r>
              <a:rPr lang="en-US" sz="4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Machine Learning Models</a:t>
            </a:r>
          </a:p>
          <a:p>
            <a:pPr marL="342900" indent="-342900">
              <a:buAutoNum type="arabicPeriod"/>
            </a:pPr>
            <a:r>
              <a:rPr lang="en-US" sz="4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Model Comparison</a:t>
            </a:r>
          </a:p>
          <a:p>
            <a:pPr marL="342900" indent="-342900">
              <a:buAutoNum type="arabicPeriod"/>
            </a:pPr>
            <a:r>
              <a:rPr lang="en-US" sz="4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Summary</a:t>
            </a:r>
          </a:p>
          <a:p>
            <a:endParaRPr lang="en-US" sz="4400" b="1" dirty="0">
              <a:ln w="10160">
                <a:solidFill>
                  <a:schemeClr val="tx1"/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sz="4400" b="1" dirty="0">
              <a:ln w="10160">
                <a:solidFill>
                  <a:schemeClr val="tx1"/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0A54F3-ADF7-405D-A1EF-57B75294BA81}"/>
              </a:ext>
            </a:extLst>
          </p:cNvPr>
          <p:cNvSpPr txBox="1"/>
          <p:nvPr/>
        </p:nvSpPr>
        <p:spPr>
          <a:xfrm>
            <a:off x="-1" y="6430516"/>
            <a:ext cx="8263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 w="3175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ECON 412 Final Project: Bankruptcy Prediction</a:t>
            </a:r>
          </a:p>
        </p:txBody>
      </p:sp>
      <p:pic>
        <p:nvPicPr>
          <p:cNvPr id="1026" name="Picture 2" descr="AI and ML | Machine Learning| Deep Learning">
            <a:extLst>
              <a:ext uri="{FF2B5EF4-FFF2-40B4-BE49-F238E27FC236}">
                <a16:creationId xmlns:a16="http://schemas.microsoft.com/office/drawing/2014/main" id="{861A9C59-28D4-49B9-B7E6-B1A8A6D4192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92153"/>
            <a:ext cx="5019575" cy="284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821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E1D27-B7B2-49F0-A326-79AAA7DF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05A334A-F6DC-4168-ACB7-3E1EBECD263E}" type="slidenum">
              <a:rPr lang="en-US" sz="3000" b="1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fld>
            <a:endParaRPr lang="en-US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5888C-5E77-4D33-9545-43F4DBBB3F75}"/>
              </a:ext>
            </a:extLst>
          </p:cNvPr>
          <p:cNvSpPr txBox="1"/>
          <p:nvPr/>
        </p:nvSpPr>
        <p:spPr>
          <a:xfrm>
            <a:off x="-1" y="6430516"/>
            <a:ext cx="7070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 w="3175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ECON 412 Final Project: Bankruptcy Prediction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7BE81-4919-49CA-9CD4-D6683D663C33}"/>
              </a:ext>
            </a:extLst>
          </p:cNvPr>
          <p:cNvSpPr txBox="1"/>
          <p:nvPr/>
        </p:nvSpPr>
        <p:spPr>
          <a:xfrm>
            <a:off x="739541" y="595866"/>
            <a:ext cx="53564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u="sng" dirty="0">
                <a:ln w="127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4F1362-64F1-4C0A-BF03-D25341058F54}"/>
              </a:ext>
            </a:extLst>
          </p:cNvPr>
          <p:cNvSpPr txBox="1"/>
          <p:nvPr/>
        </p:nvSpPr>
        <p:spPr>
          <a:xfrm>
            <a:off x="817144" y="1821132"/>
            <a:ext cx="2600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Topic: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6914F7-A3AB-4EC6-916F-1E8991B0913D}"/>
              </a:ext>
            </a:extLst>
          </p:cNvPr>
          <p:cNvSpPr txBox="1"/>
          <p:nvPr/>
        </p:nvSpPr>
        <p:spPr>
          <a:xfrm>
            <a:off x="1941346" y="1804829"/>
            <a:ext cx="96723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Classifying bankruptcy in Taiwanese Companies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376E3E-D8FB-4AD0-9BFC-5A0D78A8B3ED}"/>
              </a:ext>
            </a:extLst>
          </p:cNvPr>
          <p:cNvSpPr txBox="1"/>
          <p:nvPr/>
        </p:nvSpPr>
        <p:spPr>
          <a:xfrm>
            <a:off x="817144" y="2453676"/>
            <a:ext cx="2560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Objective: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3114D5-120A-4C42-8B4F-96D5C73A8A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81" b="94007" l="9375" r="92411">
                        <a14:foregroundMark x1="33631" y1="5993" x2="33631" y2="5993"/>
                        <a14:foregroundMark x1="38095" y1="4623" x2="38095" y2="4623"/>
                        <a14:foregroundMark x1="9375" y1="42466" x2="9375" y2="42466"/>
                        <a14:foregroundMark x1="32589" y1="94178" x2="32589" y2="94178"/>
                        <a14:foregroundMark x1="92411" y1="50856" x2="92411" y2="508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6645" y="4497729"/>
            <a:ext cx="692760" cy="602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4405C8-76D0-43E2-A936-64E51BF2D573}"/>
              </a:ext>
            </a:extLst>
          </p:cNvPr>
          <p:cNvSpPr txBox="1"/>
          <p:nvPr/>
        </p:nvSpPr>
        <p:spPr>
          <a:xfrm>
            <a:off x="2803911" y="2445514"/>
            <a:ext cx="80901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1. Find the key indicators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B5BCFD-89A6-4A6E-9720-0B7BA3CC0454}"/>
              </a:ext>
            </a:extLst>
          </p:cNvPr>
          <p:cNvSpPr txBox="1"/>
          <p:nvPr/>
        </p:nvSpPr>
        <p:spPr>
          <a:xfrm>
            <a:off x="817144" y="3756254"/>
            <a:ext cx="2600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Why matters?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2B2FF08-C705-4ADC-88A7-D46778B216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81" b="94007" l="9375" r="92411">
                        <a14:foregroundMark x1="33631" y1="5993" x2="33631" y2="5993"/>
                        <a14:foregroundMark x1="38095" y1="4623" x2="38095" y2="4623"/>
                        <a14:foregroundMark x1="9375" y1="42466" x2="9375" y2="42466"/>
                        <a14:foregroundMark x1="32589" y1="94178" x2="32589" y2="94178"/>
                        <a14:foregroundMark x1="92411" y1="50856" x2="92411" y2="508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6645" y="5241734"/>
            <a:ext cx="692760" cy="60204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7804C64-FB1A-47B9-9E93-2ECBFDAB7A93}"/>
              </a:ext>
            </a:extLst>
          </p:cNvPr>
          <p:cNvSpPr txBox="1"/>
          <p:nvPr/>
        </p:nvSpPr>
        <p:spPr>
          <a:xfrm>
            <a:off x="1893157" y="4471354"/>
            <a:ext cx="100290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Highly impactful to the economy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3A9E45-ED74-4CC9-AD0A-13EF6D13342E}"/>
              </a:ext>
            </a:extLst>
          </p:cNvPr>
          <p:cNvSpPr txBox="1"/>
          <p:nvPr/>
        </p:nvSpPr>
        <p:spPr>
          <a:xfrm>
            <a:off x="1941346" y="5228222"/>
            <a:ext cx="96723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Predictive models can help make lending decisions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423C4C-A315-4EE1-AAE4-9A7E8FE5071E}"/>
              </a:ext>
            </a:extLst>
          </p:cNvPr>
          <p:cNvSpPr txBox="1"/>
          <p:nvPr/>
        </p:nvSpPr>
        <p:spPr>
          <a:xfrm>
            <a:off x="2803910" y="3036392"/>
            <a:ext cx="80901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2. Obtaining a model with high accuracy </a:t>
            </a:r>
          </a:p>
        </p:txBody>
      </p:sp>
      <p:pic>
        <p:nvPicPr>
          <p:cNvPr id="12300" name="Picture 12" descr="How Countries Around The World Acted During 2008 Global Financial Crisis">
            <a:extLst>
              <a:ext uri="{FF2B5EF4-FFF2-40B4-BE49-F238E27FC236}">
                <a16:creationId xmlns:a16="http://schemas.microsoft.com/office/drawing/2014/main" id="{07A63151-83AA-4480-B24C-973217D51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31189" y="3697092"/>
            <a:ext cx="2468793" cy="162899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6ECC5D-29C2-4A7D-A716-AACE352D795E}"/>
              </a:ext>
            </a:extLst>
          </p:cNvPr>
          <p:cNvSpPr txBox="1"/>
          <p:nvPr/>
        </p:nvSpPr>
        <p:spPr>
          <a:xfrm>
            <a:off x="817144" y="5906316"/>
            <a:ext cx="10796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Reference: Financial ratios and corporate governance indicators in bankruptcy prediction: A comprehensive study</a:t>
            </a:r>
          </a:p>
        </p:txBody>
      </p:sp>
    </p:spTree>
    <p:extLst>
      <p:ext uri="{BB962C8B-B14F-4D97-AF65-F5344CB8AC3E}">
        <p14:creationId xmlns:p14="http://schemas.microsoft.com/office/powerpoint/2010/main" val="339237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23" grpId="0"/>
      <p:bldP spid="25" grpId="0"/>
      <p:bldP spid="28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E1D27-B7B2-49F0-A326-79AAA7DF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05A334A-F6DC-4168-ACB7-3E1EBECD263E}" type="slidenum">
              <a:rPr lang="en-US" sz="3000" b="1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fld>
            <a:endParaRPr lang="en-US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5888C-5E77-4D33-9545-43F4DBBB3F75}"/>
              </a:ext>
            </a:extLst>
          </p:cNvPr>
          <p:cNvSpPr txBox="1"/>
          <p:nvPr/>
        </p:nvSpPr>
        <p:spPr>
          <a:xfrm>
            <a:off x="-1" y="6430516"/>
            <a:ext cx="7070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 w="3175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ECON 412 Final Project: Bankruptcy Prediction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AD04B-20D8-4430-A583-ABE9F4CAE384}"/>
              </a:ext>
            </a:extLst>
          </p:cNvPr>
          <p:cNvSpPr txBox="1"/>
          <p:nvPr/>
        </p:nvSpPr>
        <p:spPr>
          <a:xfrm>
            <a:off x="739541" y="595866"/>
            <a:ext cx="63306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u="sng" dirty="0">
                <a:ln w="127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Data Processing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736265-22DF-4483-AD09-9CBD560898E0}"/>
              </a:ext>
            </a:extLst>
          </p:cNvPr>
          <p:cNvSpPr txBox="1"/>
          <p:nvPr/>
        </p:nvSpPr>
        <p:spPr>
          <a:xfrm>
            <a:off x="966776" y="1853188"/>
            <a:ext cx="1023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Data: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735804-DD82-4119-B8CA-5D65B1F37E40}"/>
              </a:ext>
            </a:extLst>
          </p:cNvPr>
          <p:cNvSpPr txBox="1"/>
          <p:nvPr/>
        </p:nvSpPr>
        <p:spPr>
          <a:xfrm>
            <a:off x="966775" y="3393968"/>
            <a:ext cx="2992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Data Structure: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883A60-7547-4F65-B8DB-3873C3F7755C}"/>
              </a:ext>
            </a:extLst>
          </p:cNvPr>
          <p:cNvSpPr txBox="1"/>
          <p:nvPr/>
        </p:nvSpPr>
        <p:spPr>
          <a:xfrm>
            <a:off x="1885941" y="187502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Taiwan Economic Journal 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3CA4AB-3FDE-4E7A-BEC7-1440167038BA}"/>
              </a:ext>
            </a:extLst>
          </p:cNvPr>
          <p:cNvSpPr txBox="1"/>
          <p:nvPr/>
        </p:nvSpPr>
        <p:spPr>
          <a:xfrm>
            <a:off x="1885941" y="2287922"/>
            <a:ext cx="4024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for the year 1999 to 2009 </a:t>
            </a:r>
            <a:endParaRPr 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C0E7D7-1C12-4D96-B64F-31247A40DD53}"/>
              </a:ext>
            </a:extLst>
          </p:cNvPr>
          <p:cNvSpPr txBox="1"/>
          <p:nvPr/>
        </p:nvSpPr>
        <p:spPr>
          <a:xfrm>
            <a:off x="2060985" y="2773457"/>
            <a:ext cx="3795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Source of data:  UCI Machine Leaning Repository</a:t>
            </a:r>
          </a:p>
        </p:txBody>
      </p:sp>
      <p:pic>
        <p:nvPicPr>
          <p:cNvPr id="14340" name="Picture 4" descr="Gray Gear Icon drawing free image download">
            <a:extLst>
              <a:ext uri="{FF2B5EF4-FFF2-40B4-BE49-F238E27FC236}">
                <a16:creationId xmlns:a16="http://schemas.microsoft.com/office/drawing/2014/main" id="{BF2E23A2-483D-4CD6-BE12-2CBFFF50D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225" y="4138950"/>
            <a:ext cx="338138" cy="33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Gray Gear Icon drawing free image download">
            <a:extLst>
              <a:ext uri="{FF2B5EF4-FFF2-40B4-BE49-F238E27FC236}">
                <a16:creationId xmlns:a16="http://schemas.microsoft.com/office/drawing/2014/main" id="{5FE4FFEA-E88F-4829-A280-AB7D2C93C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909" y="4784430"/>
            <a:ext cx="338138" cy="33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Gray Gear Icon drawing free image download">
            <a:extLst>
              <a:ext uri="{FF2B5EF4-FFF2-40B4-BE49-F238E27FC236}">
                <a16:creationId xmlns:a16="http://schemas.microsoft.com/office/drawing/2014/main" id="{7EF79C91-04FB-4B59-8600-FEED63041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19" y="5429910"/>
            <a:ext cx="338138" cy="33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DBBAACE-74A3-4C8C-BB05-984D4A5944F0}"/>
              </a:ext>
            </a:extLst>
          </p:cNvPr>
          <p:cNvSpPr txBox="1"/>
          <p:nvPr/>
        </p:nvSpPr>
        <p:spPr>
          <a:xfrm>
            <a:off x="1743063" y="4046409"/>
            <a:ext cx="4800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6819 observations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FFD453-F40B-4087-A1D4-EFED9709E3F1}"/>
              </a:ext>
            </a:extLst>
          </p:cNvPr>
          <p:cNvSpPr txBox="1"/>
          <p:nvPr/>
        </p:nvSpPr>
        <p:spPr>
          <a:xfrm>
            <a:off x="1743063" y="4672721"/>
            <a:ext cx="4629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95 features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620160-00F7-46B6-BFA4-DD5624E90382}"/>
              </a:ext>
            </a:extLst>
          </p:cNvPr>
          <p:cNvSpPr txBox="1"/>
          <p:nvPr/>
        </p:nvSpPr>
        <p:spPr>
          <a:xfrm>
            <a:off x="1743063" y="5319466"/>
            <a:ext cx="3067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Bankrupt = 0 or 1</a:t>
            </a: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4FC6952C-ABB4-4DFB-8BC5-4DF16442CF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96105"/>
              </p:ext>
            </p:extLst>
          </p:nvPr>
        </p:nvGraphicFramePr>
        <p:xfrm>
          <a:off x="6805611" y="957232"/>
          <a:ext cx="4695825" cy="68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0" name="Picture 39">
            <a:extLst>
              <a:ext uri="{FF2B5EF4-FFF2-40B4-BE49-F238E27FC236}">
                <a16:creationId xmlns:a16="http://schemas.microsoft.com/office/drawing/2014/main" id="{31FCF6AB-8FAD-4296-8A98-10AB6815E959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281" b="94007" l="9375" r="92411">
                        <a14:foregroundMark x1="33631" y1="5993" x2="33631" y2="5993"/>
                        <a14:foregroundMark x1="38095" y1="4623" x2="38095" y2="4623"/>
                        <a14:foregroundMark x1="9375" y1="42466" x2="9375" y2="42466"/>
                        <a14:foregroundMark x1="32589" y1="94178" x2="32589" y2="94178"/>
                        <a14:foregroundMark x1="92411" y1="50856" x2="92411" y2="508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16241" y="4830582"/>
            <a:ext cx="692760" cy="60204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7ECF168-FD65-4453-8E48-6493BF5171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81820" y="1703862"/>
            <a:ext cx="4143405" cy="33814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A456E7A-E1E1-4750-BB23-EE2BF33E1B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17678" y="1703862"/>
            <a:ext cx="4191031" cy="330519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4DA06AF-FD86-4D3A-A3F9-6A092F371A81}"/>
              </a:ext>
            </a:extLst>
          </p:cNvPr>
          <p:cNvSpPr txBox="1"/>
          <p:nvPr/>
        </p:nvSpPr>
        <p:spPr>
          <a:xfrm>
            <a:off x="7070192" y="4862989"/>
            <a:ext cx="4629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Treat imbalance with ROSE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103C6E-88D3-4609-993F-B7607A7BDFB9}"/>
              </a:ext>
            </a:extLst>
          </p:cNvPr>
          <p:cNvSpPr txBox="1"/>
          <p:nvPr/>
        </p:nvSpPr>
        <p:spPr>
          <a:xfrm>
            <a:off x="6330516" y="5410874"/>
            <a:ext cx="5566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(Randomly Over Sampling Example)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72B314-158C-4066-AB99-530A9B33A4F5}"/>
              </a:ext>
            </a:extLst>
          </p:cNvPr>
          <p:cNvSpPr txBox="1"/>
          <p:nvPr/>
        </p:nvSpPr>
        <p:spPr>
          <a:xfrm>
            <a:off x="1086066" y="5815117"/>
            <a:ext cx="4894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(Learning vector Quantization)</a:t>
            </a:r>
          </a:p>
        </p:txBody>
      </p:sp>
    </p:spTree>
    <p:extLst>
      <p:ext uri="{BB962C8B-B14F-4D97-AF65-F5344CB8AC3E}">
        <p14:creationId xmlns:p14="http://schemas.microsoft.com/office/powerpoint/2010/main" val="426262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E1D27-B7B2-49F0-A326-79AAA7DF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05A334A-F6DC-4168-ACB7-3E1EBECD263E}" type="slidenum">
              <a:rPr lang="en-US" sz="3000" b="1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fld>
            <a:endParaRPr lang="en-US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5888C-5E77-4D33-9545-43F4DBBB3F75}"/>
              </a:ext>
            </a:extLst>
          </p:cNvPr>
          <p:cNvSpPr txBox="1"/>
          <p:nvPr/>
        </p:nvSpPr>
        <p:spPr>
          <a:xfrm>
            <a:off x="-1" y="6430516"/>
            <a:ext cx="7070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 w="3175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ECON 412 Final Project: Bankruptcy Prediction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D6D30-125D-468F-BA1B-75B3FD6B5268}"/>
              </a:ext>
            </a:extLst>
          </p:cNvPr>
          <p:cNvSpPr txBox="1"/>
          <p:nvPr/>
        </p:nvSpPr>
        <p:spPr>
          <a:xfrm>
            <a:off x="739541" y="595866"/>
            <a:ext cx="6614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u="sng" dirty="0">
                <a:ln w="127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Feature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B420F-690E-46DD-8103-9B9EFC0F1EBE}"/>
              </a:ext>
            </a:extLst>
          </p:cNvPr>
          <p:cNvSpPr txBox="1"/>
          <p:nvPr/>
        </p:nvSpPr>
        <p:spPr>
          <a:xfrm>
            <a:off x="7468351" y="5625651"/>
            <a:ext cx="4481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n w="127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Machine Leaning Models</a:t>
            </a:r>
          </a:p>
        </p:txBody>
      </p:sp>
      <p:pic>
        <p:nvPicPr>
          <p:cNvPr id="10244" name="Picture 4" descr="Arrow Gif Transparent Background posted by Sarah Johnson">
            <a:extLst>
              <a:ext uri="{FF2B5EF4-FFF2-40B4-BE49-F238E27FC236}">
                <a16:creationId xmlns:a16="http://schemas.microsoft.com/office/drawing/2014/main" id="{EC0391DE-0651-46D0-BA7C-758412F86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859" y="5781108"/>
            <a:ext cx="89149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2200070D-A75F-4E0A-BE96-1CE6ABAB9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567" y="2469009"/>
            <a:ext cx="4481911" cy="260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>
            <a:extLst>
              <a:ext uri="{FF2B5EF4-FFF2-40B4-BE49-F238E27FC236}">
                <a16:creationId xmlns:a16="http://schemas.microsoft.com/office/drawing/2014/main" id="{E65F5743-4F7D-47CC-A8BB-7FC291A8D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26" y="2250472"/>
            <a:ext cx="5279937" cy="395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230B56-1FFD-4169-B4D7-CF4B1FAD6C9B}"/>
              </a:ext>
            </a:extLst>
          </p:cNvPr>
          <p:cNvSpPr txBox="1"/>
          <p:nvPr/>
        </p:nvSpPr>
        <p:spPr>
          <a:xfrm>
            <a:off x="2450179" y="1838405"/>
            <a:ext cx="15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Boruta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6C930B-83FD-47A1-89BC-DD142F37F6F4}"/>
              </a:ext>
            </a:extLst>
          </p:cNvPr>
          <p:cNvSpPr txBox="1"/>
          <p:nvPr/>
        </p:nvSpPr>
        <p:spPr>
          <a:xfrm>
            <a:off x="6206206" y="1838405"/>
            <a:ext cx="6113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LVQ (Linear Vector Quantization)</a:t>
            </a:r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EA310A59-1D7E-426A-9130-92C51199E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556" y="2557721"/>
            <a:ext cx="4547842" cy="341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F0220D-E725-4BFA-972E-2F1DA0FFFC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459" y="1703862"/>
            <a:ext cx="5507522" cy="45540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202BD0-EC22-4C49-BD90-EB936DA94DE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199"/>
          <a:stretch/>
        </p:blipFill>
        <p:spPr>
          <a:xfrm>
            <a:off x="6013545" y="1895743"/>
            <a:ext cx="6056685" cy="319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0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E1D27-B7B2-49F0-A326-79AAA7DF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05A334A-F6DC-4168-ACB7-3E1EBECD263E}" type="slidenum">
              <a:rPr lang="en-US" sz="3000" b="1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fld>
            <a:endParaRPr lang="en-US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5888C-5E77-4D33-9545-43F4DBBB3F75}"/>
              </a:ext>
            </a:extLst>
          </p:cNvPr>
          <p:cNvSpPr txBox="1"/>
          <p:nvPr/>
        </p:nvSpPr>
        <p:spPr>
          <a:xfrm>
            <a:off x="-1" y="6430516"/>
            <a:ext cx="7070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 w="3175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ECON 412 Final Project: Bankruptcy Prediction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878B9-2431-4BB7-B41F-39259EC61702}"/>
              </a:ext>
            </a:extLst>
          </p:cNvPr>
          <p:cNvSpPr txBox="1"/>
          <p:nvPr/>
        </p:nvSpPr>
        <p:spPr>
          <a:xfrm>
            <a:off x="739540" y="595866"/>
            <a:ext cx="114524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u="sng" dirty="0">
                <a:ln w="127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Machine Learning Models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7EAFDE-E84F-4D45-98F6-61422E33B101}"/>
              </a:ext>
            </a:extLst>
          </p:cNvPr>
          <p:cNvSpPr txBox="1"/>
          <p:nvPr/>
        </p:nvSpPr>
        <p:spPr>
          <a:xfrm>
            <a:off x="1321063" y="3681404"/>
            <a:ext cx="6164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Support Vector Machine (SVM)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CDE48A-538F-4459-B34F-A0EDEF762A13}"/>
              </a:ext>
            </a:extLst>
          </p:cNvPr>
          <p:cNvSpPr txBox="1"/>
          <p:nvPr/>
        </p:nvSpPr>
        <p:spPr>
          <a:xfrm>
            <a:off x="1296199" y="3000613"/>
            <a:ext cx="5131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Logistic Regression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F2FF12-95DC-4768-9CAE-10489C857FB1}"/>
              </a:ext>
            </a:extLst>
          </p:cNvPr>
          <p:cNvSpPr txBox="1"/>
          <p:nvPr/>
        </p:nvSpPr>
        <p:spPr>
          <a:xfrm>
            <a:off x="1296199" y="4486990"/>
            <a:ext cx="628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K-nearest Neighbors (KNN)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F9EC9A-C0EC-4909-824A-D2A42C516BA8}"/>
              </a:ext>
            </a:extLst>
          </p:cNvPr>
          <p:cNvSpPr txBox="1"/>
          <p:nvPr/>
        </p:nvSpPr>
        <p:spPr>
          <a:xfrm>
            <a:off x="1296198" y="5226505"/>
            <a:ext cx="628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Quadrant Discriminant Analysis (QDA)</a:t>
            </a: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BE1484CE-B2B1-4D4D-8C2A-47196EA9D3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2161470"/>
              </p:ext>
            </p:extLst>
          </p:nvPr>
        </p:nvGraphicFramePr>
        <p:xfrm>
          <a:off x="1296198" y="1877156"/>
          <a:ext cx="5690887" cy="943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246" name="Picture 30" descr="R: R Logo">
            <a:extLst>
              <a:ext uri="{FF2B5EF4-FFF2-40B4-BE49-F238E27FC236}">
                <a16:creationId xmlns:a16="http://schemas.microsoft.com/office/drawing/2014/main" id="{2706484B-877A-4B4E-A1BC-E7BFBC096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779" y="1984901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0" descr="Blue database icon vector image | Free SVG">
            <a:extLst>
              <a:ext uri="{FF2B5EF4-FFF2-40B4-BE49-F238E27FC236}">
                <a16:creationId xmlns:a16="http://schemas.microsoft.com/office/drawing/2014/main" id="{3F67CCE7-EC35-4C97-9380-BF0C06515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556" y="2857474"/>
            <a:ext cx="2051156" cy="164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6B75CCF-EF16-4497-842E-FA8B5CCDF392}"/>
              </a:ext>
            </a:extLst>
          </p:cNvPr>
          <p:cNvSpPr txBox="1"/>
          <p:nvPr/>
        </p:nvSpPr>
        <p:spPr>
          <a:xfrm>
            <a:off x="7569255" y="3323558"/>
            <a:ext cx="1029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LVQ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C7B3E5-1A8B-4E16-A075-26A851C0B38B}"/>
              </a:ext>
            </a:extLst>
          </p:cNvPr>
          <p:cNvSpPr txBox="1"/>
          <p:nvPr/>
        </p:nvSpPr>
        <p:spPr>
          <a:xfrm>
            <a:off x="7409160" y="3681706"/>
            <a:ext cx="118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Boruta</a:t>
            </a:r>
          </a:p>
        </p:txBody>
      </p:sp>
      <p:pic>
        <p:nvPicPr>
          <p:cNvPr id="9254" name="Picture 38" descr="Training Data for #Robotics and autonomous machines algorithm training  based on AI or #machinelearning proce… | Learning technology, Training  base, Learning process">
            <a:extLst>
              <a:ext uri="{FF2B5EF4-FFF2-40B4-BE49-F238E27FC236}">
                <a16:creationId xmlns:a16="http://schemas.microsoft.com/office/drawing/2014/main" id="{E8BF0CEA-C4E0-49F5-B4F1-FC9C97419CF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470" y="3307591"/>
            <a:ext cx="3517319" cy="351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06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E1D27-B7B2-49F0-A326-79AAA7DF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05A334A-F6DC-4168-ACB7-3E1EBECD263E}" type="slidenum">
              <a:rPr lang="en-US" sz="3000" b="1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</a:t>
            </a:fld>
            <a:endParaRPr lang="en-US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5888C-5E77-4D33-9545-43F4DBBB3F75}"/>
              </a:ext>
            </a:extLst>
          </p:cNvPr>
          <p:cNvSpPr txBox="1"/>
          <p:nvPr/>
        </p:nvSpPr>
        <p:spPr>
          <a:xfrm>
            <a:off x="-1" y="6430516"/>
            <a:ext cx="7070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 w="3175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ECON 412 Final Project: Bankruptcy Prediction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D087F-ABAB-4E59-AF48-62F1697530B9}"/>
              </a:ext>
            </a:extLst>
          </p:cNvPr>
          <p:cNvSpPr txBox="1"/>
          <p:nvPr/>
        </p:nvSpPr>
        <p:spPr>
          <a:xfrm>
            <a:off x="739541" y="595866"/>
            <a:ext cx="1118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u="sng" dirty="0">
                <a:ln w="127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Model Comparison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7AB8109-F6CA-421E-B177-422E5155F6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0282874"/>
              </p:ext>
            </p:extLst>
          </p:nvPr>
        </p:nvGraphicFramePr>
        <p:xfrm>
          <a:off x="1296199" y="1877156"/>
          <a:ext cx="5547364" cy="943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4" descr="Data Science and Machine Learning : Confusion Matrix">
            <a:extLst>
              <a:ext uri="{FF2B5EF4-FFF2-40B4-BE49-F238E27FC236}">
                <a16:creationId xmlns:a16="http://schemas.microsoft.com/office/drawing/2014/main" id="{90CAF54E-F849-4493-8323-1F1D3749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24" y="2988526"/>
            <a:ext cx="5386812" cy="303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873911-C8CA-4FDB-8FDC-72676C446365}"/>
              </a:ext>
            </a:extLst>
          </p:cNvPr>
          <p:cNvSpPr txBox="1"/>
          <p:nvPr/>
        </p:nvSpPr>
        <p:spPr>
          <a:xfrm>
            <a:off x="6448770" y="2905833"/>
            <a:ext cx="5131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Accuracy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F4EC1-B4AA-4DA2-BF94-171DE9794514}"/>
              </a:ext>
            </a:extLst>
          </p:cNvPr>
          <p:cNvSpPr txBox="1"/>
          <p:nvPr/>
        </p:nvSpPr>
        <p:spPr>
          <a:xfrm>
            <a:off x="7054908" y="3339103"/>
            <a:ext cx="6096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out of all the predicted value, </a:t>
            </a:r>
          </a:p>
          <a:p>
            <a:r>
              <a:rPr lang="en-US" sz="1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    how many of them are true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2A58E-D34E-488A-BFD0-2FB9C713B5E9}"/>
              </a:ext>
            </a:extLst>
          </p:cNvPr>
          <p:cNvSpPr txBox="1"/>
          <p:nvPr/>
        </p:nvSpPr>
        <p:spPr>
          <a:xfrm>
            <a:off x="6448770" y="5049835"/>
            <a:ext cx="5131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Specificity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D5B794-1BB0-4685-96DA-EAA3E4F3CA4B}"/>
              </a:ext>
            </a:extLst>
          </p:cNvPr>
          <p:cNvSpPr txBox="1"/>
          <p:nvPr/>
        </p:nvSpPr>
        <p:spPr>
          <a:xfrm>
            <a:off x="6902508" y="4396870"/>
            <a:ext cx="6096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how much of the predicted positive </a:t>
            </a:r>
          </a:p>
          <a:p>
            <a:r>
              <a:rPr lang="en-US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    is the true positive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56DD6B-94FF-4CC8-B360-B4EBE7055969}"/>
              </a:ext>
            </a:extLst>
          </p:cNvPr>
          <p:cNvSpPr txBox="1"/>
          <p:nvPr/>
        </p:nvSpPr>
        <p:spPr>
          <a:xfrm>
            <a:off x="6448770" y="3978440"/>
            <a:ext cx="5131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Sensitivity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DBF59B-EC4F-4253-8B83-2A991E2FAA90}"/>
              </a:ext>
            </a:extLst>
          </p:cNvPr>
          <p:cNvSpPr txBox="1"/>
          <p:nvPr/>
        </p:nvSpPr>
        <p:spPr>
          <a:xfrm>
            <a:off x="6969790" y="5526170"/>
            <a:ext cx="6096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out of all the predicted negative value, </a:t>
            </a:r>
          </a:p>
          <a:p>
            <a:r>
              <a:rPr lang="en-US" sz="1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    how many of them are true negative</a:t>
            </a:r>
            <a:endParaRPr lang="en-US" dirty="0"/>
          </a:p>
        </p:txBody>
      </p: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2E29EF08-BD71-471C-ABDE-BF6636D41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70121"/>
              </p:ext>
            </p:extLst>
          </p:nvPr>
        </p:nvGraphicFramePr>
        <p:xfrm>
          <a:off x="1296199" y="3716337"/>
          <a:ext cx="4897660" cy="2057355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24415">
                  <a:extLst>
                    <a:ext uri="{9D8B030D-6E8A-4147-A177-3AD203B41FA5}">
                      <a16:colId xmlns:a16="http://schemas.microsoft.com/office/drawing/2014/main" val="1124611590"/>
                    </a:ext>
                  </a:extLst>
                </a:gridCol>
                <a:gridCol w="1224415">
                  <a:extLst>
                    <a:ext uri="{9D8B030D-6E8A-4147-A177-3AD203B41FA5}">
                      <a16:colId xmlns:a16="http://schemas.microsoft.com/office/drawing/2014/main" val="4261021868"/>
                    </a:ext>
                  </a:extLst>
                </a:gridCol>
                <a:gridCol w="1224415">
                  <a:extLst>
                    <a:ext uri="{9D8B030D-6E8A-4147-A177-3AD203B41FA5}">
                      <a16:colId xmlns:a16="http://schemas.microsoft.com/office/drawing/2014/main" val="2198602367"/>
                    </a:ext>
                  </a:extLst>
                </a:gridCol>
                <a:gridCol w="1224415">
                  <a:extLst>
                    <a:ext uri="{9D8B030D-6E8A-4147-A177-3AD203B41FA5}">
                      <a16:colId xmlns:a16="http://schemas.microsoft.com/office/drawing/2014/main" val="2733278731"/>
                    </a:ext>
                  </a:extLst>
                </a:gridCol>
              </a:tblGrid>
              <a:tr h="411471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877346"/>
                  </a:ext>
                </a:extLst>
              </a:tr>
              <a:tr h="411471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0.5333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0.1379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0.9295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488498"/>
                  </a:ext>
                </a:extLst>
              </a:tr>
              <a:tr h="411471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0.6345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0.6075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0.6615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772471"/>
                  </a:ext>
                </a:extLst>
              </a:tr>
              <a:tr h="411471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QDA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0.5117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0.9874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269721"/>
                  </a:ext>
                </a:extLst>
              </a:tr>
              <a:tr h="411471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0.6565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0.6974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0.6155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78340"/>
                  </a:ext>
                </a:extLst>
              </a:tr>
            </a:tbl>
          </a:graphicData>
        </a:graphic>
      </p:graphicFrame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B1A0CDF6-4869-41E7-9FE3-D97C07824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2628"/>
              </p:ext>
            </p:extLst>
          </p:nvPr>
        </p:nvGraphicFramePr>
        <p:xfrm>
          <a:off x="6636616" y="3716337"/>
          <a:ext cx="4897660" cy="2057355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24415">
                  <a:extLst>
                    <a:ext uri="{9D8B030D-6E8A-4147-A177-3AD203B41FA5}">
                      <a16:colId xmlns:a16="http://schemas.microsoft.com/office/drawing/2014/main" val="1124611590"/>
                    </a:ext>
                  </a:extLst>
                </a:gridCol>
                <a:gridCol w="1224415">
                  <a:extLst>
                    <a:ext uri="{9D8B030D-6E8A-4147-A177-3AD203B41FA5}">
                      <a16:colId xmlns:a16="http://schemas.microsoft.com/office/drawing/2014/main" val="4261021868"/>
                    </a:ext>
                  </a:extLst>
                </a:gridCol>
                <a:gridCol w="1224415">
                  <a:extLst>
                    <a:ext uri="{9D8B030D-6E8A-4147-A177-3AD203B41FA5}">
                      <a16:colId xmlns:a16="http://schemas.microsoft.com/office/drawing/2014/main" val="2198602367"/>
                    </a:ext>
                  </a:extLst>
                </a:gridCol>
                <a:gridCol w="1224415">
                  <a:extLst>
                    <a:ext uri="{9D8B030D-6E8A-4147-A177-3AD203B41FA5}">
                      <a16:colId xmlns:a16="http://schemas.microsoft.com/office/drawing/2014/main" val="2733278731"/>
                    </a:ext>
                  </a:extLst>
                </a:gridCol>
              </a:tblGrid>
              <a:tr h="411471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877346"/>
                  </a:ext>
                </a:extLst>
              </a:tr>
              <a:tr h="411471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0.8126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0.7641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0.8647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488498"/>
                  </a:ext>
                </a:extLst>
              </a:tr>
              <a:tr h="411471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0.8603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0.8625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0.8502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772471"/>
                  </a:ext>
                </a:extLst>
              </a:tr>
              <a:tr h="411471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QDA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0.8913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0.8322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269721"/>
                  </a:ext>
                </a:extLst>
              </a:tr>
              <a:tr h="411471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0.8592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0.8944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0.8214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7834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C5F60D8-757B-4B7F-9CDC-CAC45DBDF646}"/>
              </a:ext>
            </a:extLst>
          </p:cNvPr>
          <p:cNvSpPr txBox="1"/>
          <p:nvPr/>
        </p:nvSpPr>
        <p:spPr>
          <a:xfrm>
            <a:off x="8570520" y="3106470"/>
            <a:ext cx="1029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LVQ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AA5A4E-13D1-4E4F-A69D-7B8F61E2EF95}"/>
              </a:ext>
            </a:extLst>
          </p:cNvPr>
          <p:cNvSpPr txBox="1"/>
          <p:nvPr/>
        </p:nvSpPr>
        <p:spPr>
          <a:xfrm>
            <a:off x="3150055" y="3106470"/>
            <a:ext cx="118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Boruta</a:t>
            </a:r>
          </a:p>
        </p:txBody>
      </p:sp>
    </p:spTree>
    <p:extLst>
      <p:ext uri="{BB962C8B-B14F-4D97-AF65-F5344CB8AC3E}">
        <p14:creationId xmlns:p14="http://schemas.microsoft.com/office/powerpoint/2010/main" val="41217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E1D27-B7B2-49F0-A326-79AAA7DF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05A334A-F6DC-4168-ACB7-3E1EBECD263E}" type="slidenum">
              <a:rPr lang="en-US" sz="3000" b="1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8</a:t>
            </a:fld>
            <a:endParaRPr lang="en-US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5888C-5E77-4D33-9545-43F4DBBB3F75}"/>
              </a:ext>
            </a:extLst>
          </p:cNvPr>
          <p:cNvSpPr txBox="1"/>
          <p:nvPr/>
        </p:nvSpPr>
        <p:spPr>
          <a:xfrm>
            <a:off x="-1" y="6430516"/>
            <a:ext cx="7070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 w="3175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ECON 412 Final Project: Bankruptcy Prediction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D087F-ABAB-4E59-AF48-62F1697530B9}"/>
              </a:ext>
            </a:extLst>
          </p:cNvPr>
          <p:cNvSpPr txBox="1"/>
          <p:nvPr/>
        </p:nvSpPr>
        <p:spPr>
          <a:xfrm>
            <a:off x="739541" y="595866"/>
            <a:ext cx="110754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u="sng" dirty="0">
                <a:ln w="127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Model Comparison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610B5F6-77EF-4B7F-9AE9-E4D5F6AA4A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836563"/>
              </p:ext>
            </p:extLst>
          </p:nvPr>
        </p:nvGraphicFramePr>
        <p:xfrm>
          <a:off x="1296195" y="1877157"/>
          <a:ext cx="10127241" cy="1044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Measuring Performance: AUC (AUROC) – Glass Box">
            <a:extLst>
              <a:ext uri="{FF2B5EF4-FFF2-40B4-BE49-F238E27FC236}">
                <a16:creationId xmlns:a16="http://schemas.microsoft.com/office/drawing/2014/main" id="{53A3F46C-D3B9-4936-91D0-F128BD802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95" y="3094916"/>
            <a:ext cx="3717392" cy="278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166F14-FA5C-4957-A965-F17BCFDB9B31}"/>
              </a:ext>
            </a:extLst>
          </p:cNvPr>
          <p:cNvSpPr txBox="1"/>
          <p:nvPr/>
        </p:nvSpPr>
        <p:spPr>
          <a:xfrm>
            <a:off x="5068894" y="3167217"/>
            <a:ext cx="572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ROC = probability curve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E9D60B-B374-40A3-9C73-C5FA481A2B19}"/>
              </a:ext>
            </a:extLst>
          </p:cNvPr>
          <p:cNvSpPr txBox="1"/>
          <p:nvPr/>
        </p:nvSpPr>
        <p:spPr>
          <a:xfrm>
            <a:off x="5068894" y="4720156"/>
            <a:ext cx="560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AUC (Area under the Curve)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F22625-A222-4553-B3BF-401E0F6FC733}"/>
              </a:ext>
            </a:extLst>
          </p:cNvPr>
          <p:cNvSpPr txBox="1"/>
          <p:nvPr/>
        </p:nvSpPr>
        <p:spPr>
          <a:xfrm>
            <a:off x="5068894" y="5155570"/>
            <a:ext cx="4861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	= data separability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4742D5-E322-4700-A046-3832F3E49786}"/>
              </a:ext>
            </a:extLst>
          </p:cNvPr>
          <p:cNvSpPr txBox="1"/>
          <p:nvPr/>
        </p:nvSpPr>
        <p:spPr>
          <a:xfrm>
            <a:off x="5881837" y="5628239"/>
            <a:ext cx="4861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Higher the better (0 to 1)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50F6AF-E8C8-4ECA-AFFB-79CD55FB5C53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281" b="94007" l="9375" r="92411">
                        <a14:foregroundMark x1="33631" y1="5993" x2="33631" y2="5993"/>
                        <a14:foregroundMark x1="38095" y1="4623" x2="38095" y2="4623"/>
                        <a14:foregroundMark x1="9375" y1="42466" x2="9375" y2="42466"/>
                        <a14:foregroundMark x1="32589" y1="94178" x2="32589" y2="94178"/>
                        <a14:foregroundMark x1="92411" y1="50856" x2="92411" y2="508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02481" y="5678703"/>
            <a:ext cx="472049" cy="4102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8E9956-1E21-4D08-9026-0D3EBB0A276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8924"/>
          <a:stretch/>
        </p:blipFill>
        <p:spPr>
          <a:xfrm>
            <a:off x="5953011" y="3760812"/>
            <a:ext cx="3288047" cy="10192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75DA80F-C324-4884-9FC5-AF99A646B69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8699"/>
          <a:stretch/>
        </p:blipFill>
        <p:spPr>
          <a:xfrm>
            <a:off x="5938215" y="3767168"/>
            <a:ext cx="3219564" cy="10351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5314305-0A75-487B-B3CB-A7448871692E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281" b="94007" l="9375" r="92411">
                        <a14:foregroundMark x1="33631" y1="5993" x2="33631" y2="5993"/>
                        <a14:foregroundMark x1="38095" y1="4623" x2="38095" y2="4623"/>
                        <a14:foregroundMark x1="9375" y1="42466" x2="9375" y2="42466"/>
                        <a14:foregroundMark x1="32589" y1="94178" x2="32589" y2="94178"/>
                        <a14:foregroundMark x1="92411" y1="50856" x2="92411" y2="508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02481" y="4064327"/>
            <a:ext cx="472049" cy="410233"/>
          </a:xfrm>
          <a:prstGeom prst="rect">
            <a:avLst/>
          </a:prstGeom>
        </p:spPr>
      </p:pic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7699F3D6-5707-4B1C-BB04-909CAD1F0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195240"/>
              </p:ext>
            </p:extLst>
          </p:nvPr>
        </p:nvGraphicFramePr>
        <p:xfrm>
          <a:off x="3199420" y="3815048"/>
          <a:ext cx="2448830" cy="2057355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24415">
                  <a:extLst>
                    <a:ext uri="{9D8B030D-6E8A-4147-A177-3AD203B41FA5}">
                      <a16:colId xmlns:a16="http://schemas.microsoft.com/office/drawing/2014/main" val="1124611590"/>
                    </a:ext>
                  </a:extLst>
                </a:gridCol>
                <a:gridCol w="1224415">
                  <a:extLst>
                    <a:ext uri="{9D8B030D-6E8A-4147-A177-3AD203B41FA5}">
                      <a16:colId xmlns:a16="http://schemas.microsoft.com/office/drawing/2014/main" val="4261021868"/>
                    </a:ext>
                  </a:extLst>
                </a:gridCol>
              </a:tblGrid>
              <a:tr h="411471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877346"/>
                  </a:ext>
                </a:extLst>
              </a:tr>
              <a:tr h="411471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488498"/>
                  </a:ext>
                </a:extLst>
              </a:tr>
              <a:tr h="411471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772471"/>
                  </a:ext>
                </a:extLst>
              </a:tr>
              <a:tr h="411471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QDA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0.634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269721"/>
                  </a:ext>
                </a:extLst>
              </a:tr>
              <a:tr h="411471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0.658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78340"/>
                  </a:ext>
                </a:extLst>
              </a:tr>
            </a:tbl>
          </a:graphicData>
        </a:graphic>
      </p:graphicFrame>
      <p:graphicFrame>
        <p:nvGraphicFramePr>
          <p:cNvPr id="26" name="Table 2">
            <a:extLst>
              <a:ext uri="{FF2B5EF4-FFF2-40B4-BE49-F238E27FC236}">
                <a16:creationId xmlns:a16="http://schemas.microsoft.com/office/drawing/2014/main" id="{FCCC4B8E-E43A-41E9-9E91-F03EC1E9B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29285"/>
              </p:ext>
            </p:extLst>
          </p:nvPr>
        </p:nvGraphicFramePr>
        <p:xfrm>
          <a:off x="6172874" y="3815048"/>
          <a:ext cx="2448830" cy="2057355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24415">
                  <a:extLst>
                    <a:ext uri="{9D8B030D-6E8A-4147-A177-3AD203B41FA5}">
                      <a16:colId xmlns:a16="http://schemas.microsoft.com/office/drawing/2014/main" val="1124611590"/>
                    </a:ext>
                  </a:extLst>
                </a:gridCol>
                <a:gridCol w="1224415">
                  <a:extLst>
                    <a:ext uri="{9D8B030D-6E8A-4147-A177-3AD203B41FA5}">
                      <a16:colId xmlns:a16="http://schemas.microsoft.com/office/drawing/2014/main" val="4261021868"/>
                    </a:ext>
                  </a:extLst>
                </a:gridCol>
              </a:tblGrid>
              <a:tr h="411471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877346"/>
                  </a:ext>
                </a:extLst>
              </a:tr>
              <a:tr h="411471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488498"/>
                  </a:ext>
                </a:extLst>
              </a:tr>
              <a:tr h="411471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0.861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772471"/>
                  </a:ext>
                </a:extLst>
              </a:tr>
              <a:tr h="411471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QDA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0.862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269721"/>
                  </a:ext>
                </a:extLst>
              </a:tr>
              <a:tr h="411471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0.861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7834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0C030D3-64D7-4196-9F57-35DC0A1E959D}"/>
              </a:ext>
            </a:extLst>
          </p:cNvPr>
          <p:cNvSpPr txBox="1"/>
          <p:nvPr/>
        </p:nvSpPr>
        <p:spPr>
          <a:xfrm>
            <a:off x="3834075" y="3168932"/>
            <a:ext cx="118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Boruta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307885-EEC4-4D04-A98E-667D36C161C1}"/>
              </a:ext>
            </a:extLst>
          </p:cNvPr>
          <p:cNvSpPr txBox="1"/>
          <p:nvPr/>
        </p:nvSpPr>
        <p:spPr>
          <a:xfrm>
            <a:off x="6725324" y="3168932"/>
            <a:ext cx="114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LVQ</a:t>
            </a:r>
          </a:p>
        </p:txBody>
      </p:sp>
    </p:spTree>
    <p:extLst>
      <p:ext uri="{BB962C8B-B14F-4D97-AF65-F5344CB8AC3E}">
        <p14:creationId xmlns:p14="http://schemas.microsoft.com/office/powerpoint/2010/main" val="107349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E1D27-B7B2-49F0-A326-79AAA7DF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05A334A-F6DC-4168-ACB7-3E1EBECD263E}" type="slidenum">
              <a:rPr lang="en-US" sz="3000" b="1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9</a:t>
            </a:fld>
            <a:endParaRPr lang="en-US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5888C-5E77-4D33-9545-43F4DBBB3F75}"/>
              </a:ext>
            </a:extLst>
          </p:cNvPr>
          <p:cNvSpPr txBox="1"/>
          <p:nvPr/>
        </p:nvSpPr>
        <p:spPr>
          <a:xfrm>
            <a:off x="-1" y="6430516"/>
            <a:ext cx="7070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 w="3175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ECON 412 Final Project: Bankruptcy Prediction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D087F-ABAB-4E59-AF48-62F1697530B9}"/>
              </a:ext>
            </a:extLst>
          </p:cNvPr>
          <p:cNvSpPr txBox="1"/>
          <p:nvPr/>
        </p:nvSpPr>
        <p:spPr>
          <a:xfrm>
            <a:off x="739541" y="595866"/>
            <a:ext cx="71969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u="sng" dirty="0">
                <a:ln w="127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96B69-2A77-4D06-8489-684314495EFF}"/>
              </a:ext>
            </a:extLst>
          </p:cNvPr>
          <p:cNvSpPr txBox="1"/>
          <p:nvPr/>
        </p:nvSpPr>
        <p:spPr>
          <a:xfrm>
            <a:off x="739541" y="3794975"/>
            <a:ext cx="80901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2. Find the key indicators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0E2F7-02CB-4C37-8A6B-C30254A30756}"/>
              </a:ext>
            </a:extLst>
          </p:cNvPr>
          <p:cNvSpPr txBox="1"/>
          <p:nvPr/>
        </p:nvSpPr>
        <p:spPr>
          <a:xfrm>
            <a:off x="702705" y="1607037"/>
            <a:ext cx="809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1. Obtaining a model with high accuracy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6EC3B1-1090-47C5-81D3-179A311EE124}"/>
              </a:ext>
            </a:extLst>
          </p:cNvPr>
          <p:cNvSpPr txBox="1"/>
          <p:nvPr/>
        </p:nvSpPr>
        <p:spPr>
          <a:xfrm>
            <a:off x="1890535" y="4407151"/>
            <a:ext cx="80901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LVQ &gt; Boruta, Ɐ ML models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D8F07A-D8C0-409B-89A6-DF66C4F2F4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81" b="94007" l="9375" r="92411">
                        <a14:foregroundMark x1="33631" y1="5993" x2="33631" y2="5993"/>
                        <a14:foregroundMark x1="38095" y1="4623" x2="38095" y2="4623"/>
                        <a14:foregroundMark x1="9375" y1="42466" x2="9375" y2="42466"/>
                        <a14:foregroundMark x1="32589" y1="94178" x2="32589" y2="94178"/>
                        <a14:foregroundMark x1="92411" y1="50856" x2="92411" y2="508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23524" y="2285119"/>
            <a:ext cx="557150" cy="4841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3104CA-3419-4BCC-92A1-0B90D8D1CA4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81" b="94007" l="9375" r="92411">
                        <a14:foregroundMark x1="33631" y1="5993" x2="33631" y2="5993"/>
                        <a14:foregroundMark x1="38095" y1="4623" x2="38095" y2="4623"/>
                        <a14:foregroundMark x1="9375" y1="42466" x2="9375" y2="42466"/>
                        <a14:foregroundMark x1="32589" y1="94178" x2="32589" y2="94178"/>
                        <a14:foregroundMark x1="92411" y1="50856" x2="92411" y2="508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23524" y="2862617"/>
            <a:ext cx="557150" cy="4841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781BE2-9810-4F3B-8EBC-785D06691D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81" b="94007" l="9375" r="92411">
                        <a14:foregroundMark x1="33631" y1="5993" x2="33631" y2="5993"/>
                        <a14:foregroundMark x1="38095" y1="4623" x2="38095" y2="4623"/>
                        <a14:foregroundMark x1="9375" y1="42466" x2="9375" y2="42466"/>
                        <a14:foregroundMark x1="32589" y1="94178" x2="32589" y2="94178"/>
                        <a14:foregroundMark x1="92411" y1="50856" x2="92411" y2="508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5276" y="4472833"/>
            <a:ext cx="557150" cy="4841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2E34B49-7CD1-4832-8F42-BCE691D05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8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91" b="2113"/>
          <a:stretch/>
        </p:blipFill>
        <p:spPr bwMode="auto">
          <a:xfrm>
            <a:off x="7169686" y="3827154"/>
            <a:ext cx="4234256" cy="2391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BD9E3B-BA0F-4AB4-BC54-9A734521DA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81" b="94007" l="9375" r="92411">
                        <a14:foregroundMark x1="33631" y1="5993" x2="33631" y2="5993"/>
                        <a14:foregroundMark x1="38095" y1="4623" x2="38095" y2="4623"/>
                        <a14:foregroundMark x1="9375" y1="42466" x2="9375" y2="42466"/>
                        <a14:foregroundMark x1="32589" y1="94178" x2="32589" y2="94178"/>
                        <a14:foregroundMark x1="92411" y1="50856" x2="92411" y2="508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5275" y="5182643"/>
            <a:ext cx="557150" cy="4841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AE34023-1F74-4316-87BE-C7811658E82D}"/>
              </a:ext>
            </a:extLst>
          </p:cNvPr>
          <p:cNvGrpSpPr/>
          <p:nvPr/>
        </p:nvGrpSpPr>
        <p:grpSpPr>
          <a:xfrm>
            <a:off x="1859310" y="5062708"/>
            <a:ext cx="4638382" cy="724060"/>
            <a:chOff x="0" y="48693"/>
            <a:chExt cx="10127241" cy="962177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6B54AB3-2B94-40A3-8E16-572C1A165A1B}"/>
                </a:ext>
              </a:extLst>
            </p:cNvPr>
            <p:cNvSpPr/>
            <p:nvPr/>
          </p:nvSpPr>
          <p:spPr>
            <a:xfrm>
              <a:off x="0" y="48693"/>
              <a:ext cx="10127241" cy="962177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: Rounded Corners 4">
              <a:extLst>
                <a:ext uri="{FF2B5EF4-FFF2-40B4-BE49-F238E27FC236}">
                  <a16:creationId xmlns:a16="http://schemas.microsoft.com/office/drawing/2014/main" id="{EFC834F5-F908-4014-AC59-969A57F3492F}"/>
                </a:ext>
              </a:extLst>
            </p:cNvPr>
            <p:cNvSpPr txBox="1"/>
            <p:nvPr/>
          </p:nvSpPr>
          <p:spPr>
            <a:xfrm>
              <a:off x="46969" y="95663"/>
              <a:ext cx="10033300" cy="86823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cap="none" spc="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LVQ Variable Importance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849005-1C89-4CC6-BFF6-362AB6FE5F01}"/>
              </a:ext>
            </a:extLst>
          </p:cNvPr>
          <p:cNvGrpSpPr/>
          <p:nvPr/>
        </p:nvGrpSpPr>
        <p:grpSpPr>
          <a:xfrm>
            <a:off x="1875497" y="2926833"/>
            <a:ext cx="5744557" cy="615553"/>
            <a:chOff x="0" y="48693"/>
            <a:chExt cx="10127241" cy="962177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07C9574-A536-401B-9654-4D8F95DFE02D}"/>
                </a:ext>
              </a:extLst>
            </p:cNvPr>
            <p:cNvSpPr/>
            <p:nvPr/>
          </p:nvSpPr>
          <p:spPr>
            <a:xfrm>
              <a:off x="0" y="48693"/>
              <a:ext cx="10127241" cy="962177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: Rounded Corners 4">
              <a:extLst>
                <a:ext uri="{FF2B5EF4-FFF2-40B4-BE49-F238E27FC236}">
                  <a16:creationId xmlns:a16="http://schemas.microsoft.com/office/drawing/2014/main" id="{0DDF3900-2975-41E4-B3FB-614086BEF230}"/>
                </a:ext>
              </a:extLst>
            </p:cNvPr>
            <p:cNvSpPr txBox="1"/>
            <p:nvPr/>
          </p:nvSpPr>
          <p:spPr>
            <a:xfrm>
              <a:off x="46970" y="95663"/>
              <a:ext cx="10033300" cy="86823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cap="none" spc="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 LVQ, QDA with 86.2%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6355B84-4287-4133-B315-65D93293FDF4}"/>
              </a:ext>
            </a:extLst>
          </p:cNvPr>
          <p:cNvGrpSpPr/>
          <p:nvPr/>
        </p:nvGrpSpPr>
        <p:grpSpPr>
          <a:xfrm>
            <a:off x="1859310" y="2215792"/>
            <a:ext cx="5776925" cy="615553"/>
            <a:chOff x="0" y="48693"/>
            <a:chExt cx="10127241" cy="962177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A44900E-D4BB-437F-8278-B0D7CF470A38}"/>
                </a:ext>
              </a:extLst>
            </p:cNvPr>
            <p:cNvSpPr/>
            <p:nvPr/>
          </p:nvSpPr>
          <p:spPr>
            <a:xfrm>
              <a:off x="0" y="48693"/>
              <a:ext cx="10127241" cy="962177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C8D6201F-FB99-4832-B996-52C604E33A51}"/>
                </a:ext>
              </a:extLst>
            </p:cNvPr>
            <p:cNvSpPr txBox="1"/>
            <p:nvPr/>
          </p:nvSpPr>
          <p:spPr>
            <a:xfrm>
              <a:off x="46969" y="95663"/>
              <a:ext cx="10033300" cy="86823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cap="none" spc="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 Boruta, SVM with 65.8%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22833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2998E3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1640</TotalTime>
  <Words>454</Words>
  <Application>Microsoft Office PowerPoint</Application>
  <PresentationFormat>Widescreen</PresentationFormat>
  <Paragraphs>158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Ramos</dc:creator>
  <cp:lastModifiedBy>Alexander Ramos</cp:lastModifiedBy>
  <cp:revision>98</cp:revision>
  <dcterms:created xsi:type="dcterms:W3CDTF">2021-06-04T06:55:00Z</dcterms:created>
  <dcterms:modified xsi:type="dcterms:W3CDTF">2021-06-11T04:30:16Z</dcterms:modified>
</cp:coreProperties>
</file>