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71" r:id="rId6"/>
    <p:sldId id="261" r:id="rId7"/>
    <p:sldId id="268" r:id="rId8"/>
    <p:sldId id="269" r:id="rId9"/>
    <p:sldId id="267" r:id="rId10"/>
    <p:sldId id="262" r:id="rId11"/>
    <p:sldId id="270" r:id="rId12"/>
    <p:sldId id="272" r:id="rId13"/>
    <p:sldId id="263" r:id="rId14"/>
    <p:sldId id="273" r:id="rId15"/>
    <p:sldId id="264" r:id="rId16"/>
    <p:sldId id="276" r:id="rId17"/>
    <p:sldId id="274" r:id="rId18"/>
    <p:sldId id="277" r:id="rId19"/>
    <p:sldId id="278" r:id="rId20"/>
    <p:sldId id="265" r:id="rId21"/>
  </p:sldIdLst>
  <p:sldSz cx="18288000" cy="10287000"/>
  <p:notesSz cx="6858000" cy="9144000"/>
  <p:embeddedFontLst>
    <p:embeddedFont>
      <p:font typeface="Kitsch Display" panose="020B0604020202020204" charset="0"/>
      <p:regular r:id="rId23"/>
    </p:embeddedFont>
    <p:embeddedFont>
      <p:font typeface="Poppins" panose="00000500000000000000" pitchFamily="2" charset="0"/>
      <p:regular r:id="rId24"/>
      <p:bold r:id="rId25"/>
      <p:italic r:id="rId26"/>
    </p:embeddedFont>
    <p:embeddedFont>
      <p:font typeface="Poppins Bold" panose="00000800000000000000" charset="0"/>
      <p:regular r:id="rId27"/>
    </p:embeddedFont>
    <p:embeddedFont>
      <p:font typeface="Poppins Semi-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24C978-4692-4907-A1A3-2CD0E8F823B8}">
          <p14:sldIdLst>
            <p14:sldId id="256"/>
            <p14:sldId id="257"/>
            <p14:sldId id="258"/>
            <p14:sldId id="259"/>
            <p14:sldId id="271"/>
            <p14:sldId id="261"/>
            <p14:sldId id="268"/>
            <p14:sldId id="269"/>
            <p14:sldId id="267"/>
            <p14:sldId id="262"/>
            <p14:sldId id="270"/>
            <p14:sldId id="272"/>
            <p14:sldId id="263"/>
            <p14:sldId id="273"/>
            <p14:sldId id="264"/>
            <p14:sldId id="276"/>
            <p14:sldId id="274"/>
            <p14:sldId id="277"/>
            <p14:sldId id="278"/>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62" d="100"/>
          <a:sy n="62" d="100"/>
        </p:scale>
        <p:origin x="2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8E001-1BE5-41FE-94F0-F61D91907B6A}" type="datetimeFigureOut">
              <a:rPr lang="en-IN" smtClean="0"/>
              <a:t>16-07-2025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F9AC0A-E4B8-4B2C-A3D5-688877BF7172}" type="slidenum">
              <a:rPr lang="en-IN" smtClean="0"/>
              <a:t>‹#›</a:t>
            </a:fld>
            <a:endParaRPr lang="en-IN"/>
          </a:p>
        </p:txBody>
      </p:sp>
    </p:spTree>
    <p:extLst>
      <p:ext uri="{BB962C8B-B14F-4D97-AF65-F5344CB8AC3E}">
        <p14:creationId xmlns:p14="http://schemas.microsoft.com/office/powerpoint/2010/main" val="322591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p:cNvGrpSpPr/>
        <p:nvPr/>
      </p:nvGrpSpPr>
      <p:grpSpPr>
        <a:xfrm>
          <a:off x="0" y="0"/>
          <a:ext cx="0" cy="0"/>
          <a:chOff x="0" y="0"/>
          <a:chExt cx="0" cy="0"/>
        </a:xfrm>
      </p:grpSpPr>
      <p:sp>
        <p:nvSpPr>
          <p:cNvPr id="2" name="AutoShape 2"/>
          <p:cNvSpPr/>
          <p:nvPr/>
        </p:nvSpPr>
        <p:spPr>
          <a:xfrm>
            <a:off x="1028700" y="8326205"/>
            <a:ext cx="16230600" cy="0"/>
          </a:xfrm>
          <a:prstGeom prst="line">
            <a:avLst/>
          </a:prstGeom>
          <a:ln w="9525" cap="flat">
            <a:solidFill>
              <a:srgbClr val="FFEED5"/>
            </a:solidFill>
            <a:prstDash val="solid"/>
            <a:headEnd type="none" w="sm" len="sm"/>
            <a:tailEnd type="none" w="sm" len="sm"/>
          </a:ln>
        </p:spPr>
        <p:txBody>
          <a:bodyPr/>
          <a:lstStyle/>
          <a:p>
            <a:endParaRPr lang="en-IN" dirty="0"/>
          </a:p>
        </p:txBody>
      </p:sp>
      <p:grpSp>
        <p:nvGrpSpPr>
          <p:cNvPr id="4" name="Group 4"/>
          <p:cNvGrpSpPr/>
          <p:nvPr/>
        </p:nvGrpSpPr>
        <p:grpSpPr>
          <a:xfrm>
            <a:off x="14401800" y="8708041"/>
            <a:ext cx="3115884" cy="922440"/>
            <a:chOff x="-57052" y="-9525"/>
            <a:chExt cx="4154512" cy="1229920"/>
          </a:xfrm>
        </p:grpSpPr>
        <p:sp>
          <p:nvSpPr>
            <p:cNvPr id="5" name="Freeform 5"/>
            <p:cNvSpPr/>
            <p:nvPr/>
          </p:nvSpPr>
          <p:spPr>
            <a:xfrm>
              <a:off x="-57052" y="-9525"/>
              <a:ext cx="890957" cy="890957"/>
            </a:xfrm>
            <a:custGeom>
              <a:avLst/>
              <a:gdLst/>
              <a:ahLst/>
              <a:cxnLst/>
              <a:rect l="l" t="t" r="r" b="b"/>
              <a:pathLst>
                <a:path w="890957" h="890957">
                  <a:moveTo>
                    <a:pt x="0" y="0"/>
                  </a:moveTo>
                  <a:lnTo>
                    <a:pt x="890957" y="0"/>
                  </a:lnTo>
                  <a:lnTo>
                    <a:pt x="890957" y="890957"/>
                  </a:lnTo>
                  <a:lnTo>
                    <a:pt x="0" y="8909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TextBox 6"/>
            <p:cNvSpPr txBox="1"/>
            <p:nvPr/>
          </p:nvSpPr>
          <p:spPr>
            <a:xfrm>
              <a:off x="1136076" y="-9525"/>
              <a:ext cx="2961384" cy="1229920"/>
            </a:xfrm>
            <a:prstGeom prst="rect">
              <a:avLst/>
            </a:prstGeom>
          </p:spPr>
          <p:txBody>
            <a:bodyPr lIns="0" tIns="0" rIns="0" bIns="0" rtlCol="0" anchor="t">
              <a:spAutoFit/>
            </a:bodyPr>
            <a:lstStyle/>
            <a:p>
              <a:pPr algn="l">
                <a:lnSpc>
                  <a:spcPts val="3620"/>
                </a:lnSpc>
              </a:pPr>
              <a:r>
                <a:rPr lang="en-US" sz="3016" dirty="0">
                  <a:solidFill>
                    <a:srgbClr val="FFEED5"/>
                  </a:solidFill>
                  <a:latin typeface="Kitsch Display"/>
                  <a:ea typeface="Kitsch Display"/>
                  <a:cs typeface="Kitsch Display"/>
                  <a:sym typeface="Kitsch Display"/>
                </a:rPr>
                <a:t>Anshika Singh</a:t>
              </a:r>
            </a:p>
          </p:txBody>
        </p:sp>
      </p:grpSp>
      <p:sp>
        <p:nvSpPr>
          <p:cNvPr id="7" name="TextBox 7"/>
          <p:cNvSpPr txBox="1"/>
          <p:nvPr/>
        </p:nvSpPr>
        <p:spPr>
          <a:xfrm>
            <a:off x="1028700" y="942975"/>
            <a:ext cx="8837909" cy="4200525"/>
          </a:xfrm>
          <a:prstGeom prst="rect">
            <a:avLst/>
          </a:prstGeom>
        </p:spPr>
        <p:txBody>
          <a:bodyPr lIns="0" tIns="0" rIns="0" bIns="0" rtlCol="0" anchor="t">
            <a:spAutoFit/>
          </a:bodyPr>
          <a:lstStyle/>
          <a:p>
            <a:pPr algn="just">
              <a:lnSpc>
                <a:spcPts val="10800"/>
              </a:lnSpc>
            </a:pPr>
            <a:r>
              <a:rPr lang="en-US" sz="9000">
                <a:solidFill>
                  <a:srgbClr val="FFEED5"/>
                </a:solidFill>
                <a:latin typeface="Poppins"/>
                <a:ea typeface="Poppins"/>
                <a:cs typeface="Poppins"/>
                <a:sym typeface="Poppins"/>
              </a:rPr>
              <a:t>EMPLOYEE RETENTION PREDICTION</a:t>
            </a:r>
          </a:p>
        </p:txBody>
      </p:sp>
      <p:sp>
        <p:nvSpPr>
          <p:cNvPr id="8" name="TextBox 8"/>
          <p:cNvSpPr txBox="1"/>
          <p:nvPr/>
        </p:nvSpPr>
        <p:spPr>
          <a:xfrm>
            <a:off x="687250" y="5662612"/>
            <a:ext cx="6809316" cy="1666875"/>
          </a:xfrm>
          <a:prstGeom prst="rect">
            <a:avLst/>
          </a:prstGeom>
        </p:spPr>
        <p:txBody>
          <a:bodyPr lIns="0" tIns="0" rIns="0" bIns="0" rtlCol="0" anchor="t">
            <a:spAutoFit/>
          </a:bodyPr>
          <a:lstStyle/>
          <a:p>
            <a:pPr algn="ctr">
              <a:lnSpc>
                <a:spcPts val="4320"/>
              </a:lnSpc>
              <a:spcBef>
                <a:spcPct val="0"/>
              </a:spcBef>
            </a:pPr>
            <a:r>
              <a:rPr lang="en-US" sz="3600" dirty="0">
                <a:solidFill>
                  <a:srgbClr val="FFEED5"/>
                </a:solidFill>
                <a:latin typeface="Poppins"/>
                <a:ea typeface="Poppins"/>
                <a:cs typeface="Poppins"/>
                <a:sym typeface="Poppins"/>
              </a:rPr>
              <a:t> Identifying Potential Job Change Among Data Scientists</a:t>
            </a:r>
          </a:p>
        </p:txBody>
      </p:sp>
      <p:pic>
        <p:nvPicPr>
          <p:cNvPr id="10" name="Picture 9">
            <a:extLst>
              <a:ext uri="{FF2B5EF4-FFF2-40B4-BE49-F238E27FC236}">
                <a16:creationId xmlns:a16="http://schemas.microsoft.com/office/drawing/2014/main" id="{ACFF95FB-285E-A7F8-1C25-96BC297DC332}"/>
              </a:ext>
            </a:extLst>
          </p:cNvPr>
          <p:cNvPicPr>
            <a:picLocks noChangeAspect="1"/>
          </p:cNvPicPr>
          <p:nvPr/>
        </p:nvPicPr>
        <p:blipFill>
          <a:blip r:embed="rId4"/>
          <a:stretch>
            <a:fillRect/>
          </a:stretch>
        </p:blipFill>
        <p:spPr>
          <a:xfrm>
            <a:off x="10287000" y="1257300"/>
            <a:ext cx="5943598" cy="59435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p:cNvGrpSpPr/>
        <p:nvPr/>
      </p:nvGrpSpPr>
      <p:grpSpPr>
        <a:xfrm>
          <a:off x="0" y="0"/>
          <a:ext cx="0" cy="0"/>
          <a:chOff x="0" y="0"/>
          <a:chExt cx="0" cy="0"/>
        </a:xfrm>
      </p:grpSpPr>
      <p:sp>
        <p:nvSpPr>
          <p:cNvPr id="2" name="AutoShape 2"/>
          <p:cNvSpPr/>
          <p:nvPr/>
        </p:nvSpPr>
        <p:spPr>
          <a:xfrm>
            <a:off x="1028700" y="9258300"/>
            <a:ext cx="16230600" cy="0"/>
          </a:xfrm>
          <a:prstGeom prst="line">
            <a:avLst/>
          </a:prstGeom>
          <a:ln w="9525" cap="flat">
            <a:solidFill>
              <a:srgbClr val="727C42"/>
            </a:solidFill>
            <a:prstDash val="solid"/>
            <a:headEnd type="none" w="sm" len="sm"/>
            <a:tailEnd type="none" w="sm" len="sm"/>
          </a:ln>
        </p:spPr>
        <p:txBody>
          <a:bodyPr/>
          <a:lstStyle/>
          <a:p>
            <a:endParaRPr lang="en-IN" dirty="0"/>
          </a:p>
        </p:txBody>
      </p:sp>
      <p:sp>
        <p:nvSpPr>
          <p:cNvPr id="8" name="TextBox 8"/>
          <p:cNvSpPr txBox="1"/>
          <p:nvPr/>
        </p:nvSpPr>
        <p:spPr>
          <a:xfrm>
            <a:off x="799070" y="386922"/>
            <a:ext cx="9448800" cy="1278042"/>
          </a:xfrm>
          <a:prstGeom prst="rect">
            <a:avLst/>
          </a:prstGeom>
        </p:spPr>
        <p:txBody>
          <a:bodyPr wrap="square" lIns="0" tIns="0" rIns="0" bIns="0" rtlCol="0" anchor="t">
            <a:spAutoFit/>
          </a:bodyPr>
          <a:lstStyle/>
          <a:p>
            <a:pPr algn="just">
              <a:lnSpc>
                <a:spcPts val="10559"/>
              </a:lnSpc>
            </a:pPr>
            <a:r>
              <a:rPr lang="en-US" sz="7200" dirty="0">
                <a:solidFill>
                  <a:srgbClr val="727C42"/>
                </a:solidFill>
                <a:latin typeface="Poppins"/>
                <a:ea typeface="Poppins"/>
                <a:cs typeface="Poppins"/>
                <a:sym typeface="Poppins"/>
              </a:rPr>
              <a:t>Feature Engineering</a:t>
            </a:r>
          </a:p>
        </p:txBody>
      </p:sp>
      <p:pic>
        <p:nvPicPr>
          <p:cNvPr id="15" name="Picture 14">
            <a:extLst>
              <a:ext uri="{FF2B5EF4-FFF2-40B4-BE49-F238E27FC236}">
                <a16:creationId xmlns:a16="http://schemas.microsoft.com/office/drawing/2014/main" id="{E64C66F1-8F72-A724-5627-8C76B160EBE2}"/>
              </a:ext>
            </a:extLst>
          </p:cNvPr>
          <p:cNvPicPr>
            <a:picLocks noChangeAspect="1"/>
          </p:cNvPicPr>
          <p:nvPr/>
        </p:nvPicPr>
        <p:blipFill>
          <a:blip r:embed="rId2"/>
          <a:stretch>
            <a:fillRect/>
          </a:stretch>
        </p:blipFill>
        <p:spPr>
          <a:xfrm>
            <a:off x="13716000" y="3238500"/>
            <a:ext cx="3314700" cy="3314700"/>
          </a:xfrm>
          <a:prstGeom prst="rect">
            <a:avLst/>
          </a:prstGeom>
        </p:spPr>
      </p:pic>
      <p:sp>
        <p:nvSpPr>
          <p:cNvPr id="4" name="TextBox 3">
            <a:extLst>
              <a:ext uri="{FF2B5EF4-FFF2-40B4-BE49-F238E27FC236}">
                <a16:creationId xmlns:a16="http://schemas.microsoft.com/office/drawing/2014/main" id="{E3DBAF6E-C7E5-0152-76C3-B045B8111E15}"/>
              </a:ext>
            </a:extLst>
          </p:cNvPr>
          <p:cNvSpPr txBox="1"/>
          <p:nvPr/>
        </p:nvSpPr>
        <p:spPr>
          <a:xfrm>
            <a:off x="609600" y="2290892"/>
            <a:ext cx="12344400" cy="7109639"/>
          </a:xfrm>
          <a:prstGeom prst="rect">
            <a:avLst/>
          </a:prstGeom>
          <a:noFill/>
        </p:spPr>
        <p:txBody>
          <a:bodyPr wrap="square" rtlCol="0">
            <a:spAutoFit/>
          </a:bodyPr>
          <a:lstStyle/>
          <a:p>
            <a:r>
              <a:rPr lang="en-US" sz="2400" dirty="0">
                <a:latin typeface="Poppins" panose="00000500000000000000" pitchFamily="2" charset="0"/>
                <a:cs typeface="Poppins" panose="00000500000000000000" pitchFamily="2" charset="0"/>
              </a:rPr>
              <a:t>To enhance model performance and address patterns observed in error analysis (especially with </a:t>
            </a:r>
            <a:r>
              <a:rPr lang="en-US" sz="2400" dirty="0" err="1">
                <a:latin typeface="Poppins" panose="00000500000000000000" pitchFamily="2" charset="0"/>
                <a:cs typeface="Poppins" panose="00000500000000000000" pitchFamily="2" charset="0"/>
              </a:rPr>
              <a:t>XGBoost</a:t>
            </a:r>
            <a:r>
              <a:rPr lang="en-US" sz="2400" dirty="0">
                <a:latin typeface="Poppins" panose="00000500000000000000" pitchFamily="2" charset="0"/>
                <a:cs typeface="Poppins" panose="00000500000000000000" pitchFamily="2" charset="0"/>
              </a:rPr>
              <a:t>), the following feature engineering strategies were implemented:</a:t>
            </a:r>
          </a:p>
          <a:p>
            <a:endParaRPr lang="en-US" sz="2400" dirty="0">
              <a:latin typeface="Poppins" panose="00000500000000000000" pitchFamily="2" charset="0"/>
              <a:cs typeface="Poppins" panose="00000500000000000000" pitchFamily="2" charset="0"/>
            </a:endParaRPr>
          </a:p>
          <a:p>
            <a:r>
              <a:rPr lang="en-US" sz="2400" dirty="0">
                <a:latin typeface="Poppins" panose="00000500000000000000" pitchFamily="2" charset="0"/>
                <a:cs typeface="Poppins" panose="00000500000000000000" pitchFamily="2" charset="0"/>
              </a:rPr>
              <a:t>New Features Created:</a:t>
            </a:r>
          </a:p>
          <a:p>
            <a:pPr marL="285750" indent="-285750">
              <a:buFont typeface="Arial" panose="020B0604020202020204" pitchFamily="34" charset="0"/>
              <a:buChar char="•"/>
            </a:pPr>
            <a:r>
              <a:rPr lang="en-US" sz="2400" dirty="0" err="1">
                <a:solidFill>
                  <a:schemeClr val="accent3">
                    <a:lumMod val="50000"/>
                  </a:schemeClr>
                </a:solidFill>
                <a:latin typeface="Poppins" panose="00000500000000000000" pitchFamily="2" charset="0"/>
                <a:cs typeface="Poppins" panose="00000500000000000000" pitchFamily="2" charset="0"/>
              </a:rPr>
              <a:t>training_hours_log</a:t>
            </a:r>
            <a:r>
              <a:rPr lang="en-US" sz="2400" dirty="0">
                <a:latin typeface="Poppins" panose="00000500000000000000" pitchFamily="2" charset="0"/>
                <a:cs typeface="Poppins" panose="00000500000000000000" pitchFamily="2" charset="0"/>
              </a:rPr>
              <a:t>: Log-transformed </a:t>
            </a:r>
            <a:r>
              <a:rPr lang="en-US" sz="2400" dirty="0" err="1">
                <a:latin typeface="Poppins" panose="00000500000000000000" pitchFamily="2" charset="0"/>
                <a:cs typeface="Poppins" panose="00000500000000000000" pitchFamily="2" charset="0"/>
              </a:rPr>
              <a:t>training_hours</a:t>
            </a:r>
            <a:r>
              <a:rPr lang="en-US" sz="2400" dirty="0">
                <a:latin typeface="Poppins" panose="00000500000000000000" pitchFamily="2" charset="0"/>
                <a:cs typeface="Poppins" panose="00000500000000000000" pitchFamily="2" charset="0"/>
              </a:rPr>
              <a:t> to reduce skewness and normalize scale.</a:t>
            </a:r>
          </a:p>
          <a:p>
            <a:pPr marL="285750" indent="-285750">
              <a:buFont typeface="Arial" panose="020B0604020202020204" pitchFamily="34" charset="0"/>
              <a:buChar char="•"/>
            </a:pPr>
            <a:r>
              <a:rPr lang="en-US" sz="2400" dirty="0" err="1">
                <a:solidFill>
                  <a:schemeClr val="accent3">
                    <a:lumMod val="50000"/>
                  </a:schemeClr>
                </a:solidFill>
                <a:latin typeface="Poppins" panose="00000500000000000000" pitchFamily="2" charset="0"/>
                <a:cs typeface="Poppins" panose="00000500000000000000" pitchFamily="2" charset="0"/>
              </a:rPr>
              <a:t>devindex_training_interaction</a:t>
            </a:r>
            <a:r>
              <a:rPr lang="en-US" sz="2400" dirty="0">
                <a:latin typeface="Poppins" panose="00000500000000000000" pitchFamily="2" charset="0"/>
                <a:cs typeface="Poppins" panose="00000500000000000000" pitchFamily="2" charset="0"/>
              </a:rPr>
              <a:t>: Interaction between </a:t>
            </a:r>
            <a:r>
              <a:rPr lang="en-US" sz="2400" dirty="0" err="1">
                <a:latin typeface="Poppins" panose="00000500000000000000" pitchFamily="2" charset="0"/>
                <a:cs typeface="Poppins" panose="00000500000000000000" pitchFamily="2" charset="0"/>
              </a:rPr>
              <a:t>city_development_index</a:t>
            </a:r>
            <a:r>
              <a:rPr lang="en-US" sz="2400" dirty="0">
                <a:latin typeface="Poppins" panose="00000500000000000000" pitchFamily="2" charset="0"/>
                <a:cs typeface="Poppins" panose="00000500000000000000" pitchFamily="2" charset="0"/>
              </a:rPr>
              <a:t> and </a:t>
            </a:r>
            <a:r>
              <a:rPr lang="en-US" sz="2400" dirty="0" err="1">
                <a:latin typeface="Poppins" panose="00000500000000000000" pitchFamily="2" charset="0"/>
                <a:cs typeface="Poppins" panose="00000500000000000000" pitchFamily="2" charset="0"/>
              </a:rPr>
              <a:t>training_hours</a:t>
            </a:r>
            <a:r>
              <a:rPr lang="en-US" sz="2400" dirty="0">
                <a:latin typeface="Poppins" panose="00000500000000000000" pitchFamily="2" charset="0"/>
                <a:cs typeface="Poppins" panose="00000500000000000000" pitchFamily="2" charset="0"/>
              </a:rPr>
              <a:t> to capture compounded development intensity and learning effort.</a:t>
            </a:r>
          </a:p>
          <a:p>
            <a:pPr marL="285750" indent="-285750">
              <a:buFont typeface="Arial" panose="020B0604020202020204" pitchFamily="34" charset="0"/>
              <a:buChar char="•"/>
            </a:pPr>
            <a:r>
              <a:rPr lang="en-US" sz="2400" dirty="0" err="1">
                <a:solidFill>
                  <a:schemeClr val="accent3">
                    <a:lumMod val="50000"/>
                  </a:schemeClr>
                </a:solidFill>
                <a:latin typeface="Poppins" panose="00000500000000000000" pitchFamily="2" charset="0"/>
                <a:cs typeface="Poppins" panose="00000500000000000000" pitchFamily="2" charset="0"/>
              </a:rPr>
              <a:t>company_size_grouped</a:t>
            </a:r>
            <a:r>
              <a:rPr lang="en-US" sz="2400" dirty="0">
                <a:latin typeface="Poppins" panose="00000500000000000000" pitchFamily="2" charset="0"/>
                <a:cs typeface="Poppins" panose="00000500000000000000" pitchFamily="2" charset="0"/>
              </a:rPr>
              <a:t>: Rare company size values were grouped as "Other" to simplify noisy categories and improve generalization.</a:t>
            </a:r>
          </a:p>
          <a:p>
            <a:endParaRPr lang="en-US" sz="2400" dirty="0">
              <a:latin typeface="Poppins" panose="00000500000000000000" pitchFamily="2" charset="0"/>
              <a:cs typeface="Poppins" panose="00000500000000000000" pitchFamily="2" charset="0"/>
            </a:endParaRPr>
          </a:p>
          <a:p>
            <a:r>
              <a:rPr lang="en-US" sz="2400" dirty="0">
                <a:latin typeface="Poppins" panose="00000500000000000000" pitchFamily="2" charset="0"/>
                <a:cs typeface="Poppins" panose="00000500000000000000" pitchFamily="2" charset="0"/>
              </a:rPr>
              <a:t>These transformations aimed to make the model more robust by reducing noise, handling skewed distributions, and incorporating meaningful interactions.</a:t>
            </a:r>
          </a:p>
          <a:p>
            <a:r>
              <a:rPr lang="en-US" sz="2400" dirty="0">
                <a:latin typeface="Poppins" panose="00000500000000000000" pitchFamily="2" charset="0"/>
                <a:cs typeface="Poppins" panose="00000500000000000000" pitchFamily="2" charset="0"/>
              </a:rPr>
              <a:t>Feature engineering was guided by insights from </a:t>
            </a:r>
            <a:r>
              <a:rPr lang="en-US" sz="2400" dirty="0" err="1">
                <a:latin typeface="Poppins" panose="00000500000000000000" pitchFamily="2" charset="0"/>
                <a:cs typeface="Poppins" panose="00000500000000000000" pitchFamily="2" charset="0"/>
              </a:rPr>
              <a:t>XGBoost's</a:t>
            </a:r>
            <a:r>
              <a:rPr lang="en-US" sz="2400" dirty="0">
                <a:latin typeface="Poppins" panose="00000500000000000000" pitchFamily="2" charset="0"/>
                <a:cs typeface="Poppins" panose="00000500000000000000" pitchFamily="2" charset="0"/>
              </a:rPr>
              <a:t> feature importance and misclassification patterns seen in error analysis.</a:t>
            </a:r>
          </a:p>
          <a:p>
            <a:endParaRPr lang="en-IN" sz="2400" dirty="0">
              <a:latin typeface="Poppins" panose="00000500000000000000" pitchFamily="2" charset="0"/>
              <a:cs typeface="Poppins" panose="00000500000000000000" pitchFamily="2" charset="0"/>
            </a:endParaRPr>
          </a:p>
        </p:txBody>
      </p:sp>
      <p:sp>
        <p:nvSpPr>
          <p:cNvPr id="5" name="TextBox 26">
            <a:extLst>
              <a:ext uri="{FF2B5EF4-FFF2-40B4-BE49-F238E27FC236}">
                <a16:creationId xmlns:a16="http://schemas.microsoft.com/office/drawing/2014/main" id="{76085410-A786-98BE-A87A-EB1EEDD17DF6}"/>
              </a:ext>
            </a:extLst>
          </p:cNvPr>
          <p:cNvSpPr txBox="1"/>
          <p:nvPr/>
        </p:nvSpPr>
        <p:spPr>
          <a:xfrm>
            <a:off x="533400" y="1664964"/>
            <a:ext cx="6934200" cy="398827"/>
          </a:xfrm>
          <a:prstGeom prst="rect">
            <a:avLst/>
          </a:prstGeom>
        </p:spPr>
        <p:txBody>
          <a:bodyPr wrap="square" lIns="0" tIns="0" rIns="0" bIns="0" rtlCol="0" anchor="t">
            <a:spAutoFit/>
          </a:bodyPr>
          <a:lstStyle/>
          <a:p>
            <a:pPr lvl="0" algn="ctr">
              <a:lnSpc>
                <a:spcPts val="3359"/>
              </a:lnSpc>
              <a:spcBef>
                <a:spcPct val="0"/>
              </a:spcBef>
            </a:pPr>
            <a:r>
              <a:rPr lang="en-US" sz="2000" dirty="0">
                <a:solidFill>
                  <a:srgbClr val="727C42"/>
                </a:solidFill>
                <a:latin typeface="Poppins Semi-Bold"/>
                <a:ea typeface="Poppins Semi-Bold"/>
                <a:cs typeface="Poppins Semi-Bold"/>
                <a:sym typeface="Poppins Semi-Bold"/>
              </a:rPr>
              <a:t>(Performed After Initial Modeling &amp; Error Analysis)</a:t>
            </a:r>
            <a:endParaRPr lang="en-US" sz="2000" u="none" dirty="0">
              <a:solidFill>
                <a:srgbClr val="727C42"/>
              </a:solidFill>
              <a:latin typeface="Poppins Semi-Bold"/>
              <a:ea typeface="Poppins Semi-Bold"/>
              <a:cs typeface="Poppins Semi-Bold"/>
              <a:sym typeface="Poppi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3C3D2883-F8F5-3CD2-704A-172D1C40353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267BB54-8464-5FA0-7FD8-D8AD0C9B4B69}"/>
              </a:ext>
            </a:extLst>
          </p:cNvPr>
          <p:cNvSpPr/>
          <p:nvPr/>
        </p:nvSpPr>
        <p:spPr>
          <a:xfrm>
            <a:off x="914400" y="9258300"/>
            <a:ext cx="16230600" cy="0"/>
          </a:xfrm>
          <a:prstGeom prst="line">
            <a:avLst/>
          </a:prstGeom>
          <a:ln w="9525" cap="flat">
            <a:solidFill>
              <a:srgbClr val="727C42"/>
            </a:solidFill>
            <a:prstDash val="solid"/>
            <a:headEnd type="none" w="sm" len="sm"/>
            <a:tailEnd type="none" w="sm" len="sm"/>
          </a:ln>
        </p:spPr>
      </p:sp>
      <p:sp>
        <p:nvSpPr>
          <p:cNvPr id="8" name="Freeform 8">
            <a:extLst>
              <a:ext uri="{FF2B5EF4-FFF2-40B4-BE49-F238E27FC236}">
                <a16:creationId xmlns:a16="http://schemas.microsoft.com/office/drawing/2014/main" id="{5123F133-5166-4786-CE65-F6C4FF398241}"/>
              </a:ext>
            </a:extLst>
          </p:cNvPr>
          <p:cNvSpPr/>
          <p:nvPr/>
        </p:nvSpPr>
        <p:spPr>
          <a:xfrm>
            <a:off x="625745" y="-2163529"/>
            <a:ext cx="5544518" cy="7781780"/>
          </a:xfrm>
          <a:custGeom>
            <a:avLst/>
            <a:gdLst/>
            <a:ahLst/>
            <a:cxnLst/>
            <a:rect l="l" t="t" r="r" b="b"/>
            <a:pathLst>
              <a:path w="5544518" h="7781780">
                <a:moveTo>
                  <a:pt x="0" y="0"/>
                </a:moveTo>
                <a:lnTo>
                  <a:pt x="5544518" y="0"/>
                </a:lnTo>
                <a:lnTo>
                  <a:pt x="5544518" y="7781780"/>
                </a:lnTo>
                <a:lnTo>
                  <a:pt x="0" y="7781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C2A59224-290D-1511-7A52-61392CCDD887}"/>
              </a:ext>
            </a:extLst>
          </p:cNvPr>
          <p:cNvSpPr txBox="1"/>
          <p:nvPr/>
        </p:nvSpPr>
        <p:spPr>
          <a:xfrm>
            <a:off x="6980293" y="599057"/>
            <a:ext cx="10283126" cy="1117229"/>
          </a:xfrm>
          <a:prstGeom prst="rect">
            <a:avLst/>
          </a:prstGeom>
        </p:spPr>
        <p:txBody>
          <a:bodyPr wrap="square" lIns="0" tIns="0" rIns="0" bIns="0" rtlCol="0" anchor="t">
            <a:spAutoFit/>
          </a:bodyPr>
          <a:lstStyle/>
          <a:p>
            <a:pPr algn="just">
              <a:lnSpc>
                <a:spcPts val="9600"/>
              </a:lnSpc>
            </a:pPr>
            <a:r>
              <a:rPr lang="en-US" sz="5400" dirty="0">
                <a:solidFill>
                  <a:srgbClr val="727C42"/>
                </a:solidFill>
                <a:latin typeface="Poppins"/>
                <a:ea typeface="Poppins"/>
                <a:cs typeface="Poppins"/>
                <a:sym typeface="Poppins"/>
              </a:rPr>
              <a:t>Handling Imbalanced Target</a:t>
            </a:r>
          </a:p>
        </p:txBody>
      </p:sp>
      <p:sp>
        <p:nvSpPr>
          <p:cNvPr id="10" name="TextBox 10">
            <a:extLst>
              <a:ext uri="{FF2B5EF4-FFF2-40B4-BE49-F238E27FC236}">
                <a16:creationId xmlns:a16="http://schemas.microsoft.com/office/drawing/2014/main" id="{E4566773-DBD5-62B9-7AD3-BBEA42AEA45D}"/>
              </a:ext>
            </a:extLst>
          </p:cNvPr>
          <p:cNvSpPr txBox="1"/>
          <p:nvPr/>
        </p:nvSpPr>
        <p:spPr>
          <a:xfrm>
            <a:off x="6477000" y="2196643"/>
            <a:ext cx="6435026" cy="5352876"/>
          </a:xfrm>
          <a:prstGeom prst="rect">
            <a:avLst/>
          </a:prstGeom>
        </p:spPr>
        <p:txBody>
          <a:bodyPr wrap="square" lIns="0" tIns="0" rIns="0" bIns="0" rtlCol="0" anchor="t">
            <a:spAutoFit/>
          </a:bodyPr>
          <a:lstStyle/>
          <a:p>
            <a:pPr marL="580394" lvl="1" indent="-342900">
              <a:lnSpc>
                <a:spcPts val="3520"/>
              </a:lnSpc>
              <a:buFont typeface="Wingdings" panose="05000000000000000000" pitchFamily="2" charset="2"/>
              <a:buChar char="§"/>
            </a:pPr>
            <a:r>
              <a:rPr lang="en-US" sz="2200" dirty="0">
                <a:solidFill>
                  <a:srgbClr val="000000"/>
                </a:solidFill>
                <a:latin typeface="Poppins"/>
                <a:ea typeface="Poppins"/>
                <a:cs typeface="Poppins"/>
                <a:sym typeface="Poppins"/>
              </a:rPr>
              <a:t>The target variable was imbalanced, with significantly more employees not looking for a job change. </a:t>
            </a:r>
          </a:p>
          <a:p>
            <a:pPr marL="580394" lvl="1" indent="-342900">
              <a:lnSpc>
                <a:spcPts val="3520"/>
              </a:lnSpc>
              <a:buFont typeface="Wingdings" panose="05000000000000000000" pitchFamily="2" charset="2"/>
              <a:buChar char="§"/>
            </a:pPr>
            <a:r>
              <a:rPr lang="en-US" sz="2200" dirty="0">
                <a:solidFill>
                  <a:srgbClr val="000000"/>
                </a:solidFill>
                <a:latin typeface="Poppins"/>
                <a:ea typeface="Poppins"/>
                <a:cs typeface="Poppins"/>
                <a:sym typeface="Poppins"/>
              </a:rPr>
              <a:t>To address this, SMOTE (Synthetic Minority Over-sampling Technique) was applied after the train-test split.</a:t>
            </a:r>
          </a:p>
          <a:p>
            <a:pPr marL="580394" lvl="1" indent="-342900">
              <a:lnSpc>
                <a:spcPts val="3520"/>
              </a:lnSpc>
              <a:buFont typeface="Wingdings" panose="05000000000000000000" pitchFamily="2" charset="2"/>
              <a:buChar char="§"/>
            </a:pPr>
            <a:r>
              <a:rPr lang="en-US" sz="2200" dirty="0">
                <a:solidFill>
                  <a:srgbClr val="000000"/>
                </a:solidFill>
                <a:latin typeface="Poppins"/>
                <a:ea typeface="Poppins"/>
                <a:cs typeface="Poppins"/>
                <a:sym typeface="Poppins"/>
              </a:rPr>
              <a:t>SMOTE synthetically created new samples of the minority class to ensure the model didn't become biased toward the majority class. </a:t>
            </a:r>
          </a:p>
          <a:p>
            <a:pPr marL="580394" lvl="1" indent="-342900">
              <a:lnSpc>
                <a:spcPts val="3520"/>
              </a:lnSpc>
              <a:buFont typeface="Wingdings" panose="05000000000000000000" pitchFamily="2" charset="2"/>
              <a:buChar char="§"/>
            </a:pPr>
            <a:r>
              <a:rPr lang="en-US" sz="2200" dirty="0">
                <a:solidFill>
                  <a:srgbClr val="000000"/>
                </a:solidFill>
                <a:latin typeface="Poppins"/>
                <a:ea typeface="Poppins"/>
                <a:cs typeface="Poppins"/>
                <a:sym typeface="Poppins"/>
              </a:rPr>
              <a:t>This improved recall and made evaluation metrics more balanced.</a:t>
            </a:r>
          </a:p>
        </p:txBody>
      </p:sp>
      <p:pic>
        <p:nvPicPr>
          <p:cNvPr id="12" name="Picture 11">
            <a:extLst>
              <a:ext uri="{FF2B5EF4-FFF2-40B4-BE49-F238E27FC236}">
                <a16:creationId xmlns:a16="http://schemas.microsoft.com/office/drawing/2014/main" id="{BB9F3EDA-EB5A-9254-4D61-714D1A1786FD}"/>
              </a:ext>
            </a:extLst>
          </p:cNvPr>
          <p:cNvPicPr>
            <a:picLocks noChangeAspect="1"/>
          </p:cNvPicPr>
          <p:nvPr/>
        </p:nvPicPr>
        <p:blipFill>
          <a:blip r:embed="rId4"/>
          <a:stretch>
            <a:fillRect/>
          </a:stretch>
        </p:blipFill>
        <p:spPr>
          <a:xfrm>
            <a:off x="13601189" y="2378557"/>
            <a:ext cx="3658111" cy="1848108"/>
          </a:xfrm>
          <a:prstGeom prst="rect">
            <a:avLst/>
          </a:prstGeom>
        </p:spPr>
      </p:pic>
      <p:pic>
        <p:nvPicPr>
          <p:cNvPr id="14" name="Picture 13">
            <a:extLst>
              <a:ext uri="{FF2B5EF4-FFF2-40B4-BE49-F238E27FC236}">
                <a16:creationId xmlns:a16="http://schemas.microsoft.com/office/drawing/2014/main" id="{62B3B88F-286F-523A-B87E-2B8FCE4AA1B5}"/>
              </a:ext>
            </a:extLst>
          </p:cNvPr>
          <p:cNvPicPr>
            <a:picLocks noChangeAspect="1"/>
          </p:cNvPicPr>
          <p:nvPr/>
        </p:nvPicPr>
        <p:blipFill>
          <a:blip r:embed="rId5"/>
          <a:stretch>
            <a:fillRect/>
          </a:stretch>
        </p:blipFill>
        <p:spPr>
          <a:xfrm>
            <a:off x="13625257" y="4770407"/>
            <a:ext cx="3639058" cy="1695687"/>
          </a:xfrm>
          <a:prstGeom prst="rect">
            <a:avLst/>
          </a:prstGeom>
        </p:spPr>
      </p:pic>
      <p:sp>
        <p:nvSpPr>
          <p:cNvPr id="19" name="TextBox 18">
            <a:extLst>
              <a:ext uri="{FF2B5EF4-FFF2-40B4-BE49-F238E27FC236}">
                <a16:creationId xmlns:a16="http://schemas.microsoft.com/office/drawing/2014/main" id="{E9A7F6EC-8B6E-9C98-FFE9-D26D3E503280}"/>
              </a:ext>
            </a:extLst>
          </p:cNvPr>
          <p:cNvSpPr txBox="1"/>
          <p:nvPr/>
        </p:nvSpPr>
        <p:spPr>
          <a:xfrm>
            <a:off x="1066800" y="7866714"/>
            <a:ext cx="14706600" cy="1267014"/>
          </a:xfrm>
          <a:prstGeom prst="rect">
            <a:avLst/>
          </a:pr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580394" marR="0" lvl="1" indent="-342900" algn="l" defTabSz="914400" rtl="0" eaLnBrk="1" fontAlgn="auto" latinLnBrk="0" hangingPunct="1">
              <a:lnSpc>
                <a:spcPts val="3520"/>
              </a:lnSpc>
              <a:spcBef>
                <a:spcPts val="0"/>
              </a:spcBef>
              <a:spcAft>
                <a:spcPts val="0"/>
              </a:spcAft>
              <a:buClrTx/>
              <a:buSzTx/>
              <a:buFont typeface="Wingdings" panose="05000000000000000000" pitchFamily="2" charset="2"/>
              <a:buChar char="§"/>
              <a:tabLst/>
              <a:defRPr/>
            </a:pPr>
            <a:r>
              <a:rPr kumimoji="0" lang="en-US" sz="2400" b="0" i="1" u="none" strike="noStrike" kern="1200" cap="none" spc="0" normalizeH="0" baseline="0" noProof="0" dirty="0">
                <a:ln>
                  <a:noFill/>
                </a:ln>
                <a:solidFill>
                  <a:schemeClr val="accent3">
                    <a:lumMod val="50000"/>
                  </a:schemeClr>
                </a:solidFill>
                <a:effectLst/>
                <a:uLnTx/>
                <a:uFillTx/>
                <a:latin typeface="Calibri"/>
                <a:ea typeface="+mn-ea"/>
                <a:cs typeface="+mn-cs"/>
              </a:rPr>
              <a:t>SMOTE (Synthetic </a:t>
            </a:r>
            <a:r>
              <a:rPr kumimoji="0" lang="en-US" sz="2400" i="1" u="none" strike="noStrike" kern="1200" normalizeH="0" baseline="0" noProof="0" dirty="0">
                <a:solidFill>
                  <a:schemeClr val="accent3">
                    <a:lumMod val="50000"/>
                  </a:schemeClr>
                </a:solidFill>
                <a:uLnTx/>
                <a:uFillTx/>
                <a:latin typeface="Calibri"/>
                <a:ea typeface="+mn-ea"/>
                <a:cs typeface="+mn-cs"/>
              </a:rPr>
              <a:t>Minority</a:t>
            </a:r>
            <a:r>
              <a:rPr kumimoji="0" lang="en-US" sz="2400" b="0" i="1" u="none" strike="noStrike" kern="1200" cap="none" spc="0" normalizeH="0" baseline="0" noProof="0" dirty="0">
                <a:ln>
                  <a:noFill/>
                </a:ln>
                <a:solidFill>
                  <a:schemeClr val="accent3">
                    <a:lumMod val="50000"/>
                  </a:schemeClr>
                </a:solidFill>
                <a:effectLst/>
                <a:uLnTx/>
                <a:uFillTx/>
                <a:latin typeface="Calibri"/>
                <a:ea typeface="+mn-ea"/>
                <a:cs typeface="+mn-cs"/>
              </a:rPr>
              <a:t> Over-sampling Technique) is a data augmentation method that creates synthetic examples of the minority class to balance class distribution in imbalanced datasets.</a:t>
            </a:r>
            <a:endParaRPr kumimoji="0" lang="en-US" sz="2200" b="0" i="1" u="none" strike="noStrike" kern="1200" cap="none" spc="0" normalizeH="0" baseline="0" noProof="0" dirty="0">
              <a:ln>
                <a:noFill/>
              </a:ln>
              <a:solidFill>
                <a:schemeClr val="accent3">
                  <a:lumMod val="50000"/>
                </a:schemeClr>
              </a:solidFill>
              <a:effectLst/>
              <a:uLnTx/>
              <a:uFillTx/>
              <a:latin typeface="Poppins"/>
              <a:ea typeface="Poppins"/>
              <a:cs typeface="Poppins"/>
              <a:sym typeface="Poppins"/>
            </a:endParaRPr>
          </a:p>
          <a:p>
            <a:endParaRPr lang="en-IN" i="1" dirty="0">
              <a:solidFill>
                <a:schemeClr val="accent3">
                  <a:lumMod val="50000"/>
                </a:schemeClr>
              </a:solidFill>
            </a:endParaRPr>
          </a:p>
        </p:txBody>
      </p:sp>
    </p:spTree>
    <p:extLst>
      <p:ext uri="{BB962C8B-B14F-4D97-AF65-F5344CB8AC3E}">
        <p14:creationId xmlns:p14="http://schemas.microsoft.com/office/powerpoint/2010/main" val="303230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a:extLst>
            <a:ext uri="{FF2B5EF4-FFF2-40B4-BE49-F238E27FC236}">
              <a16:creationId xmlns:a16="http://schemas.microsoft.com/office/drawing/2014/main" id="{F646DECB-D92E-5F46-8ABC-A6D8BA912B9C}"/>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3363E26-0E0A-D69E-BD1F-6B08FD101ACC}"/>
              </a:ext>
            </a:extLst>
          </p:cNvPr>
          <p:cNvSpPr/>
          <p:nvPr/>
        </p:nvSpPr>
        <p:spPr>
          <a:xfrm>
            <a:off x="914400" y="9715500"/>
            <a:ext cx="16230600" cy="0"/>
          </a:xfrm>
          <a:prstGeom prst="line">
            <a:avLst/>
          </a:prstGeom>
          <a:ln w="9525" cap="flat">
            <a:solidFill>
              <a:srgbClr val="FFEED5"/>
            </a:solidFill>
            <a:prstDash val="solid"/>
            <a:headEnd type="none" w="sm" len="sm"/>
            <a:tailEnd type="none" w="sm" len="sm"/>
          </a:ln>
        </p:spPr>
        <p:txBody>
          <a:bodyPr/>
          <a:lstStyle/>
          <a:p>
            <a:endParaRPr lang="en-IN" dirty="0"/>
          </a:p>
        </p:txBody>
      </p:sp>
      <p:sp>
        <p:nvSpPr>
          <p:cNvPr id="3" name="AutoShape 3">
            <a:extLst>
              <a:ext uri="{FF2B5EF4-FFF2-40B4-BE49-F238E27FC236}">
                <a16:creationId xmlns:a16="http://schemas.microsoft.com/office/drawing/2014/main" id="{55205D07-DAA4-03C4-B21D-D2F9A6AC2E9D}"/>
              </a:ext>
            </a:extLst>
          </p:cNvPr>
          <p:cNvSpPr/>
          <p:nvPr/>
        </p:nvSpPr>
        <p:spPr>
          <a:xfrm>
            <a:off x="914400" y="266700"/>
            <a:ext cx="16230600" cy="0"/>
          </a:xfrm>
          <a:prstGeom prst="line">
            <a:avLst/>
          </a:prstGeom>
          <a:ln w="9525" cap="flat">
            <a:solidFill>
              <a:srgbClr val="FFEED5"/>
            </a:solidFill>
            <a:prstDash val="solid"/>
            <a:headEnd type="none" w="sm" len="sm"/>
            <a:tailEnd type="none" w="sm" len="sm"/>
          </a:ln>
        </p:spPr>
      </p:sp>
      <p:sp>
        <p:nvSpPr>
          <p:cNvPr id="13" name="TextBox 10">
            <a:extLst>
              <a:ext uri="{FF2B5EF4-FFF2-40B4-BE49-F238E27FC236}">
                <a16:creationId xmlns:a16="http://schemas.microsoft.com/office/drawing/2014/main" id="{2E71825D-FB07-3FD9-BB3E-242AFAC69000}"/>
              </a:ext>
            </a:extLst>
          </p:cNvPr>
          <p:cNvSpPr txBox="1"/>
          <p:nvPr/>
        </p:nvSpPr>
        <p:spPr>
          <a:xfrm>
            <a:off x="914400" y="342900"/>
            <a:ext cx="4152884" cy="1076449"/>
          </a:xfrm>
          <a:prstGeom prst="rect">
            <a:avLst/>
          </a:prstGeom>
        </p:spPr>
        <p:txBody>
          <a:bodyPr wrap="square" lIns="0" tIns="0" rIns="0" bIns="0" rtlCol="0" anchor="t">
            <a:spAutoFit/>
          </a:bodyPr>
          <a:lstStyle/>
          <a:p>
            <a:pPr algn="just">
              <a:lnSpc>
                <a:spcPts val="9360"/>
              </a:lnSpc>
            </a:pPr>
            <a:r>
              <a:rPr lang="en-US" sz="4800" dirty="0">
                <a:solidFill>
                  <a:schemeClr val="bg2">
                    <a:lumMod val="90000"/>
                  </a:schemeClr>
                </a:solidFill>
                <a:latin typeface="Poppins"/>
                <a:ea typeface="Poppins"/>
                <a:cs typeface="Poppins"/>
                <a:sym typeface="Poppins"/>
              </a:rPr>
              <a:t>Models Used</a:t>
            </a:r>
          </a:p>
        </p:txBody>
      </p:sp>
      <p:sp>
        <p:nvSpPr>
          <p:cNvPr id="14" name="TextBox 11">
            <a:extLst>
              <a:ext uri="{FF2B5EF4-FFF2-40B4-BE49-F238E27FC236}">
                <a16:creationId xmlns:a16="http://schemas.microsoft.com/office/drawing/2014/main" id="{9D36191D-AD44-5D25-6EEF-4459962A2CB2}"/>
              </a:ext>
            </a:extLst>
          </p:cNvPr>
          <p:cNvSpPr txBox="1"/>
          <p:nvPr/>
        </p:nvSpPr>
        <p:spPr>
          <a:xfrm>
            <a:off x="337003" y="1419349"/>
            <a:ext cx="11048984" cy="8234305"/>
          </a:xfrm>
          <a:prstGeom prst="rect">
            <a:avLst/>
          </a:prstGeom>
        </p:spPr>
        <p:txBody>
          <a:bodyPr wrap="square" lIns="0" tIns="0" rIns="0" bIns="0" rtlCol="0" anchor="t">
            <a:spAutoFit/>
          </a:bodyPr>
          <a:lstStyle/>
          <a:p>
            <a:pPr marL="582928" lvl="1" indent="-291464" algn="l">
              <a:lnSpc>
                <a:spcPts val="3779"/>
              </a:lnSpc>
              <a:buFont typeface="Arial"/>
              <a:buChar char="•"/>
            </a:pPr>
            <a:r>
              <a:rPr lang="en-US" sz="2000" b="1" dirty="0">
                <a:solidFill>
                  <a:schemeClr val="bg2">
                    <a:lumMod val="90000"/>
                  </a:schemeClr>
                </a:solidFill>
                <a:latin typeface="Poppins"/>
                <a:ea typeface="Poppins"/>
                <a:cs typeface="Poppins"/>
                <a:sym typeface="Poppins"/>
              </a:rPr>
              <a:t>Logistic Regression</a:t>
            </a:r>
            <a:r>
              <a:rPr lang="en-US" sz="2000" dirty="0">
                <a:solidFill>
                  <a:schemeClr val="bg2">
                    <a:lumMod val="90000"/>
                  </a:schemeClr>
                </a:solidFill>
                <a:latin typeface="Poppins"/>
                <a:ea typeface="Poppins"/>
                <a:cs typeface="Poppins"/>
                <a:sym typeface="Poppins"/>
              </a:rPr>
              <a:t> - A simple and interpretable linear model used as a baseline. It predicts the probability of a binary outcome and helps set a benchmark for more complex models. However, its limited capacity to capture non-linear relationships led to lower recall and overall performance.</a:t>
            </a:r>
          </a:p>
          <a:p>
            <a:pPr marL="582928" lvl="1" indent="-291464" algn="l">
              <a:lnSpc>
                <a:spcPts val="3779"/>
              </a:lnSpc>
              <a:buFont typeface="Arial"/>
              <a:buChar char="•"/>
            </a:pPr>
            <a:r>
              <a:rPr lang="en-US" sz="2000" b="1" dirty="0">
                <a:solidFill>
                  <a:schemeClr val="bg2">
                    <a:lumMod val="90000"/>
                  </a:schemeClr>
                </a:solidFill>
                <a:latin typeface="Poppins"/>
                <a:ea typeface="Poppins"/>
                <a:cs typeface="Poppins"/>
                <a:sym typeface="Poppins"/>
              </a:rPr>
              <a:t>Random Forest </a:t>
            </a:r>
            <a:r>
              <a:rPr lang="en-US" sz="2000" dirty="0">
                <a:solidFill>
                  <a:schemeClr val="bg2">
                    <a:lumMod val="90000"/>
                  </a:schemeClr>
                </a:solidFill>
                <a:latin typeface="Poppins"/>
                <a:ea typeface="Poppins"/>
                <a:cs typeface="Poppins"/>
                <a:sym typeface="Poppins"/>
              </a:rPr>
              <a:t>- An ensemble model that builds multiple decision trees and averages their outputs. It captures non-linear patterns well and is less prone to overfitting. In the project, it performed better than Logistic Regression, especially in balancing precision and recall, but was outperformed by gradient boosting models.</a:t>
            </a:r>
          </a:p>
          <a:p>
            <a:pPr marL="582928" lvl="1" indent="-291464" algn="l">
              <a:lnSpc>
                <a:spcPts val="3779"/>
              </a:lnSpc>
              <a:buFont typeface="Arial"/>
              <a:buChar char="•"/>
            </a:pPr>
            <a:r>
              <a:rPr lang="en-US" sz="2000" b="1" dirty="0" err="1">
                <a:solidFill>
                  <a:schemeClr val="bg2">
                    <a:lumMod val="90000"/>
                  </a:schemeClr>
                </a:solidFill>
                <a:latin typeface="Poppins"/>
                <a:ea typeface="Poppins"/>
                <a:cs typeface="Poppins"/>
                <a:sym typeface="Poppins"/>
              </a:rPr>
              <a:t>XGBoost</a:t>
            </a:r>
            <a:r>
              <a:rPr lang="en-US" sz="2000" dirty="0">
                <a:solidFill>
                  <a:schemeClr val="bg2">
                    <a:lumMod val="90000"/>
                  </a:schemeClr>
                </a:solidFill>
                <a:latin typeface="Poppins"/>
                <a:ea typeface="Poppins"/>
                <a:cs typeface="Poppins"/>
                <a:sym typeface="Poppins"/>
              </a:rPr>
              <a:t> - An advanced gradient boosting algorithm that builds trees sequentially, improving accuracy at each step. Known for its speed and performance, it offered strong recall and helped us perform feature importance analysis to guide later improvements.</a:t>
            </a:r>
          </a:p>
          <a:p>
            <a:pPr marL="582928" lvl="1" indent="-291464" algn="l">
              <a:lnSpc>
                <a:spcPts val="3779"/>
              </a:lnSpc>
              <a:buFont typeface="Arial"/>
              <a:buChar char="•"/>
            </a:pPr>
            <a:r>
              <a:rPr lang="en-US" sz="2000" b="1" dirty="0" err="1">
                <a:solidFill>
                  <a:schemeClr val="bg2">
                    <a:lumMod val="90000"/>
                  </a:schemeClr>
                </a:solidFill>
                <a:latin typeface="Poppins"/>
                <a:ea typeface="Poppins"/>
                <a:cs typeface="Poppins"/>
                <a:sym typeface="Poppins"/>
              </a:rPr>
              <a:t>LightGBM</a:t>
            </a:r>
            <a:r>
              <a:rPr lang="en-US" sz="2000" dirty="0">
                <a:solidFill>
                  <a:schemeClr val="bg2">
                    <a:lumMod val="90000"/>
                  </a:schemeClr>
                </a:solidFill>
                <a:latin typeface="Poppins"/>
                <a:ea typeface="Poppins"/>
                <a:cs typeface="Poppins"/>
                <a:sym typeface="Poppins"/>
              </a:rPr>
              <a:t> - A high-speed, high-efficiency gradient boosting model optimized for large datasets. It delivered the best standalone results in terms of accuracy and AUC in the project, especially handling the class imbalance well with better convergence than </a:t>
            </a:r>
            <a:r>
              <a:rPr lang="en-US" sz="2000" dirty="0" err="1">
                <a:solidFill>
                  <a:schemeClr val="bg2">
                    <a:lumMod val="90000"/>
                  </a:schemeClr>
                </a:solidFill>
                <a:latin typeface="Poppins"/>
                <a:ea typeface="Poppins"/>
                <a:cs typeface="Poppins"/>
                <a:sym typeface="Poppins"/>
              </a:rPr>
              <a:t>XGBoost</a:t>
            </a:r>
            <a:r>
              <a:rPr lang="en-US" sz="2000" dirty="0">
                <a:solidFill>
                  <a:schemeClr val="bg2">
                    <a:lumMod val="90000"/>
                  </a:schemeClr>
                </a:solidFill>
                <a:latin typeface="Poppins"/>
                <a:ea typeface="Poppins"/>
                <a:cs typeface="Poppins"/>
                <a:sym typeface="Poppins"/>
              </a:rPr>
              <a:t>.</a:t>
            </a:r>
          </a:p>
        </p:txBody>
      </p:sp>
      <p:cxnSp>
        <p:nvCxnSpPr>
          <p:cNvPr id="6" name="Straight Connector 5">
            <a:extLst>
              <a:ext uri="{FF2B5EF4-FFF2-40B4-BE49-F238E27FC236}">
                <a16:creationId xmlns:a16="http://schemas.microsoft.com/office/drawing/2014/main" id="{9EF16E4E-3A3A-7EC2-ED56-94D2DD7BC49B}"/>
              </a:ext>
            </a:extLst>
          </p:cNvPr>
          <p:cNvCxnSpPr>
            <a:cxnSpLocks/>
          </p:cNvCxnSpPr>
          <p:nvPr/>
        </p:nvCxnSpPr>
        <p:spPr>
          <a:xfrm flipH="1">
            <a:off x="11582400" y="266700"/>
            <a:ext cx="4" cy="944880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F048999-C013-1CF7-3831-E50E21E7C4EC}"/>
              </a:ext>
            </a:extLst>
          </p:cNvPr>
          <p:cNvPicPr>
            <a:picLocks noChangeAspect="1"/>
          </p:cNvPicPr>
          <p:nvPr/>
        </p:nvPicPr>
        <p:blipFill>
          <a:blip r:embed="rId2"/>
          <a:srcRect l="6977" r="4651"/>
          <a:stretch>
            <a:fillRect/>
          </a:stretch>
        </p:blipFill>
        <p:spPr>
          <a:xfrm>
            <a:off x="11734800" y="2400300"/>
            <a:ext cx="6216197" cy="5029199"/>
          </a:xfrm>
          <a:prstGeom prst="rect">
            <a:avLst/>
          </a:prstGeom>
        </p:spPr>
      </p:pic>
    </p:spTree>
    <p:extLst>
      <p:ext uri="{BB962C8B-B14F-4D97-AF65-F5344CB8AC3E}">
        <p14:creationId xmlns:p14="http://schemas.microsoft.com/office/powerpoint/2010/main" val="9855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p:cNvGrpSpPr/>
        <p:nvPr/>
      </p:nvGrpSpPr>
      <p:grpSpPr>
        <a:xfrm>
          <a:off x="0" y="0"/>
          <a:ext cx="0" cy="0"/>
          <a:chOff x="0" y="0"/>
          <a:chExt cx="0" cy="0"/>
        </a:xfrm>
      </p:grpSpPr>
      <p:sp>
        <p:nvSpPr>
          <p:cNvPr id="13" name="TextBox 9">
            <a:extLst>
              <a:ext uri="{FF2B5EF4-FFF2-40B4-BE49-F238E27FC236}">
                <a16:creationId xmlns:a16="http://schemas.microsoft.com/office/drawing/2014/main" id="{FDDA6D64-6B21-4072-89AA-08786DCD73A4}"/>
              </a:ext>
            </a:extLst>
          </p:cNvPr>
          <p:cNvSpPr txBox="1"/>
          <p:nvPr/>
        </p:nvSpPr>
        <p:spPr>
          <a:xfrm>
            <a:off x="6096000" y="0"/>
            <a:ext cx="5038724" cy="1066959"/>
          </a:xfrm>
          <a:prstGeom prst="rect">
            <a:avLst/>
          </a:prstGeom>
        </p:spPr>
        <p:txBody>
          <a:bodyPr wrap="square" lIns="0" tIns="0" rIns="0" bIns="0" rtlCol="0" anchor="t">
            <a:spAutoFit/>
          </a:bodyPr>
          <a:lstStyle/>
          <a:p>
            <a:pPr algn="just">
              <a:lnSpc>
                <a:spcPts val="9600"/>
              </a:lnSpc>
            </a:pPr>
            <a:r>
              <a:rPr lang="en-US" sz="4000" dirty="0">
                <a:solidFill>
                  <a:srgbClr val="727C42"/>
                </a:solidFill>
                <a:latin typeface="Poppins"/>
                <a:ea typeface="Poppins"/>
                <a:cs typeface="Poppins"/>
                <a:sym typeface="Poppins"/>
              </a:rPr>
              <a:t>Evaluation metrics</a:t>
            </a:r>
          </a:p>
        </p:txBody>
      </p:sp>
      <p:sp>
        <p:nvSpPr>
          <p:cNvPr id="15" name="TextBox 26">
            <a:extLst>
              <a:ext uri="{FF2B5EF4-FFF2-40B4-BE49-F238E27FC236}">
                <a16:creationId xmlns:a16="http://schemas.microsoft.com/office/drawing/2014/main" id="{24944998-2815-06CA-09FE-300E2C7083B2}"/>
              </a:ext>
            </a:extLst>
          </p:cNvPr>
          <p:cNvSpPr txBox="1"/>
          <p:nvPr/>
        </p:nvSpPr>
        <p:spPr>
          <a:xfrm>
            <a:off x="533400" y="867545"/>
            <a:ext cx="2578443" cy="398827"/>
          </a:xfrm>
          <a:prstGeom prst="rect">
            <a:avLst/>
          </a:prstGeom>
        </p:spPr>
        <p:txBody>
          <a:bodyPr wrap="square" lIns="0" tIns="0" rIns="0" bIns="0" rtlCol="0" anchor="t">
            <a:spAutoFit/>
          </a:bodyPr>
          <a:lstStyle/>
          <a:p>
            <a:pPr marL="0" lvl="0" indent="0" algn="ctr">
              <a:lnSpc>
                <a:spcPts val="3359"/>
              </a:lnSpc>
              <a:spcBef>
                <a:spcPct val="0"/>
              </a:spcBef>
            </a:pPr>
            <a:r>
              <a:rPr lang="en-US" sz="2000" b="1" u="none" dirty="0">
                <a:solidFill>
                  <a:srgbClr val="727C42"/>
                </a:solidFill>
                <a:latin typeface="Poppins Semi-Bold"/>
                <a:ea typeface="Poppins Semi-Bold"/>
                <a:cs typeface="Poppins Semi-Bold"/>
                <a:sym typeface="Poppins Semi-Bold"/>
              </a:rPr>
              <a:t>Logistic Regression</a:t>
            </a:r>
          </a:p>
        </p:txBody>
      </p:sp>
      <p:pic>
        <p:nvPicPr>
          <p:cNvPr id="6146" name="Picture 2">
            <a:extLst>
              <a:ext uri="{FF2B5EF4-FFF2-40B4-BE49-F238E27FC236}">
                <a16:creationId xmlns:a16="http://schemas.microsoft.com/office/drawing/2014/main" id="{38B60E74-BD4C-2718-48F1-539B84B3B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06" y="1287996"/>
            <a:ext cx="5038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F81F493-C9CD-5957-9200-1C4EBDCF31B0}"/>
              </a:ext>
            </a:extLst>
          </p:cNvPr>
          <p:cNvSpPr txBox="1"/>
          <p:nvPr/>
        </p:nvSpPr>
        <p:spPr>
          <a:xfrm>
            <a:off x="6156753" y="1287996"/>
            <a:ext cx="5038724" cy="3416320"/>
          </a:xfrm>
          <a:prstGeom prst="rect">
            <a:avLst/>
          </a:prstGeom>
          <a:noFill/>
        </p:spPr>
        <p:txBody>
          <a:bodyPr wrap="square">
            <a:spAutoFit/>
          </a:bodyPr>
          <a:lstStyle/>
          <a:p>
            <a:r>
              <a:rPr lang="en-IN" dirty="0">
                <a:latin typeface="Poppins" panose="00000500000000000000" pitchFamily="2" charset="0"/>
                <a:cs typeface="Poppins" panose="00000500000000000000" pitchFamily="2" charset="0"/>
              </a:rPr>
              <a:t>Classification Report:</a:t>
            </a:r>
          </a:p>
          <a:p>
            <a:r>
              <a:rPr lang="en-IN" dirty="0">
                <a:latin typeface="Poppins" panose="00000500000000000000" pitchFamily="2" charset="0"/>
                <a:cs typeface="Poppins" panose="00000500000000000000" pitchFamily="2" charset="0"/>
              </a:rPr>
              <a:t>              precision    recall  f1-score   support</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0.0       0.86        0.72      0.78      2877</a:t>
            </a:r>
          </a:p>
          <a:p>
            <a:r>
              <a:rPr lang="en-IN" dirty="0">
                <a:latin typeface="Poppins" panose="00000500000000000000" pitchFamily="2" charset="0"/>
                <a:cs typeface="Poppins" panose="00000500000000000000" pitchFamily="2" charset="0"/>
              </a:rPr>
              <a:t>         1.0        0.43        0.63      0.51       955</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accuracy                              0.70      3832</a:t>
            </a:r>
          </a:p>
          <a:p>
            <a:r>
              <a:rPr lang="en-IN" dirty="0">
                <a:latin typeface="Poppins" panose="00000500000000000000" pitchFamily="2" charset="0"/>
                <a:cs typeface="Poppins" panose="00000500000000000000" pitchFamily="2" charset="0"/>
              </a:rPr>
              <a:t>   macro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0.64    0.68      0.65      3832</a:t>
            </a:r>
          </a:p>
          <a:p>
            <a:r>
              <a:rPr lang="en-IN" dirty="0">
                <a:latin typeface="Poppins" panose="00000500000000000000" pitchFamily="2" charset="0"/>
                <a:cs typeface="Poppins" panose="00000500000000000000" pitchFamily="2" charset="0"/>
              </a:rPr>
              <a:t>weighted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0.75    0.70      0.72      3832</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Accuracy Score: 0.6993736951983298</a:t>
            </a:r>
          </a:p>
          <a:p>
            <a:r>
              <a:rPr lang="en-IN" dirty="0">
                <a:latin typeface="Poppins" panose="00000500000000000000" pitchFamily="2" charset="0"/>
                <a:cs typeface="Poppins" panose="00000500000000000000" pitchFamily="2" charset="0"/>
              </a:rPr>
              <a:t>ROC-AUC Score: 0.6777223948011581</a:t>
            </a:r>
          </a:p>
        </p:txBody>
      </p:sp>
      <p:pic>
        <p:nvPicPr>
          <p:cNvPr id="6149" name="Picture 5">
            <a:extLst>
              <a:ext uri="{FF2B5EF4-FFF2-40B4-BE49-F238E27FC236}">
                <a16:creationId xmlns:a16="http://schemas.microsoft.com/office/drawing/2014/main" id="{433DE754-F9C4-D595-C7DA-D217189B5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8" y="6057900"/>
            <a:ext cx="5038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26">
            <a:extLst>
              <a:ext uri="{FF2B5EF4-FFF2-40B4-BE49-F238E27FC236}">
                <a16:creationId xmlns:a16="http://schemas.microsoft.com/office/drawing/2014/main" id="{C44FB7EA-0F80-E5CA-3A74-F149A8FB88C5}"/>
              </a:ext>
            </a:extLst>
          </p:cNvPr>
          <p:cNvSpPr txBox="1"/>
          <p:nvPr/>
        </p:nvSpPr>
        <p:spPr>
          <a:xfrm>
            <a:off x="533400" y="5530934"/>
            <a:ext cx="2045043" cy="398827"/>
          </a:xfrm>
          <a:prstGeom prst="rect">
            <a:avLst/>
          </a:prstGeom>
        </p:spPr>
        <p:txBody>
          <a:bodyPr wrap="square" lIns="0" tIns="0" rIns="0" bIns="0" rtlCol="0" anchor="t">
            <a:spAutoFit/>
          </a:bodyPr>
          <a:lstStyle/>
          <a:p>
            <a:pPr marL="0" lvl="0" indent="0" algn="ctr">
              <a:lnSpc>
                <a:spcPts val="3359"/>
              </a:lnSpc>
              <a:spcBef>
                <a:spcPct val="0"/>
              </a:spcBef>
            </a:pPr>
            <a:r>
              <a:rPr lang="en-US" sz="2000" b="1" u="none" dirty="0">
                <a:solidFill>
                  <a:srgbClr val="727C42"/>
                </a:solidFill>
                <a:latin typeface="Poppins Semi-Bold"/>
                <a:ea typeface="Poppins Semi-Bold"/>
                <a:cs typeface="Poppins Semi-Bold"/>
                <a:sym typeface="Poppins Semi-Bold"/>
              </a:rPr>
              <a:t>Random Forest</a:t>
            </a:r>
          </a:p>
        </p:txBody>
      </p:sp>
      <p:sp>
        <p:nvSpPr>
          <p:cNvPr id="20" name="TextBox 19">
            <a:extLst>
              <a:ext uri="{FF2B5EF4-FFF2-40B4-BE49-F238E27FC236}">
                <a16:creationId xmlns:a16="http://schemas.microsoft.com/office/drawing/2014/main" id="{B99528D6-997B-1D5B-0BF7-17E70BC420EB}"/>
              </a:ext>
            </a:extLst>
          </p:cNvPr>
          <p:cNvSpPr txBox="1"/>
          <p:nvPr/>
        </p:nvSpPr>
        <p:spPr>
          <a:xfrm>
            <a:off x="6083643" y="6057900"/>
            <a:ext cx="5038724" cy="3416320"/>
          </a:xfrm>
          <a:prstGeom prst="rect">
            <a:avLst/>
          </a:prstGeom>
          <a:noFill/>
        </p:spPr>
        <p:txBody>
          <a:bodyPr wrap="square">
            <a:spAutoFit/>
          </a:bodyPr>
          <a:lstStyle/>
          <a:p>
            <a:r>
              <a:rPr lang="en-IN" dirty="0">
                <a:latin typeface="Poppins" panose="00000500000000000000" pitchFamily="2" charset="0"/>
                <a:cs typeface="Poppins" panose="00000500000000000000" pitchFamily="2" charset="0"/>
              </a:rPr>
              <a:t>Classification Report:</a:t>
            </a:r>
          </a:p>
          <a:p>
            <a:r>
              <a:rPr lang="en-IN" dirty="0">
                <a:latin typeface="Poppins" panose="00000500000000000000" pitchFamily="2" charset="0"/>
                <a:cs typeface="Poppins" panose="00000500000000000000" pitchFamily="2" charset="0"/>
              </a:rPr>
              <a:t>              precision    recall  f1-score   support</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0.0       0.86      0.83     0.84      2877</a:t>
            </a:r>
          </a:p>
          <a:p>
            <a:r>
              <a:rPr lang="en-IN" dirty="0">
                <a:latin typeface="Poppins" panose="00000500000000000000" pitchFamily="2" charset="0"/>
                <a:cs typeface="Poppins" panose="00000500000000000000" pitchFamily="2" charset="0"/>
              </a:rPr>
              <a:t>         1.0       0.53      0.60      0.56       955</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accuracy                           0.77      3832</a:t>
            </a:r>
          </a:p>
          <a:p>
            <a:r>
              <a:rPr lang="en-IN" dirty="0">
                <a:latin typeface="Poppins" panose="00000500000000000000" pitchFamily="2" charset="0"/>
                <a:cs typeface="Poppins" panose="00000500000000000000" pitchFamily="2" charset="0"/>
              </a:rPr>
              <a:t>   macro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0.70      0.71   0.70      3832</a:t>
            </a:r>
          </a:p>
          <a:p>
            <a:r>
              <a:rPr lang="en-IN" dirty="0">
                <a:latin typeface="Poppins" panose="00000500000000000000" pitchFamily="2" charset="0"/>
                <a:cs typeface="Poppins" panose="00000500000000000000" pitchFamily="2" charset="0"/>
              </a:rPr>
              <a:t>weighted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0.78     0.77  0.77      3832</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Accuracy Score: 0.7687891440501043</a:t>
            </a:r>
          </a:p>
          <a:p>
            <a:r>
              <a:rPr lang="en-IN" dirty="0">
                <a:latin typeface="Poppins" panose="00000500000000000000" pitchFamily="2" charset="0"/>
                <a:cs typeface="Poppins" panose="00000500000000000000" pitchFamily="2" charset="0"/>
              </a:rPr>
              <a:t>ROC-AUC Score: 0.7113594549296005</a:t>
            </a:r>
          </a:p>
        </p:txBody>
      </p:sp>
      <p:sp>
        <p:nvSpPr>
          <p:cNvPr id="3" name="TextBox 2">
            <a:extLst>
              <a:ext uri="{FF2B5EF4-FFF2-40B4-BE49-F238E27FC236}">
                <a16:creationId xmlns:a16="http://schemas.microsoft.com/office/drawing/2014/main" id="{6BBE47B5-D168-E1F0-08FD-7FDDF0018AF4}"/>
              </a:ext>
            </a:extLst>
          </p:cNvPr>
          <p:cNvSpPr txBox="1"/>
          <p:nvPr/>
        </p:nvSpPr>
        <p:spPr>
          <a:xfrm>
            <a:off x="12039600" y="1562100"/>
            <a:ext cx="5038724" cy="2308324"/>
          </a:xfrm>
          <a:prstGeom prst="rect">
            <a:avLst/>
          </a:prstGeom>
          <a:noFill/>
        </p:spPr>
        <p:txBody>
          <a:bodyPr wrap="square">
            <a:spAutoFit/>
          </a:bodyPr>
          <a:lstStyle/>
          <a:p>
            <a:pPr>
              <a:buNone/>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Accuracy: </a:t>
            </a:r>
            <a:r>
              <a:rPr lang="en-US" b="1" dirty="0">
                <a:latin typeface="Poppins" panose="00000500000000000000" pitchFamily="2" charset="0"/>
                <a:cs typeface="Poppins" panose="00000500000000000000" pitchFamily="2" charset="0"/>
              </a:rPr>
              <a:t>~70%</a:t>
            </a:r>
            <a:r>
              <a:rPr lang="en-US" dirty="0">
                <a:latin typeface="Poppins" panose="00000500000000000000" pitchFamily="2" charset="0"/>
                <a:cs typeface="Poppins" panose="00000500000000000000" pitchFamily="2" charset="0"/>
              </a:rPr>
              <a:t>, ROC-AUC: </a:t>
            </a:r>
            <a:r>
              <a:rPr lang="en-US" b="1" dirty="0">
                <a:latin typeface="Poppins" panose="00000500000000000000" pitchFamily="2" charset="0"/>
                <a:cs typeface="Poppins" panose="00000500000000000000" pitchFamily="2" charset="0"/>
              </a:rPr>
              <a:t>~0.67</a:t>
            </a:r>
          </a:p>
          <a:p>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Struggled with recall for class 1 (job changers)</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Highlighted the need for more powerful classifiers</a:t>
            </a:r>
          </a:p>
        </p:txBody>
      </p:sp>
      <p:sp>
        <p:nvSpPr>
          <p:cNvPr id="4" name="TextBox 3">
            <a:extLst>
              <a:ext uri="{FF2B5EF4-FFF2-40B4-BE49-F238E27FC236}">
                <a16:creationId xmlns:a16="http://schemas.microsoft.com/office/drawing/2014/main" id="{46904958-3DF4-9DB1-F21C-8E703409AD57}"/>
              </a:ext>
            </a:extLst>
          </p:cNvPr>
          <p:cNvSpPr txBox="1"/>
          <p:nvPr/>
        </p:nvSpPr>
        <p:spPr>
          <a:xfrm>
            <a:off x="11887201" y="6515100"/>
            <a:ext cx="5038724" cy="2031325"/>
          </a:xfrm>
          <a:prstGeom prst="rect">
            <a:avLst/>
          </a:prstGeom>
          <a:noFill/>
        </p:spPr>
        <p:txBody>
          <a:bodyPr wrap="square">
            <a:spAutoFit/>
          </a:bodyPr>
          <a:lstStyle/>
          <a:p>
            <a:pPr>
              <a:buNone/>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Accuracy: ~</a:t>
            </a:r>
            <a:r>
              <a:rPr lang="en-US" b="1" dirty="0">
                <a:latin typeface="Poppins" panose="00000500000000000000" pitchFamily="2" charset="0"/>
                <a:cs typeface="Poppins" panose="00000500000000000000" pitchFamily="2" charset="0"/>
              </a:rPr>
              <a:t>76.8</a:t>
            </a:r>
            <a:r>
              <a:rPr lang="en-US" dirty="0">
                <a:latin typeface="Poppins" panose="00000500000000000000" pitchFamily="2" charset="0"/>
                <a:cs typeface="Poppins" panose="00000500000000000000" pitchFamily="2" charset="0"/>
              </a:rPr>
              <a:t>%, ROC-AUC: ~</a:t>
            </a:r>
            <a:r>
              <a:rPr lang="en-US" b="1" dirty="0">
                <a:latin typeface="Poppins" panose="00000500000000000000" pitchFamily="2" charset="0"/>
                <a:cs typeface="Poppins" panose="00000500000000000000" pitchFamily="2" charset="0"/>
              </a:rPr>
              <a:t>0.71</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Better balanced performance with strong precision on majority class</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Still showed moderate false positives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5B539DCC-BD1A-0A77-4503-A441D298FBA3}"/>
            </a:ext>
          </a:extLst>
        </p:cNvPr>
        <p:cNvGrpSpPr/>
        <p:nvPr/>
      </p:nvGrpSpPr>
      <p:grpSpPr>
        <a:xfrm>
          <a:off x="0" y="0"/>
          <a:ext cx="0" cy="0"/>
          <a:chOff x="0" y="0"/>
          <a:chExt cx="0" cy="0"/>
        </a:xfrm>
      </p:grpSpPr>
      <p:sp>
        <p:nvSpPr>
          <p:cNvPr id="13" name="TextBox 9">
            <a:extLst>
              <a:ext uri="{FF2B5EF4-FFF2-40B4-BE49-F238E27FC236}">
                <a16:creationId xmlns:a16="http://schemas.microsoft.com/office/drawing/2014/main" id="{5D23B8EF-6F03-B93B-0901-42DA674DDAE3}"/>
              </a:ext>
            </a:extLst>
          </p:cNvPr>
          <p:cNvSpPr txBox="1"/>
          <p:nvPr/>
        </p:nvSpPr>
        <p:spPr>
          <a:xfrm>
            <a:off x="6096000" y="0"/>
            <a:ext cx="5038724" cy="1066959"/>
          </a:xfrm>
          <a:prstGeom prst="rect">
            <a:avLst/>
          </a:prstGeom>
        </p:spPr>
        <p:txBody>
          <a:bodyPr wrap="square" lIns="0" tIns="0" rIns="0" bIns="0" rtlCol="0" anchor="t">
            <a:spAutoFit/>
          </a:bodyPr>
          <a:lstStyle/>
          <a:p>
            <a:pPr algn="just">
              <a:lnSpc>
                <a:spcPts val="9600"/>
              </a:lnSpc>
            </a:pPr>
            <a:r>
              <a:rPr lang="en-US" sz="4000" dirty="0">
                <a:solidFill>
                  <a:srgbClr val="727C42"/>
                </a:solidFill>
                <a:latin typeface="Poppins"/>
                <a:ea typeface="Poppins"/>
                <a:cs typeface="Poppins"/>
                <a:sym typeface="Poppins"/>
              </a:rPr>
              <a:t>Evaluation metrics</a:t>
            </a:r>
          </a:p>
        </p:txBody>
      </p:sp>
      <p:sp>
        <p:nvSpPr>
          <p:cNvPr id="15" name="TextBox 26">
            <a:extLst>
              <a:ext uri="{FF2B5EF4-FFF2-40B4-BE49-F238E27FC236}">
                <a16:creationId xmlns:a16="http://schemas.microsoft.com/office/drawing/2014/main" id="{F8073932-6273-E7DD-BF4D-02651CE4DC0F}"/>
              </a:ext>
            </a:extLst>
          </p:cNvPr>
          <p:cNvSpPr txBox="1"/>
          <p:nvPr/>
        </p:nvSpPr>
        <p:spPr>
          <a:xfrm>
            <a:off x="469557" y="859452"/>
            <a:ext cx="1130643" cy="398827"/>
          </a:xfrm>
          <a:prstGeom prst="rect">
            <a:avLst/>
          </a:prstGeom>
        </p:spPr>
        <p:txBody>
          <a:bodyPr wrap="square" lIns="0" tIns="0" rIns="0" bIns="0" rtlCol="0" anchor="t">
            <a:spAutoFit/>
          </a:bodyPr>
          <a:lstStyle/>
          <a:p>
            <a:pPr marL="0" lvl="0" indent="0" algn="ctr">
              <a:lnSpc>
                <a:spcPts val="3359"/>
              </a:lnSpc>
              <a:spcBef>
                <a:spcPct val="0"/>
              </a:spcBef>
            </a:pPr>
            <a:r>
              <a:rPr lang="en-US" sz="2000" b="1" u="none" dirty="0" err="1">
                <a:solidFill>
                  <a:srgbClr val="727C42"/>
                </a:solidFill>
                <a:latin typeface="Poppins Semi-Bold"/>
                <a:ea typeface="Poppins Semi-Bold"/>
                <a:cs typeface="Poppins Semi-Bold"/>
                <a:sym typeface="Poppins Semi-Bold"/>
              </a:rPr>
              <a:t>XGBoost</a:t>
            </a:r>
            <a:endParaRPr lang="en-US" sz="2000" b="1" u="none" dirty="0">
              <a:solidFill>
                <a:srgbClr val="727C42"/>
              </a:solidFill>
              <a:latin typeface="Poppins Semi-Bold"/>
              <a:ea typeface="Poppins Semi-Bold"/>
              <a:cs typeface="Poppins Semi-Bold"/>
              <a:sym typeface="Poppins Semi-Bold"/>
            </a:endParaRPr>
          </a:p>
        </p:txBody>
      </p:sp>
      <p:sp>
        <p:nvSpPr>
          <p:cNvPr id="18" name="TextBox 17">
            <a:extLst>
              <a:ext uri="{FF2B5EF4-FFF2-40B4-BE49-F238E27FC236}">
                <a16:creationId xmlns:a16="http://schemas.microsoft.com/office/drawing/2014/main" id="{1895564E-D94A-67C3-4038-A24879CF8A2F}"/>
              </a:ext>
            </a:extLst>
          </p:cNvPr>
          <p:cNvSpPr txBox="1"/>
          <p:nvPr/>
        </p:nvSpPr>
        <p:spPr>
          <a:xfrm>
            <a:off x="6096000" y="1353610"/>
            <a:ext cx="5038724" cy="3416320"/>
          </a:xfrm>
          <a:prstGeom prst="rect">
            <a:avLst/>
          </a:prstGeom>
          <a:noFill/>
        </p:spPr>
        <p:txBody>
          <a:bodyPr wrap="square">
            <a:spAutoFit/>
          </a:bodyPr>
          <a:lstStyle/>
          <a:p>
            <a:r>
              <a:rPr lang="en-IN" dirty="0">
                <a:latin typeface="Poppins" panose="00000500000000000000" pitchFamily="2" charset="0"/>
                <a:cs typeface="Poppins" panose="00000500000000000000" pitchFamily="2" charset="0"/>
              </a:rPr>
              <a:t>Classification Report:</a:t>
            </a:r>
          </a:p>
          <a:p>
            <a:r>
              <a:rPr lang="en-IN" dirty="0">
                <a:latin typeface="Poppins" panose="00000500000000000000" pitchFamily="2" charset="0"/>
                <a:cs typeface="Poppins" panose="00000500000000000000" pitchFamily="2" charset="0"/>
              </a:rPr>
              <a:t>              precision    recall  f1-score   support</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0.0       0.88      0.81      0.84      2877</a:t>
            </a:r>
          </a:p>
          <a:p>
            <a:r>
              <a:rPr lang="en-IN" dirty="0">
                <a:latin typeface="Poppins" panose="00000500000000000000" pitchFamily="2" charset="0"/>
                <a:cs typeface="Poppins" panose="00000500000000000000" pitchFamily="2" charset="0"/>
              </a:rPr>
              <a:t>         1.0       0.53       0.65      0.59       955</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accuracy                           0.77      3832</a:t>
            </a:r>
          </a:p>
          <a:p>
            <a:r>
              <a:rPr lang="en-IN" dirty="0">
                <a:latin typeface="Poppins" panose="00000500000000000000" pitchFamily="2" charset="0"/>
                <a:cs typeface="Poppins" panose="00000500000000000000" pitchFamily="2" charset="0"/>
              </a:rPr>
              <a:t>   macro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0.70      0.73    0.71      3832</a:t>
            </a:r>
          </a:p>
          <a:p>
            <a:r>
              <a:rPr lang="en-IN" dirty="0">
                <a:latin typeface="Poppins" panose="00000500000000000000" pitchFamily="2" charset="0"/>
                <a:cs typeface="Poppins" panose="00000500000000000000" pitchFamily="2" charset="0"/>
              </a:rPr>
              <a:t>weighted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0.79    0.77    0.78     3832</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Accuracy Score: 0.769572025052192</a:t>
            </a:r>
          </a:p>
          <a:p>
            <a:r>
              <a:rPr lang="en-IN" dirty="0">
                <a:latin typeface="Poppins" panose="00000500000000000000" pitchFamily="2" charset="0"/>
                <a:cs typeface="Poppins" panose="00000500000000000000" pitchFamily="2" charset="0"/>
              </a:rPr>
              <a:t>ROC-AUC Score: 0.7311180749289818</a:t>
            </a:r>
          </a:p>
        </p:txBody>
      </p:sp>
      <p:sp>
        <p:nvSpPr>
          <p:cNvPr id="19" name="TextBox 26">
            <a:extLst>
              <a:ext uri="{FF2B5EF4-FFF2-40B4-BE49-F238E27FC236}">
                <a16:creationId xmlns:a16="http://schemas.microsoft.com/office/drawing/2014/main" id="{09EE0280-218F-8D3B-AB7F-3BF4462346E1}"/>
              </a:ext>
            </a:extLst>
          </p:cNvPr>
          <p:cNvSpPr txBox="1"/>
          <p:nvPr/>
        </p:nvSpPr>
        <p:spPr>
          <a:xfrm>
            <a:off x="355256" y="5563741"/>
            <a:ext cx="1359243" cy="398827"/>
          </a:xfrm>
          <a:prstGeom prst="rect">
            <a:avLst/>
          </a:prstGeom>
        </p:spPr>
        <p:txBody>
          <a:bodyPr wrap="square" lIns="0" tIns="0" rIns="0" bIns="0" rtlCol="0" anchor="t">
            <a:spAutoFit/>
          </a:bodyPr>
          <a:lstStyle/>
          <a:p>
            <a:pPr marL="0" lvl="0" indent="0" algn="ctr">
              <a:lnSpc>
                <a:spcPts val="3359"/>
              </a:lnSpc>
              <a:spcBef>
                <a:spcPct val="0"/>
              </a:spcBef>
            </a:pPr>
            <a:r>
              <a:rPr lang="en-US" sz="2000" b="1" u="none" dirty="0" err="1">
                <a:solidFill>
                  <a:srgbClr val="727C42"/>
                </a:solidFill>
                <a:latin typeface="Poppins Semi-Bold"/>
                <a:ea typeface="Poppins Semi-Bold"/>
                <a:cs typeface="Poppins Semi-Bold"/>
                <a:sym typeface="Poppins Semi-Bold"/>
              </a:rPr>
              <a:t>LightGBM</a:t>
            </a:r>
            <a:endParaRPr lang="en-US" sz="2000" b="1" u="none" dirty="0">
              <a:solidFill>
                <a:srgbClr val="727C42"/>
              </a:solidFill>
              <a:latin typeface="Poppins Semi-Bold"/>
              <a:ea typeface="Poppins Semi-Bold"/>
              <a:cs typeface="Poppins Semi-Bold"/>
              <a:sym typeface="Poppins Semi-Bold"/>
            </a:endParaRPr>
          </a:p>
        </p:txBody>
      </p:sp>
      <p:sp>
        <p:nvSpPr>
          <p:cNvPr id="20" name="TextBox 19">
            <a:extLst>
              <a:ext uri="{FF2B5EF4-FFF2-40B4-BE49-F238E27FC236}">
                <a16:creationId xmlns:a16="http://schemas.microsoft.com/office/drawing/2014/main" id="{188DCD9F-D62C-0BA5-A33C-B6A821DC74BB}"/>
              </a:ext>
            </a:extLst>
          </p:cNvPr>
          <p:cNvSpPr txBox="1"/>
          <p:nvPr/>
        </p:nvSpPr>
        <p:spPr>
          <a:xfrm>
            <a:off x="6095999" y="6077464"/>
            <a:ext cx="5038724" cy="3416320"/>
          </a:xfrm>
          <a:prstGeom prst="rect">
            <a:avLst/>
          </a:prstGeom>
          <a:noFill/>
        </p:spPr>
        <p:txBody>
          <a:bodyPr wrap="square">
            <a:spAutoFit/>
          </a:bodyPr>
          <a:lstStyle/>
          <a:p>
            <a:r>
              <a:rPr lang="en-IN" dirty="0">
                <a:latin typeface="Poppins" panose="00000500000000000000" pitchFamily="2" charset="0"/>
                <a:cs typeface="Poppins" panose="00000500000000000000" pitchFamily="2" charset="0"/>
              </a:rPr>
              <a:t>Classification Report:</a:t>
            </a:r>
          </a:p>
          <a:p>
            <a:r>
              <a:rPr lang="en-IN" dirty="0">
                <a:latin typeface="Poppins" panose="00000500000000000000" pitchFamily="2" charset="0"/>
                <a:cs typeface="Poppins" panose="00000500000000000000" pitchFamily="2" charset="0"/>
              </a:rPr>
              <a:t>              precision    recall  f1-score   support</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0.0       0.87      0.83      0.85      2877</a:t>
            </a:r>
          </a:p>
          <a:p>
            <a:r>
              <a:rPr lang="en-IN" dirty="0">
                <a:latin typeface="Poppins" panose="00000500000000000000" pitchFamily="2" charset="0"/>
                <a:cs typeface="Poppins" panose="00000500000000000000" pitchFamily="2" charset="0"/>
              </a:rPr>
              <a:t>         1.0       0.56       0.63      0.59       955</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    accuracy                            0.78      3832</a:t>
            </a:r>
          </a:p>
          <a:p>
            <a:r>
              <a:rPr lang="en-IN" dirty="0">
                <a:latin typeface="Poppins" panose="00000500000000000000" pitchFamily="2" charset="0"/>
                <a:cs typeface="Poppins" panose="00000500000000000000" pitchFamily="2" charset="0"/>
              </a:rPr>
              <a:t>   macro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0.71      0.73     0.72      3832</a:t>
            </a:r>
          </a:p>
          <a:p>
            <a:r>
              <a:rPr lang="en-IN" dirty="0">
                <a:latin typeface="Poppins" panose="00000500000000000000" pitchFamily="2" charset="0"/>
                <a:cs typeface="Poppins" panose="00000500000000000000" pitchFamily="2" charset="0"/>
              </a:rPr>
              <a:t>weighted </a:t>
            </a:r>
            <a:r>
              <a:rPr lang="en-IN" dirty="0" err="1">
                <a:latin typeface="Poppins" panose="00000500000000000000" pitchFamily="2" charset="0"/>
                <a:cs typeface="Poppins" panose="00000500000000000000" pitchFamily="2" charset="0"/>
              </a:rPr>
              <a:t>avg</a:t>
            </a:r>
            <a:r>
              <a:rPr lang="en-IN" dirty="0">
                <a:latin typeface="Poppins" panose="00000500000000000000" pitchFamily="2" charset="0"/>
                <a:cs typeface="Poppins" panose="00000500000000000000" pitchFamily="2" charset="0"/>
              </a:rPr>
              <a:t> 0.79    0.78     0.79      3832</a:t>
            </a:r>
          </a:p>
          <a:p>
            <a:endParaRPr lang="en-IN" dirty="0">
              <a:latin typeface="Poppins" panose="00000500000000000000" pitchFamily="2" charset="0"/>
              <a:cs typeface="Poppins" panose="00000500000000000000" pitchFamily="2" charset="0"/>
            </a:endParaRPr>
          </a:p>
          <a:p>
            <a:r>
              <a:rPr lang="en-IN" dirty="0">
                <a:latin typeface="Poppins" panose="00000500000000000000" pitchFamily="2" charset="0"/>
                <a:cs typeface="Poppins" panose="00000500000000000000" pitchFamily="2" charset="0"/>
              </a:rPr>
              <a:t>Accuracy Score: 0.7831419624217119</a:t>
            </a:r>
          </a:p>
          <a:p>
            <a:r>
              <a:rPr lang="en-IN" dirty="0">
                <a:latin typeface="Poppins" panose="00000500000000000000" pitchFamily="2" charset="0"/>
                <a:cs typeface="Poppins" panose="00000500000000000000" pitchFamily="2" charset="0"/>
              </a:rPr>
              <a:t>ROC-AUC Score: 0.7317608328920288</a:t>
            </a:r>
          </a:p>
        </p:txBody>
      </p:sp>
      <p:pic>
        <p:nvPicPr>
          <p:cNvPr id="7170" name="Picture 2">
            <a:extLst>
              <a:ext uri="{FF2B5EF4-FFF2-40B4-BE49-F238E27FC236}">
                <a16:creationId xmlns:a16="http://schemas.microsoft.com/office/drawing/2014/main" id="{2290640B-B6DD-20F7-3528-0A05A7876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7" y="1353610"/>
            <a:ext cx="50387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036D43BF-F3FB-AF84-24E3-D270E1DE5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6" y="6077464"/>
            <a:ext cx="503872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31278E-A908-1B7F-A556-DDD3A3DF878F}"/>
              </a:ext>
            </a:extLst>
          </p:cNvPr>
          <p:cNvSpPr txBox="1"/>
          <p:nvPr/>
        </p:nvSpPr>
        <p:spPr>
          <a:xfrm>
            <a:off x="11887201" y="6515100"/>
            <a:ext cx="5038724" cy="2308324"/>
          </a:xfrm>
          <a:prstGeom prst="rect">
            <a:avLst/>
          </a:prstGeom>
          <a:noFill/>
        </p:spPr>
        <p:txBody>
          <a:bodyPr wrap="square">
            <a:spAutoFit/>
          </a:bodyPr>
          <a:lstStyle/>
          <a:p>
            <a:pPr>
              <a:buNone/>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Accuracy: ~</a:t>
            </a:r>
            <a:r>
              <a:rPr lang="en-US" b="1" dirty="0">
                <a:latin typeface="Poppins" panose="00000500000000000000" pitchFamily="2" charset="0"/>
                <a:cs typeface="Poppins" panose="00000500000000000000" pitchFamily="2" charset="0"/>
              </a:rPr>
              <a:t>78.3</a:t>
            </a:r>
            <a:r>
              <a:rPr lang="en-US" dirty="0">
                <a:latin typeface="Poppins" panose="00000500000000000000" pitchFamily="2" charset="0"/>
                <a:cs typeface="Poppins" panose="00000500000000000000" pitchFamily="2" charset="0"/>
              </a:rPr>
              <a:t>%, ROC-AUC: ~</a:t>
            </a:r>
            <a:r>
              <a:rPr lang="en-US" b="1" dirty="0">
                <a:latin typeface="Poppins" panose="00000500000000000000" pitchFamily="2" charset="0"/>
                <a:cs typeface="Poppins" panose="00000500000000000000" pitchFamily="2" charset="0"/>
              </a:rPr>
              <a:t>0.73</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Best standalone model with strong performance across all metrics</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Outperformed others in handling class imbalance and convergence speed</a:t>
            </a:r>
          </a:p>
        </p:txBody>
      </p:sp>
      <p:sp>
        <p:nvSpPr>
          <p:cNvPr id="5" name="TextBox 4">
            <a:extLst>
              <a:ext uri="{FF2B5EF4-FFF2-40B4-BE49-F238E27FC236}">
                <a16:creationId xmlns:a16="http://schemas.microsoft.com/office/drawing/2014/main" id="{AE189324-AE60-00BA-ACA4-C1971ED0DC6E}"/>
              </a:ext>
            </a:extLst>
          </p:cNvPr>
          <p:cNvSpPr txBox="1"/>
          <p:nvPr/>
        </p:nvSpPr>
        <p:spPr>
          <a:xfrm>
            <a:off x="11887201" y="1409700"/>
            <a:ext cx="5038724" cy="2031325"/>
          </a:xfrm>
          <a:prstGeom prst="rect">
            <a:avLst/>
          </a:prstGeom>
          <a:noFill/>
        </p:spPr>
        <p:txBody>
          <a:bodyPr wrap="square">
            <a:spAutoFit/>
          </a:bodyPr>
          <a:lstStyle/>
          <a:p>
            <a:pPr>
              <a:buNone/>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Accuracy: ~</a:t>
            </a:r>
            <a:r>
              <a:rPr lang="en-US" b="1" dirty="0">
                <a:latin typeface="Poppins" panose="00000500000000000000" pitchFamily="2" charset="0"/>
                <a:cs typeface="Poppins" panose="00000500000000000000" pitchFamily="2" charset="0"/>
              </a:rPr>
              <a:t>76.9</a:t>
            </a:r>
            <a:r>
              <a:rPr lang="en-US" dirty="0">
                <a:latin typeface="Poppins" panose="00000500000000000000" pitchFamily="2" charset="0"/>
                <a:cs typeface="Poppins" panose="00000500000000000000" pitchFamily="2" charset="0"/>
              </a:rPr>
              <a:t>%, ROC-AUC: ~</a:t>
            </a:r>
            <a:r>
              <a:rPr lang="en-US" b="1" dirty="0">
                <a:latin typeface="Poppins" panose="00000500000000000000" pitchFamily="2" charset="0"/>
                <a:cs typeface="Poppins" panose="00000500000000000000" pitchFamily="2" charset="0"/>
              </a:rPr>
              <a:t>0.73</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Improved recall on minority class</a:t>
            </a:r>
          </a:p>
          <a:p>
            <a:pPr>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buFont typeface="Arial" panose="020B0604020202020204" pitchFamily="34" charset="0"/>
              <a:buChar char="•"/>
            </a:pPr>
            <a:r>
              <a:rPr lang="en-US" dirty="0">
                <a:latin typeface="Poppins" panose="00000500000000000000" pitchFamily="2" charset="0"/>
                <a:cs typeface="Poppins" panose="00000500000000000000" pitchFamily="2" charset="0"/>
              </a:rPr>
              <a:t> Feature importance insights led to better       feature selection</a:t>
            </a:r>
          </a:p>
        </p:txBody>
      </p:sp>
    </p:spTree>
    <p:extLst>
      <p:ext uri="{BB962C8B-B14F-4D97-AF65-F5344CB8AC3E}">
        <p14:creationId xmlns:p14="http://schemas.microsoft.com/office/powerpoint/2010/main" val="333613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p:cNvGrpSpPr/>
        <p:nvPr/>
      </p:nvGrpSpPr>
      <p:grpSpPr>
        <a:xfrm>
          <a:off x="0" y="0"/>
          <a:ext cx="0" cy="0"/>
          <a:chOff x="0" y="0"/>
          <a:chExt cx="0" cy="0"/>
        </a:xfrm>
      </p:grpSpPr>
      <p:sp>
        <p:nvSpPr>
          <p:cNvPr id="2" name="AutoShape 2"/>
          <p:cNvSpPr/>
          <p:nvPr/>
        </p:nvSpPr>
        <p:spPr>
          <a:xfrm>
            <a:off x="609600" y="9715500"/>
            <a:ext cx="16230600" cy="0"/>
          </a:xfrm>
          <a:prstGeom prst="line">
            <a:avLst/>
          </a:prstGeom>
          <a:ln w="9525" cap="flat">
            <a:solidFill>
              <a:srgbClr val="727C42"/>
            </a:solidFill>
            <a:prstDash val="solid"/>
            <a:headEnd type="none" w="sm" len="sm"/>
            <a:tailEnd type="none" w="sm" len="sm"/>
          </a:ln>
        </p:spPr>
      </p:sp>
      <p:sp>
        <p:nvSpPr>
          <p:cNvPr id="8" name="Freeform 8"/>
          <p:cNvSpPr/>
          <p:nvPr/>
        </p:nvSpPr>
        <p:spPr>
          <a:xfrm flipV="1">
            <a:off x="12115800" y="-2640711"/>
            <a:ext cx="5973466" cy="5117211"/>
          </a:xfrm>
          <a:custGeom>
            <a:avLst/>
            <a:gdLst/>
            <a:ahLst/>
            <a:cxnLst/>
            <a:rect l="l" t="t" r="r" b="b"/>
            <a:pathLst>
              <a:path w="8107066" h="8107066">
                <a:moveTo>
                  <a:pt x="0" y="8107066"/>
                </a:moveTo>
                <a:lnTo>
                  <a:pt x="8107066" y="8107066"/>
                </a:lnTo>
                <a:lnTo>
                  <a:pt x="8107066" y="0"/>
                </a:lnTo>
                <a:lnTo>
                  <a:pt x="0" y="0"/>
                </a:lnTo>
                <a:lnTo>
                  <a:pt x="0" y="810706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463618" y="405145"/>
            <a:ext cx="11417166" cy="1163139"/>
          </a:xfrm>
          <a:prstGeom prst="rect">
            <a:avLst/>
          </a:prstGeom>
        </p:spPr>
        <p:txBody>
          <a:bodyPr wrap="square" lIns="0" tIns="0" rIns="0" bIns="0" rtlCol="0" anchor="t">
            <a:spAutoFit/>
          </a:bodyPr>
          <a:lstStyle/>
          <a:p>
            <a:pPr algn="just">
              <a:lnSpc>
                <a:spcPts val="10559"/>
              </a:lnSpc>
            </a:pPr>
            <a:r>
              <a:rPr lang="en-US" sz="3600" dirty="0" err="1">
                <a:solidFill>
                  <a:srgbClr val="727C42"/>
                </a:solidFill>
                <a:latin typeface="Poppins"/>
                <a:ea typeface="Poppins"/>
                <a:cs typeface="Poppins"/>
                <a:sym typeface="Poppins"/>
              </a:rPr>
              <a:t>XGBoost</a:t>
            </a:r>
            <a:r>
              <a:rPr lang="en-US" sz="3600" dirty="0">
                <a:solidFill>
                  <a:srgbClr val="727C42"/>
                </a:solidFill>
                <a:latin typeface="Poppins"/>
                <a:ea typeface="Poppins"/>
                <a:cs typeface="Poppins"/>
                <a:sym typeface="Poppins"/>
              </a:rPr>
              <a:t> Error Analysis </a:t>
            </a:r>
          </a:p>
        </p:txBody>
      </p:sp>
      <p:sp>
        <p:nvSpPr>
          <p:cNvPr id="13" name="TextBox 13"/>
          <p:cNvSpPr txBox="1"/>
          <p:nvPr/>
        </p:nvSpPr>
        <p:spPr>
          <a:xfrm>
            <a:off x="198734" y="2019300"/>
            <a:ext cx="10591800" cy="3886962"/>
          </a:xfrm>
          <a:prstGeom prst="rect">
            <a:avLst/>
          </a:prstGeom>
        </p:spPr>
        <p:txBody>
          <a:bodyPr wrap="square" lIns="0" tIns="0" rIns="0" bIns="0" rtlCol="0" anchor="t">
            <a:spAutoFit/>
          </a:bodyPr>
          <a:lstStyle/>
          <a:p>
            <a:pPr marL="259080" lvl="1">
              <a:lnSpc>
                <a:spcPts val="3359"/>
              </a:lnSpc>
            </a:pPr>
            <a:r>
              <a:rPr lang="en-US" sz="2000" dirty="0">
                <a:solidFill>
                  <a:srgbClr val="000000"/>
                </a:solidFill>
                <a:latin typeface="Poppins"/>
                <a:ea typeface="Poppins"/>
                <a:cs typeface="Poppins"/>
                <a:sym typeface="Poppins"/>
              </a:rPr>
              <a:t> </a:t>
            </a:r>
            <a:r>
              <a:rPr lang="en-US" sz="2000" dirty="0" err="1">
                <a:solidFill>
                  <a:srgbClr val="000000"/>
                </a:solidFill>
                <a:latin typeface="Poppins"/>
                <a:ea typeface="Poppins"/>
                <a:cs typeface="Poppins"/>
                <a:sym typeface="Poppins"/>
              </a:rPr>
              <a:t>XGBoost</a:t>
            </a:r>
            <a:r>
              <a:rPr lang="en-US" sz="2000" dirty="0">
                <a:solidFill>
                  <a:srgbClr val="000000"/>
                </a:solidFill>
                <a:latin typeface="Poppins"/>
                <a:ea typeface="Poppins"/>
                <a:cs typeface="Poppins"/>
                <a:sym typeface="Poppins"/>
              </a:rPr>
              <a:t> Error analysis revealed two main problems:</a:t>
            </a:r>
          </a:p>
          <a:p>
            <a:pPr marL="259080" lvl="1">
              <a:lnSpc>
                <a:spcPts val="3359"/>
              </a:lnSpc>
            </a:pPr>
            <a:endParaRPr lang="en-US" sz="2000" dirty="0">
              <a:solidFill>
                <a:srgbClr val="000000"/>
              </a:solidFill>
              <a:latin typeface="Poppins"/>
              <a:ea typeface="Poppins"/>
              <a:cs typeface="Poppins"/>
              <a:sym typeface="Poppins"/>
            </a:endParaRPr>
          </a:p>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A high number of false positives and false negatives.</a:t>
            </a:r>
          </a:p>
          <a:p>
            <a:pPr marL="259080" lvl="1">
              <a:lnSpc>
                <a:spcPts val="3359"/>
              </a:lnSpc>
            </a:pPr>
            <a:endParaRPr lang="en-US" sz="2000" dirty="0">
              <a:solidFill>
                <a:srgbClr val="000000"/>
              </a:solidFill>
              <a:latin typeface="Poppins"/>
              <a:ea typeface="Poppins"/>
              <a:cs typeface="Poppins"/>
              <a:sym typeface="Poppins"/>
            </a:endParaRPr>
          </a:p>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Many misclassified candidates had mid-level </a:t>
            </a:r>
            <a:r>
              <a:rPr lang="en-US" sz="2000" u="sng" dirty="0">
                <a:solidFill>
                  <a:srgbClr val="000000"/>
                </a:solidFill>
                <a:latin typeface="Poppins"/>
                <a:ea typeface="Poppins"/>
                <a:cs typeface="Poppins"/>
                <a:sym typeface="Poppins"/>
              </a:rPr>
              <a:t>training hours </a:t>
            </a:r>
            <a:r>
              <a:rPr lang="en-US" sz="2000" dirty="0">
                <a:solidFill>
                  <a:srgbClr val="000000"/>
                </a:solidFill>
                <a:latin typeface="Poppins"/>
                <a:ea typeface="Poppins"/>
                <a:cs typeface="Poppins"/>
                <a:sym typeface="Poppins"/>
              </a:rPr>
              <a:t>and average </a:t>
            </a:r>
            <a:r>
              <a:rPr lang="en-US" sz="2000" u="sng" dirty="0">
                <a:solidFill>
                  <a:srgbClr val="000000"/>
                </a:solidFill>
                <a:latin typeface="Poppins"/>
                <a:ea typeface="Poppins"/>
                <a:cs typeface="Poppins"/>
                <a:sym typeface="Poppins"/>
              </a:rPr>
              <a:t>city development index.</a:t>
            </a:r>
          </a:p>
          <a:p>
            <a:pPr marL="259080" lvl="1">
              <a:lnSpc>
                <a:spcPts val="3359"/>
              </a:lnSpc>
            </a:pPr>
            <a:endParaRPr lang="en-US" sz="2000" dirty="0">
              <a:solidFill>
                <a:srgbClr val="000000"/>
              </a:solidFill>
              <a:latin typeface="Poppins"/>
              <a:ea typeface="Poppins"/>
              <a:cs typeface="Poppins"/>
              <a:sym typeface="Poppins"/>
            </a:endParaRPr>
          </a:p>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Specific rows where predictions were incorrect were reviewed and this insight was used to update feature engineering and feature selection steps.</a:t>
            </a:r>
          </a:p>
        </p:txBody>
      </p:sp>
      <p:pic>
        <p:nvPicPr>
          <p:cNvPr id="2056" name="Picture 8">
            <a:extLst>
              <a:ext uri="{FF2B5EF4-FFF2-40B4-BE49-F238E27FC236}">
                <a16:creationId xmlns:a16="http://schemas.microsoft.com/office/drawing/2014/main" id="{B499DEAA-3734-EE0C-B312-C765DBED25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5200" y="2628900"/>
            <a:ext cx="6573309" cy="4681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205D94-5258-03F6-6A6E-5F4483C02BF1}"/>
              </a:ext>
            </a:extLst>
          </p:cNvPr>
          <p:cNvSpPr txBox="1"/>
          <p:nvPr/>
        </p:nvSpPr>
        <p:spPr>
          <a:xfrm>
            <a:off x="990600" y="8496300"/>
            <a:ext cx="14706600" cy="959045"/>
          </a:xfrm>
          <a:prstGeom prst="rect">
            <a:avLst/>
          </a:prstGeom>
          <a:no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580394" marR="0" lvl="1" indent="-342900" algn="l" defTabSz="914400" rtl="0" eaLnBrk="1" fontAlgn="auto" latinLnBrk="0" hangingPunct="1">
              <a:lnSpc>
                <a:spcPts val="3520"/>
              </a:lnSpc>
              <a:spcBef>
                <a:spcPts val="0"/>
              </a:spcBef>
              <a:spcAft>
                <a:spcPts val="0"/>
              </a:spcAft>
              <a:buClrTx/>
              <a:buSzTx/>
              <a:buFont typeface="Wingdings" panose="05000000000000000000" pitchFamily="2" charset="2"/>
              <a:buChar char="§"/>
              <a:tabLst/>
              <a:defRPr/>
            </a:pPr>
            <a:r>
              <a:rPr kumimoji="0" lang="en-US" sz="2400" b="0" i="1" u="none" strike="noStrike" kern="1200" cap="none" spc="0" normalizeH="0" baseline="0" noProof="0" dirty="0">
                <a:ln>
                  <a:noFill/>
                </a:ln>
                <a:solidFill>
                  <a:schemeClr val="accent3">
                    <a:lumMod val="50000"/>
                  </a:schemeClr>
                </a:solidFill>
                <a:effectLst/>
                <a:uLnTx/>
                <a:uFillTx/>
                <a:latin typeface="Calibri"/>
                <a:ea typeface="+mn-ea"/>
                <a:cs typeface="+mn-cs"/>
              </a:rPr>
              <a:t>The error analysis shown here were performed on the earlier version of the </a:t>
            </a:r>
            <a:r>
              <a:rPr kumimoji="0" lang="en-US" sz="2400" b="0" i="1" u="none" strike="noStrike" kern="1200" cap="none" spc="0" normalizeH="0" baseline="0" noProof="0" dirty="0" err="1">
                <a:ln>
                  <a:noFill/>
                </a:ln>
                <a:solidFill>
                  <a:schemeClr val="accent3">
                    <a:lumMod val="50000"/>
                  </a:schemeClr>
                </a:solidFill>
                <a:effectLst/>
                <a:uLnTx/>
                <a:uFillTx/>
                <a:latin typeface="Calibri"/>
                <a:ea typeface="+mn-ea"/>
                <a:cs typeface="+mn-cs"/>
              </a:rPr>
              <a:t>XGBoost</a:t>
            </a:r>
            <a:r>
              <a:rPr kumimoji="0" lang="en-US" sz="2400" b="0" i="1" u="none" strike="noStrike" kern="1200" cap="none" spc="0" normalizeH="0" baseline="0" noProof="0" dirty="0">
                <a:ln>
                  <a:noFill/>
                </a:ln>
                <a:solidFill>
                  <a:schemeClr val="accent3">
                    <a:lumMod val="50000"/>
                  </a:schemeClr>
                </a:solidFill>
                <a:effectLst/>
                <a:uLnTx/>
                <a:uFillTx/>
                <a:latin typeface="Calibri"/>
                <a:ea typeface="+mn-ea"/>
                <a:cs typeface="+mn-cs"/>
              </a:rPr>
              <a:t> model (before final feature refinements). These insights helped shape decisions in later modeling stages.</a:t>
            </a:r>
            <a:endParaRPr lang="en-IN" i="1" dirty="0">
              <a:solidFill>
                <a:schemeClr val="accent3">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a:extLst>
            <a:ext uri="{FF2B5EF4-FFF2-40B4-BE49-F238E27FC236}">
              <a16:creationId xmlns:a16="http://schemas.microsoft.com/office/drawing/2014/main" id="{5D349DFF-FA79-12FD-A809-8D3162AF2ABA}"/>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BD96FE4F-C4A1-76BD-F915-4F378F216DD3}"/>
              </a:ext>
            </a:extLst>
          </p:cNvPr>
          <p:cNvSpPr/>
          <p:nvPr/>
        </p:nvSpPr>
        <p:spPr>
          <a:xfrm>
            <a:off x="1028700" y="9105900"/>
            <a:ext cx="16230600" cy="0"/>
          </a:xfrm>
          <a:prstGeom prst="line">
            <a:avLst/>
          </a:prstGeom>
          <a:ln w="9525" cap="flat">
            <a:solidFill>
              <a:srgbClr val="FFEED5"/>
            </a:solidFill>
            <a:prstDash val="solid"/>
            <a:headEnd type="none" w="sm" len="sm"/>
            <a:tailEnd type="none" w="sm" len="sm"/>
          </a:ln>
        </p:spPr>
        <p:txBody>
          <a:bodyPr/>
          <a:lstStyle/>
          <a:p>
            <a:endParaRPr lang="en-IN" dirty="0"/>
          </a:p>
        </p:txBody>
      </p:sp>
      <p:sp>
        <p:nvSpPr>
          <p:cNvPr id="3" name="TextBox 8">
            <a:extLst>
              <a:ext uri="{FF2B5EF4-FFF2-40B4-BE49-F238E27FC236}">
                <a16:creationId xmlns:a16="http://schemas.microsoft.com/office/drawing/2014/main" id="{587CF205-07E6-0BCE-D6EE-C5C38ADC5225}"/>
              </a:ext>
            </a:extLst>
          </p:cNvPr>
          <p:cNvSpPr txBox="1"/>
          <p:nvPr/>
        </p:nvSpPr>
        <p:spPr>
          <a:xfrm>
            <a:off x="481915" y="178485"/>
            <a:ext cx="11139616" cy="1234953"/>
          </a:xfrm>
          <a:prstGeom prst="rect">
            <a:avLst/>
          </a:prstGeom>
        </p:spPr>
        <p:txBody>
          <a:bodyPr wrap="square" lIns="0" tIns="0" rIns="0" bIns="0" rtlCol="0" anchor="t">
            <a:spAutoFit/>
          </a:bodyPr>
          <a:lstStyle/>
          <a:p>
            <a:pPr algn="just">
              <a:lnSpc>
                <a:spcPts val="10559"/>
              </a:lnSpc>
            </a:pPr>
            <a:r>
              <a:rPr lang="en-US" sz="5400" dirty="0">
                <a:solidFill>
                  <a:schemeClr val="bg2">
                    <a:lumMod val="90000"/>
                  </a:schemeClr>
                </a:solidFill>
                <a:latin typeface="Poppins"/>
                <a:ea typeface="Poppins"/>
                <a:cs typeface="Poppins"/>
                <a:sym typeface="Poppins"/>
              </a:rPr>
              <a:t> Feature Importance (</a:t>
            </a:r>
            <a:r>
              <a:rPr lang="en-US" sz="5400" dirty="0" err="1">
                <a:solidFill>
                  <a:schemeClr val="bg2">
                    <a:lumMod val="90000"/>
                  </a:schemeClr>
                </a:solidFill>
                <a:latin typeface="Poppins"/>
                <a:ea typeface="Poppins"/>
                <a:cs typeface="Poppins"/>
                <a:sym typeface="Poppins"/>
              </a:rPr>
              <a:t>XGBoost</a:t>
            </a:r>
            <a:r>
              <a:rPr lang="en-US" sz="5400" dirty="0">
                <a:solidFill>
                  <a:schemeClr val="bg2">
                    <a:lumMod val="90000"/>
                  </a:schemeClr>
                </a:solidFill>
                <a:latin typeface="Poppins"/>
                <a:ea typeface="Poppins"/>
                <a:cs typeface="Poppins"/>
                <a:sym typeface="Poppins"/>
              </a:rPr>
              <a:t>)</a:t>
            </a:r>
          </a:p>
        </p:txBody>
      </p:sp>
      <p:pic>
        <p:nvPicPr>
          <p:cNvPr id="13" name="Picture 2">
            <a:extLst>
              <a:ext uri="{FF2B5EF4-FFF2-40B4-BE49-F238E27FC236}">
                <a16:creationId xmlns:a16="http://schemas.microsoft.com/office/drawing/2014/main" id="{1B5CD496-8F71-C695-ACC1-87E895531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9061" y="2171345"/>
            <a:ext cx="8577024" cy="51167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F76E65-278A-70F0-E471-16BD6C179512}"/>
              </a:ext>
            </a:extLst>
          </p:cNvPr>
          <p:cNvSpPr txBox="1"/>
          <p:nvPr/>
        </p:nvSpPr>
        <p:spPr>
          <a:xfrm>
            <a:off x="762000" y="2171345"/>
            <a:ext cx="8167815" cy="6001643"/>
          </a:xfrm>
          <a:prstGeom prst="rect">
            <a:avLst/>
          </a:prstGeom>
          <a:noFill/>
        </p:spPr>
        <p:txBody>
          <a:bodyPr wrap="square" rtlCol="0">
            <a:spAutoFit/>
          </a:bodyPr>
          <a:lstStyle/>
          <a:p>
            <a:r>
              <a:rPr lang="en-US" sz="2400" dirty="0">
                <a:solidFill>
                  <a:schemeClr val="bg2">
                    <a:lumMod val="90000"/>
                  </a:schemeClr>
                </a:solidFill>
                <a:latin typeface="Poppins" panose="00000500000000000000" pitchFamily="2" charset="0"/>
                <a:cs typeface="Poppins" panose="00000500000000000000" pitchFamily="2" charset="0"/>
              </a:rPr>
              <a:t>After training </a:t>
            </a:r>
            <a:r>
              <a:rPr lang="en-US" sz="2400" dirty="0" err="1">
                <a:solidFill>
                  <a:schemeClr val="bg2">
                    <a:lumMod val="90000"/>
                  </a:schemeClr>
                </a:solidFill>
                <a:latin typeface="Poppins" panose="00000500000000000000" pitchFamily="2" charset="0"/>
                <a:cs typeface="Poppins" panose="00000500000000000000" pitchFamily="2" charset="0"/>
              </a:rPr>
              <a:t>XGBoost</a:t>
            </a:r>
            <a:r>
              <a:rPr lang="en-US" sz="2400" dirty="0">
                <a:solidFill>
                  <a:schemeClr val="bg2">
                    <a:lumMod val="90000"/>
                  </a:schemeClr>
                </a:solidFill>
                <a:latin typeface="Poppins" panose="00000500000000000000" pitchFamily="2" charset="0"/>
                <a:cs typeface="Poppins" panose="00000500000000000000" pitchFamily="2" charset="0"/>
              </a:rPr>
              <a:t>, the feature importances were visualized. The most influential features were:</a:t>
            </a:r>
          </a:p>
          <a:p>
            <a:endParaRPr lang="en-US" sz="2400" dirty="0">
              <a:solidFill>
                <a:schemeClr val="bg2">
                  <a:lumMod val="9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2400" b="1" dirty="0" err="1">
                <a:solidFill>
                  <a:schemeClr val="bg2">
                    <a:lumMod val="90000"/>
                  </a:schemeClr>
                </a:solidFill>
                <a:latin typeface="Poppins" panose="00000500000000000000" pitchFamily="2" charset="0"/>
                <a:cs typeface="Poppins" panose="00000500000000000000" pitchFamily="2" charset="0"/>
              </a:rPr>
              <a:t>city_development_index</a:t>
            </a:r>
            <a:r>
              <a:rPr lang="en-US" sz="2400" b="1" dirty="0">
                <a:solidFill>
                  <a:schemeClr val="bg2">
                    <a:lumMod val="90000"/>
                  </a:schemeClr>
                </a:solidFill>
                <a:latin typeface="Poppins" panose="00000500000000000000" pitchFamily="2" charset="0"/>
                <a:cs typeface="Poppins" panose="00000500000000000000" pitchFamily="2" charset="0"/>
              </a:rPr>
              <a:t> </a:t>
            </a:r>
            <a:r>
              <a:rPr lang="en-US" sz="2400" dirty="0">
                <a:solidFill>
                  <a:schemeClr val="bg2">
                    <a:lumMod val="90000"/>
                  </a:schemeClr>
                </a:solidFill>
                <a:latin typeface="Poppins" panose="00000500000000000000" pitchFamily="2" charset="0"/>
                <a:cs typeface="Poppins" panose="00000500000000000000" pitchFamily="2" charset="0"/>
              </a:rPr>
              <a:t>— indicating how developed a location is</a:t>
            </a:r>
          </a:p>
          <a:p>
            <a:pPr marL="285750" indent="-285750">
              <a:buFont typeface="Arial" panose="020B0604020202020204" pitchFamily="34" charset="0"/>
              <a:buChar char="•"/>
            </a:pPr>
            <a:endParaRPr lang="en-US" sz="2400" dirty="0">
              <a:solidFill>
                <a:schemeClr val="bg2">
                  <a:lumMod val="9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2400" b="1" dirty="0" err="1">
                <a:solidFill>
                  <a:schemeClr val="bg2">
                    <a:lumMod val="90000"/>
                  </a:schemeClr>
                </a:solidFill>
                <a:latin typeface="Poppins" panose="00000500000000000000" pitchFamily="2" charset="0"/>
                <a:cs typeface="Poppins" panose="00000500000000000000" pitchFamily="2" charset="0"/>
              </a:rPr>
              <a:t>education_level</a:t>
            </a:r>
            <a:r>
              <a:rPr lang="en-US" sz="2400" b="1" dirty="0">
                <a:solidFill>
                  <a:schemeClr val="bg2">
                    <a:lumMod val="90000"/>
                  </a:schemeClr>
                </a:solidFill>
                <a:latin typeface="Poppins" panose="00000500000000000000" pitchFamily="2" charset="0"/>
                <a:cs typeface="Poppins" panose="00000500000000000000" pitchFamily="2" charset="0"/>
              </a:rPr>
              <a:t> </a:t>
            </a:r>
            <a:r>
              <a:rPr lang="en-US" sz="2400" dirty="0">
                <a:solidFill>
                  <a:schemeClr val="bg2">
                    <a:lumMod val="90000"/>
                  </a:schemeClr>
                </a:solidFill>
                <a:latin typeface="Poppins" panose="00000500000000000000" pitchFamily="2" charset="0"/>
                <a:cs typeface="Poppins" panose="00000500000000000000" pitchFamily="2" charset="0"/>
              </a:rPr>
              <a:t>and </a:t>
            </a:r>
            <a:r>
              <a:rPr lang="en-US" sz="2400" b="1" dirty="0" err="1">
                <a:solidFill>
                  <a:schemeClr val="bg2">
                    <a:lumMod val="90000"/>
                  </a:schemeClr>
                </a:solidFill>
                <a:latin typeface="Poppins" panose="00000500000000000000" pitchFamily="2" charset="0"/>
                <a:cs typeface="Poppins" panose="00000500000000000000" pitchFamily="2" charset="0"/>
              </a:rPr>
              <a:t>company_type</a:t>
            </a:r>
            <a:r>
              <a:rPr lang="en-US" sz="2400" b="1" dirty="0">
                <a:solidFill>
                  <a:schemeClr val="bg2">
                    <a:lumMod val="90000"/>
                  </a:schemeClr>
                </a:solidFill>
                <a:latin typeface="Poppins" panose="00000500000000000000" pitchFamily="2" charset="0"/>
                <a:cs typeface="Poppins" panose="00000500000000000000" pitchFamily="2" charset="0"/>
              </a:rPr>
              <a:t> </a:t>
            </a:r>
            <a:r>
              <a:rPr lang="en-US" sz="2400" dirty="0">
                <a:solidFill>
                  <a:schemeClr val="bg2">
                    <a:lumMod val="90000"/>
                  </a:schemeClr>
                </a:solidFill>
                <a:latin typeface="Poppins" panose="00000500000000000000" pitchFamily="2" charset="0"/>
                <a:cs typeface="Poppins" panose="00000500000000000000" pitchFamily="2" charset="0"/>
              </a:rPr>
              <a:t>— capturing career prospects and employer quality</a:t>
            </a:r>
          </a:p>
          <a:p>
            <a:pPr marL="285750" indent="-285750">
              <a:buFont typeface="Arial" panose="020B0604020202020204" pitchFamily="34" charset="0"/>
              <a:buChar char="•"/>
            </a:pPr>
            <a:endParaRPr lang="en-US" sz="2400" dirty="0">
              <a:solidFill>
                <a:schemeClr val="bg2">
                  <a:lumMod val="90000"/>
                </a:schemeClr>
              </a:solidFill>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2400" b="1" dirty="0" err="1">
                <a:solidFill>
                  <a:schemeClr val="bg2">
                    <a:lumMod val="90000"/>
                  </a:schemeClr>
                </a:solidFill>
                <a:latin typeface="Poppins" panose="00000500000000000000" pitchFamily="2" charset="0"/>
                <a:cs typeface="Poppins" panose="00000500000000000000" pitchFamily="2" charset="0"/>
              </a:rPr>
              <a:t>enrolled_university</a:t>
            </a:r>
            <a:r>
              <a:rPr lang="en-US" sz="2400" dirty="0">
                <a:solidFill>
                  <a:schemeClr val="bg2">
                    <a:lumMod val="90000"/>
                  </a:schemeClr>
                </a:solidFill>
                <a:latin typeface="Poppins" panose="00000500000000000000" pitchFamily="2" charset="0"/>
                <a:cs typeface="Poppins" panose="00000500000000000000" pitchFamily="2" charset="0"/>
              </a:rPr>
              <a:t> — indicating upskilling behavior</a:t>
            </a:r>
          </a:p>
          <a:p>
            <a:endParaRPr lang="en-US" sz="2400" dirty="0">
              <a:solidFill>
                <a:schemeClr val="bg2">
                  <a:lumMod val="90000"/>
                </a:schemeClr>
              </a:solidFill>
              <a:latin typeface="Poppins" panose="00000500000000000000" pitchFamily="2" charset="0"/>
              <a:cs typeface="Poppins" panose="00000500000000000000" pitchFamily="2" charset="0"/>
            </a:endParaRPr>
          </a:p>
          <a:p>
            <a:r>
              <a:rPr lang="en-US" sz="2400" dirty="0">
                <a:solidFill>
                  <a:schemeClr val="bg2">
                    <a:lumMod val="90000"/>
                  </a:schemeClr>
                </a:solidFill>
                <a:latin typeface="Poppins" panose="00000500000000000000" pitchFamily="2" charset="0"/>
                <a:cs typeface="Poppins" panose="00000500000000000000" pitchFamily="2" charset="0"/>
              </a:rPr>
              <a:t>Though some features showed lower importance, it was chosen not to drop any ultimately in the final model for performance reason and to maintain interpretability</a:t>
            </a:r>
            <a:endParaRPr lang="en-IN" sz="2400" dirty="0">
              <a:solidFill>
                <a:schemeClr val="bg2">
                  <a:lumMod val="90000"/>
                </a:schemeClr>
              </a:solidFill>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908DCE29-0D8F-15F7-F075-1B6CA6500B87}"/>
              </a:ext>
            </a:extLst>
          </p:cNvPr>
          <p:cNvSpPr txBox="1"/>
          <p:nvPr/>
        </p:nvSpPr>
        <p:spPr>
          <a:xfrm>
            <a:off x="609600" y="1392281"/>
            <a:ext cx="9144000" cy="400110"/>
          </a:xfrm>
          <a:prstGeom prst="rect">
            <a:avLst/>
          </a:prstGeom>
          <a:noFill/>
        </p:spPr>
        <p:txBody>
          <a:bodyPr wrap="square">
            <a:spAutoFit/>
          </a:bodyPr>
          <a:lstStyle/>
          <a:p>
            <a:r>
              <a:rPr lang="en-IN" sz="2000" dirty="0">
                <a:solidFill>
                  <a:schemeClr val="bg2">
                    <a:lumMod val="90000"/>
                  </a:schemeClr>
                </a:solidFill>
                <a:latin typeface="Poppins Semi-Bold"/>
                <a:cs typeface="Poppins Semi-Bold"/>
              </a:rPr>
              <a:t>(Performed During </a:t>
            </a:r>
            <a:r>
              <a:rPr lang="en-IN" sz="2000" dirty="0" err="1">
                <a:solidFill>
                  <a:schemeClr val="bg2">
                    <a:lumMod val="90000"/>
                  </a:schemeClr>
                </a:solidFill>
                <a:latin typeface="Poppins Semi-Bold"/>
                <a:cs typeface="Poppins Semi-Bold"/>
              </a:rPr>
              <a:t>XGBoost</a:t>
            </a:r>
            <a:r>
              <a:rPr lang="en-IN" sz="2000" dirty="0">
                <a:solidFill>
                  <a:schemeClr val="bg2">
                    <a:lumMod val="90000"/>
                  </a:schemeClr>
                </a:solidFill>
                <a:latin typeface="Poppins Semi-Bold"/>
                <a:cs typeface="Poppins Semi-Bold"/>
              </a:rPr>
              <a:t> tuning stage)</a:t>
            </a:r>
            <a:endParaRPr lang="en-IN" dirty="0"/>
          </a:p>
        </p:txBody>
      </p:sp>
    </p:spTree>
    <p:extLst>
      <p:ext uri="{BB962C8B-B14F-4D97-AF65-F5344CB8AC3E}">
        <p14:creationId xmlns:p14="http://schemas.microsoft.com/office/powerpoint/2010/main" val="145333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4BE3F791-0AAD-0D2B-6620-2FD7BB73C01B}"/>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F5BD7BD-1B82-4A58-8C0B-10CECF396DEB}"/>
              </a:ext>
            </a:extLst>
          </p:cNvPr>
          <p:cNvSpPr/>
          <p:nvPr/>
        </p:nvSpPr>
        <p:spPr>
          <a:xfrm>
            <a:off x="609600" y="9715500"/>
            <a:ext cx="16230600" cy="0"/>
          </a:xfrm>
          <a:prstGeom prst="line">
            <a:avLst/>
          </a:prstGeom>
          <a:ln w="9525" cap="flat">
            <a:solidFill>
              <a:srgbClr val="727C42"/>
            </a:solidFill>
            <a:prstDash val="solid"/>
            <a:headEnd type="none" w="sm" len="sm"/>
            <a:tailEnd type="none" w="sm" len="sm"/>
          </a:ln>
        </p:spPr>
      </p:sp>
      <p:sp>
        <p:nvSpPr>
          <p:cNvPr id="8" name="Freeform 8">
            <a:extLst>
              <a:ext uri="{FF2B5EF4-FFF2-40B4-BE49-F238E27FC236}">
                <a16:creationId xmlns:a16="http://schemas.microsoft.com/office/drawing/2014/main" id="{8E024049-2B17-EE02-B82A-EC7E90F0D63C}"/>
              </a:ext>
            </a:extLst>
          </p:cNvPr>
          <p:cNvSpPr/>
          <p:nvPr/>
        </p:nvSpPr>
        <p:spPr>
          <a:xfrm flipV="1">
            <a:off x="12115800" y="-2640711"/>
            <a:ext cx="5973466" cy="5117211"/>
          </a:xfrm>
          <a:custGeom>
            <a:avLst/>
            <a:gdLst/>
            <a:ahLst/>
            <a:cxnLst/>
            <a:rect l="l" t="t" r="r" b="b"/>
            <a:pathLst>
              <a:path w="8107066" h="8107066">
                <a:moveTo>
                  <a:pt x="0" y="8107066"/>
                </a:moveTo>
                <a:lnTo>
                  <a:pt x="8107066" y="8107066"/>
                </a:lnTo>
                <a:lnTo>
                  <a:pt x="8107066" y="0"/>
                </a:lnTo>
                <a:lnTo>
                  <a:pt x="0" y="0"/>
                </a:lnTo>
                <a:lnTo>
                  <a:pt x="0" y="810706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a:extLst>
              <a:ext uri="{FF2B5EF4-FFF2-40B4-BE49-F238E27FC236}">
                <a16:creationId xmlns:a16="http://schemas.microsoft.com/office/drawing/2014/main" id="{180FEB5D-9EF0-F6F4-E0AF-6EA313CB121C}"/>
              </a:ext>
            </a:extLst>
          </p:cNvPr>
          <p:cNvSpPr txBox="1"/>
          <p:nvPr/>
        </p:nvSpPr>
        <p:spPr>
          <a:xfrm>
            <a:off x="685800" y="243081"/>
            <a:ext cx="4132236" cy="1213409"/>
          </a:xfrm>
          <a:prstGeom prst="rect">
            <a:avLst/>
          </a:prstGeom>
        </p:spPr>
        <p:txBody>
          <a:bodyPr wrap="square" lIns="0" tIns="0" rIns="0" bIns="0" rtlCol="0" anchor="t">
            <a:spAutoFit/>
          </a:bodyPr>
          <a:lstStyle/>
          <a:p>
            <a:pPr algn="just">
              <a:lnSpc>
                <a:spcPts val="10559"/>
              </a:lnSpc>
            </a:pPr>
            <a:r>
              <a:rPr lang="en-US" sz="5400" dirty="0">
                <a:solidFill>
                  <a:srgbClr val="727C42"/>
                </a:solidFill>
                <a:latin typeface="Poppins"/>
                <a:ea typeface="Poppins"/>
                <a:cs typeface="Poppins"/>
                <a:sym typeface="Poppins"/>
              </a:rPr>
              <a:t>Final Model</a:t>
            </a:r>
          </a:p>
        </p:txBody>
      </p:sp>
      <p:sp>
        <p:nvSpPr>
          <p:cNvPr id="13" name="TextBox 13">
            <a:extLst>
              <a:ext uri="{FF2B5EF4-FFF2-40B4-BE49-F238E27FC236}">
                <a16:creationId xmlns:a16="http://schemas.microsoft.com/office/drawing/2014/main" id="{AA1F77D2-83A2-7899-43B0-F7B8707AE322}"/>
              </a:ext>
            </a:extLst>
          </p:cNvPr>
          <p:cNvSpPr txBox="1"/>
          <p:nvPr/>
        </p:nvSpPr>
        <p:spPr>
          <a:xfrm>
            <a:off x="381000" y="2327985"/>
            <a:ext cx="10591800" cy="6067045"/>
          </a:xfrm>
          <a:prstGeom prst="rect">
            <a:avLst/>
          </a:prstGeom>
        </p:spPr>
        <p:txBody>
          <a:bodyPr wrap="square" lIns="0" tIns="0" rIns="0" bIns="0" rtlCol="0" anchor="t">
            <a:spAutoFit/>
          </a:bodyPr>
          <a:lstStyle/>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A soft voting ensemble combining the strengths of </a:t>
            </a:r>
            <a:r>
              <a:rPr lang="en-US" sz="2000" dirty="0" err="1">
                <a:solidFill>
                  <a:srgbClr val="000000"/>
                </a:solidFill>
                <a:latin typeface="Poppins"/>
                <a:ea typeface="Poppins"/>
                <a:cs typeface="Poppins"/>
                <a:sym typeface="Poppins"/>
              </a:rPr>
              <a:t>LightGBM</a:t>
            </a:r>
            <a:r>
              <a:rPr lang="en-US" sz="2000" dirty="0">
                <a:solidFill>
                  <a:srgbClr val="000000"/>
                </a:solidFill>
                <a:latin typeface="Poppins"/>
                <a:ea typeface="Poppins"/>
                <a:cs typeface="Poppins"/>
                <a:sym typeface="Poppins"/>
              </a:rPr>
              <a:t> and Random Forest, was used, assigning weights of [0, 4, 1] respectively.</a:t>
            </a:r>
          </a:p>
          <a:p>
            <a:pPr marL="601980" lvl="1" indent="-342900">
              <a:lnSpc>
                <a:spcPts val="3359"/>
              </a:lnSpc>
              <a:buFont typeface="Arial" panose="020B0604020202020204" pitchFamily="34" charset="0"/>
              <a:buChar char="•"/>
            </a:pPr>
            <a:r>
              <a:rPr lang="en-US" sz="2000" dirty="0" err="1">
                <a:solidFill>
                  <a:srgbClr val="000000"/>
                </a:solidFill>
                <a:latin typeface="Poppins"/>
                <a:ea typeface="Poppins"/>
                <a:cs typeface="Poppins"/>
                <a:sym typeface="Poppins"/>
              </a:rPr>
              <a:t>XGBoost</a:t>
            </a:r>
            <a:r>
              <a:rPr lang="en-US" sz="2000" dirty="0">
                <a:solidFill>
                  <a:srgbClr val="000000"/>
                </a:solidFill>
                <a:latin typeface="Poppins"/>
                <a:ea typeface="Poppins"/>
                <a:cs typeface="Poppins"/>
                <a:sym typeface="Poppins"/>
              </a:rPr>
              <a:t> was excluded based on its lower recall and ROC-AUC in error analysis.</a:t>
            </a:r>
          </a:p>
          <a:p>
            <a:pPr marL="601980" lvl="1" indent="-342900">
              <a:lnSpc>
                <a:spcPts val="3359"/>
              </a:lnSpc>
              <a:buFont typeface="Arial" panose="020B0604020202020204" pitchFamily="34" charset="0"/>
              <a:buChar char="•"/>
            </a:pPr>
            <a:r>
              <a:rPr lang="en-US" sz="2000" dirty="0" err="1">
                <a:solidFill>
                  <a:srgbClr val="000000"/>
                </a:solidFill>
                <a:latin typeface="Poppins"/>
                <a:ea typeface="Poppins"/>
                <a:cs typeface="Poppins"/>
                <a:sym typeface="Poppins"/>
              </a:rPr>
              <a:t>LightGBM</a:t>
            </a:r>
            <a:r>
              <a:rPr lang="en-US" sz="2000" dirty="0">
                <a:solidFill>
                  <a:srgbClr val="000000"/>
                </a:solidFill>
                <a:latin typeface="Poppins"/>
                <a:ea typeface="Poppins"/>
                <a:cs typeface="Poppins"/>
                <a:sym typeface="Poppins"/>
              </a:rPr>
              <a:t> was weighted higher due to its superior accuracy (78.3%) and balanced performance on both classes.</a:t>
            </a:r>
          </a:p>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Random Forest added model diversity and slight improvement in generalization.</a:t>
            </a:r>
          </a:p>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This gave the best overall performance:</a:t>
            </a:r>
          </a:p>
          <a:p>
            <a:pPr marL="259080" lvl="1">
              <a:lnSpc>
                <a:spcPts val="3359"/>
              </a:lnSpc>
            </a:pPr>
            <a:r>
              <a:rPr lang="en-US" sz="2000" b="1" dirty="0">
                <a:solidFill>
                  <a:srgbClr val="000000"/>
                </a:solidFill>
                <a:latin typeface="Poppins"/>
                <a:ea typeface="Poppins"/>
                <a:cs typeface="Poppins"/>
                <a:sym typeface="Poppins"/>
              </a:rPr>
              <a:t>       </a:t>
            </a:r>
            <a:r>
              <a:rPr lang="en-US" sz="2000" b="1" dirty="0">
                <a:solidFill>
                  <a:schemeClr val="accent3">
                    <a:lumMod val="50000"/>
                  </a:schemeClr>
                </a:solidFill>
                <a:latin typeface="Poppins"/>
                <a:ea typeface="Poppins"/>
                <a:cs typeface="Poppins"/>
                <a:sym typeface="Poppins"/>
              </a:rPr>
              <a:t>Accuracy: 78.4%</a:t>
            </a:r>
          </a:p>
          <a:p>
            <a:pPr marL="259080" lvl="1">
              <a:lnSpc>
                <a:spcPts val="3359"/>
              </a:lnSpc>
            </a:pPr>
            <a:r>
              <a:rPr lang="en-US" sz="2000" b="1" dirty="0">
                <a:solidFill>
                  <a:schemeClr val="accent3">
                    <a:lumMod val="50000"/>
                  </a:schemeClr>
                </a:solidFill>
                <a:latin typeface="Poppins"/>
                <a:ea typeface="Poppins"/>
                <a:cs typeface="Poppins"/>
                <a:sym typeface="Poppins"/>
              </a:rPr>
              <a:t>       Recall (Class 1): 63%</a:t>
            </a:r>
          </a:p>
          <a:p>
            <a:pPr marL="259080" lvl="1">
              <a:lnSpc>
                <a:spcPts val="3359"/>
              </a:lnSpc>
            </a:pPr>
            <a:r>
              <a:rPr lang="en-US" sz="2000" b="1" dirty="0">
                <a:solidFill>
                  <a:schemeClr val="accent3">
                    <a:lumMod val="50000"/>
                  </a:schemeClr>
                </a:solidFill>
                <a:latin typeface="Poppins"/>
                <a:ea typeface="Poppins"/>
                <a:cs typeface="Poppins"/>
                <a:sym typeface="Poppins"/>
              </a:rPr>
              <a:t>       ROC-AUC: 0.734</a:t>
            </a:r>
          </a:p>
          <a:p>
            <a:pPr marL="601980" lvl="1" indent="-342900">
              <a:lnSpc>
                <a:spcPts val="3359"/>
              </a:lnSpc>
              <a:buFont typeface="Arial" panose="020B0604020202020204" pitchFamily="34" charset="0"/>
              <a:buChar char="•"/>
            </a:pPr>
            <a:r>
              <a:rPr lang="en-US" sz="2000" dirty="0">
                <a:solidFill>
                  <a:srgbClr val="000000"/>
                </a:solidFill>
                <a:latin typeface="Poppins"/>
                <a:ea typeface="Poppins"/>
                <a:cs typeface="Poppins"/>
                <a:sym typeface="Poppins"/>
              </a:rPr>
              <a:t>This balanced both classes better and gives a robust final model for deployment.</a:t>
            </a:r>
          </a:p>
        </p:txBody>
      </p:sp>
      <p:sp>
        <p:nvSpPr>
          <p:cNvPr id="14" name="TextBox 26">
            <a:extLst>
              <a:ext uri="{FF2B5EF4-FFF2-40B4-BE49-F238E27FC236}">
                <a16:creationId xmlns:a16="http://schemas.microsoft.com/office/drawing/2014/main" id="{F0440E57-1C60-C116-B65E-65E485ED4462}"/>
              </a:ext>
            </a:extLst>
          </p:cNvPr>
          <p:cNvSpPr txBox="1"/>
          <p:nvPr/>
        </p:nvSpPr>
        <p:spPr>
          <a:xfrm>
            <a:off x="609600" y="1692824"/>
            <a:ext cx="4132236" cy="398827"/>
          </a:xfrm>
          <a:prstGeom prst="rect">
            <a:avLst/>
          </a:prstGeom>
        </p:spPr>
        <p:txBody>
          <a:bodyPr wrap="square" lIns="0" tIns="0" rIns="0" bIns="0" rtlCol="0" anchor="t">
            <a:spAutoFit/>
          </a:bodyPr>
          <a:lstStyle/>
          <a:p>
            <a:pPr marL="0" lvl="0" indent="0" algn="ctr">
              <a:lnSpc>
                <a:spcPts val="3359"/>
              </a:lnSpc>
              <a:spcBef>
                <a:spcPct val="0"/>
              </a:spcBef>
            </a:pPr>
            <a:r>
              <a:rPr lang="en-US" sz="2000" b="1" u="none" dirty="0">
                <a:solidFill>
                  <a:srgbClr val="727C42"/>
                </a:solidFill>
                <a:latin typeface="Poppins Semi-Bold"/>
                <a:ea typeface="Poppins Semi-Bold"/>
                <a:cs typeface="Poppins Semi-Bold"/>
                <a:sym typeface="Poppins Semi-Bold"/>
              </a:rPr>
              <a:t>Voting Ensemble (Soft Voting)</a:t>
            </a:r>
          </a:p>
        </p:txBody>
      </p:sp>
      <p:pic>
        <p:nvPicPr>
          <p:cNvPr id="2054" name="Picture 6">
            <a:extLst>
              <a:ext uri="{FF2B5EF4-FFF2-40B4-BE49-F238E27FC236}">
                <a16:creationId xmlns:a16="http://schemas.microsoft.com/office/drawing/2014/main" id="{279447CB-7FB2-C54B-838B-C3E3CC1D6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3800" y="2857500"/>
            <a:ext cx="5638800" cy="482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17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a:extLst>
            <a:ext uri="{FF2B5EF4-FFF2-40B4-BE49-F238E27FC236}">
              <a16:creationId xmlns:a16="http://schemas.microsoft.com/office/drawing/2014/main" id="{9C2871A0-4990-DFD6-A1B8-2EE1AC3F906A}"/>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35C8C52-A841-BF4D-D3BA-A59A218F0607}"/>
              </a:ext>
            </a:extLst>
          </p:cNvPr>
          <p:cNvSpPr/>
          <p:nvPr/>
        </p:nvSpPr>
        <p:spPr>
          <a:xfrm>
            <a:off x="1028700" y="9105900"/>
            <a:ext cx="16230600" cy="0"/>
          </a:xfrm>
          <a:prstGeom prst="line">
            <a:avLst/>
          </a:prstGeom>
          <a:ln w="9525" cap="flat">
            <a:solidFill>
              <a:srgbClr val="FFEED5"/>
            </a:solidFill>
            <a:prstDash val="solid"/>
            <a:headEnd type="none" w="sm" len="sm"/>
            <a:tailEnd type="none" w="sm" len="sm"/>
          </a:ln>
        </p:spPr>
        <p:txBody>
          <a:bodyPr/>
          <a:lstStyle/>
          <a:p>
            <a:endParaRPr lang="en-IN" dirty="0"/>
          </a:p>
        </p:txBody>
      </p:sp>
      <p:sp>
        <p:nvSpPr>
          <p:cNvPr id="3" name="TextBox 8">
            <a:extLst>
              <a:ext uri="{FF2B5EF4-FFF2-40B4-BE49-F238E27FC236}">
                <a16:creationId xmlns:a16="http://schemas.microsoft.com/office/drawing/2014/main" id="{845965A2-03AD-41A9-2CD8-17D1E7ADF000}"/>
              </a:ext>
            </a:extLst>
          </p:cNvPr>
          <p:cNvSpPr txBox="1"/>
          <p:nvPr/>
        </p:nvSpPr>
        <p:spPr>
          <a:xfrm>
            <a:off x="648107" y="342900"/>
            <a:ext cx="8577024" cy="1234953"/>
          </a:xfrm>
          <a:prstGeom prst="rect">
            <a:avLst/>
          </a:prstGeom>
        </p:spPr>
        <p:txBody>
          <a:bodyPr wrap="square" lIns="0" tIns="0" rIns="0" bIns="0" rtlCol="0" anchor="t">
            <a:spAutoFit/>
          </a:bodyPr>
          <a:lstStyle/>
          <a:p>
            <a:pPr algn="just">
              <a:lnSpc>
                <a:spcPts val="10559"/>
              </a:lnSpc>
            </a:pPr>
            <a:r>
              <a:rPr lang="en-US" sz="4800" dirty="0">
                <a:solidFill>
                  <a:schemeClr val="bg2">
                    <a:lumMod val="90000"/>
                  </a:schemeClr>
                </a:solidFill>
                <a:latin typeface="Poppins"/>
                <a:ea typeface="Poppins"/>
                <a:cs typeface="Poppins"/>
                <a:sym typeface="Poppins"/>
              </a:rPr>
              <a:t>Deployment : </a:t>
            </a:r>
            <a:r>
              <a:rPr lang="en-US" sz="4800" dirty="0" err="1">
                <a:solidFill>
                  <a:schemeClr val="bg2">
                    <a:lumMod val="90000"/>
                  </a:schemeClr>
                </a:solidFill>
                <a:latin typeface="Poppins"/>
                <a:ea typeface="Poppins"/>
                <a:cs typeface="Poppins"/>
                <a:sym typeface="Poppins"/>
              </a:rPr>
              <a:t>Streamlit</a:t>
            </a:r>
            <a:r>
              <a:rPr lang="en-US" sz="4800" dirty="0">
                <a:solidFill>
                  <a:schemeClr val="bg2">
                    <a:lumMod val="90000"/>
                  </a:schemeClr>
                </a:solidFill>
                <a:latin typeface="Poppins"/>
                <a:ea typeface="Poppins"/>
                <a:cs typeface="Poppins"/>
                <a:sym typeface="Poppins"/>
              </a:rPr>
              <a:t> App</a:t>
            </a:r>
          </a:p>
        </p:txBody>
      </p:sp>
      <p:sp>
        <p:nvSpPr>
          <p:cNvPr id="12" name="TextBox 9">
            <a:extLst>
              <a:ext uri="{FF2B5EF4-FFF2-40B4-BE49-F238E27FC236}">
                <a16:creationId xmlns:a16="http://schemas.microsoft.com/office/drawing/2014/main" id="{059CD1BE-CF56-CC89-2CA2-AB48E5EF9FEC}"/>
              </a:ext>
            </a:extLst>
          </p:cNvPr>
          <p:cNvSpPr txBox="1"/>
          <p:nvPr/>
        </p:nvSpPr>
        <p:spPr>
          <a:xfrm>
            <a:off x="457200" y="1788788"/>
            <a:ext cx="8915399" cy="6587957"/>
          </a:xfrm>
          <a:prstGeom prst="rect">
            <a:avLst/>
          </a:prstGeom>
        </p:spPr>
        <p:txBody>
          <a:bodyPr wrap="square" lIns="0" tIns="0" rIns="0" bIns="0" rtlCol="0" anchor="t">
            <a:spAutoFit/>
          </a:bodyPr>
          <a:lstStyle/>
          <a:p>
            <a:pPr marL="742312" lvl="1" indent="-342900">
              <a:lnSpc>
                <a:spcPts val="5179"/>
              </a:lnSpc>
              <a:buFont typeface="Arial" panose="020B0604020202020204" pitchFamily="34" charset="0"/>
              <a:buChar char="•"/>
            </a:pPr>
            <a:r>
              <a:rPr lang="en-US" sz="2400" dirty="0">
                <a:solidFill>
                  <a:schemeClr val="bg2">
                    <a:lumMod val="90000"/>
                  </a:schemeClr>
                </a:solidFill>
                <a:latin typeface="Poppins"/>
                <a:ea typeface="Poppins"/>
                <a:cs typeface="Poppins"/>
                <a:sym typeface="Poppins"/>
              </a:rPr>
              <a:t>To make the solution interactive, the final model was deployed using </a:t>
            </a:r>
            <a:r>
              <a:rPr lang="en-US" sz="2400" dirty="0" err="1">
                <a:solidFill>
                  <a:schemeClr val="bg2">
                    <a:lumMod val="90000"/>
                  </a:schemeClr>
                </a:solidFill>
                <a:latin typeface="Poppins"/>
                <a:ea typeface="Poppins"/>
                <a:cs typeface="Poppins"/>
                <a:sym typeface="Poppins"/>
              </a:rPr>
              <a:t>Streamlit</a:t>
            </a:r>
            <a:r>
              <a:rPr lang="en-US" sz="2400" dirty="0">
                <a:solidFill>
                  <a:schemeClr val="bg2">
                    <a:lumMod val="90000"/>
                  </a:schemeClr>
                </a:solidFill>
                <a:latin typeface="Poppins"/>
                <a:ea typeface="Poppins"/>
                <a:cs typeface="Poppins"/>
                <a:sym typeface="Poppins"/>
              </a:rPr>
              <a:t>.</a:t>
            </a:r>
          </a:p>
          <a:p>
            <a:pPr marL="742312" lvl="1" indent="-342900">
              <a:lnSpc>
                <a:spcPts val="5179"/>
              </a:lnSpc>
              <a:buFont typeface="Arial" panose="020B0604020202020204" pitchFamily="34" charset="0"/>
              <a:buChar char="•"/>
            </a:pPr>
            <a:r>
              <a:rPr lang="en-US" sz="2400" dirty="0">
                <a:solidFill>
                  <a:schemeClr val="bg2">
                    <a:lumMod val="90000"/>
                  </a:schemeClr>
                </a:solidFill>
                <a:latin typeface="Poppins"/>
                <a:ea typeface="Poppins"/>
                <a:cs typeface="Poppins"/>
                <a:sym typeface="Poppins"/>
              </a:rPr>
              <a:t>Users can input features and receive predictions on job change likelihood.</a:t>
            </a:r>
          </a:p>
          <a:p>
            <a:pPr marL="742312" lvl="1" indent="-342900">
              <a:lnSpc>
                <a:spcPts val="5179"/>
              </a:lnSpc>
              <a:buFont typeface="Arial" panose="020B0604020202020204" pitchFamily="34" charset="0"/>
              <a:buChar char="•"/>
            </a:pPr>
            <a:r>
              <a:rPr lang="en-US" sz="2400" dirty="0">
                <a:solidFill>
                  <a:schemeClr val="bg2">
                    <a:lumMod val="90000"/>
                  </a:schemeClr>
                </a:solidFill>
                <a:latin typeface="Poppins"/>
                <a:ea typeface="Poppins"/>
                <a:cs typeface="Poppins"/>
                <a:sym typeface="Poppins"/>
              </a:rPr>
              <a:t>Encoders and the final model were saved and reused during inference.</a:t>
            </a:r>
          </a:p>
          <a:p>
            <a:pPr marL="742312" lvl="1" indent="-342900">
              <a:lnSpc>
                <a:spcPts val="5179"/>
              </a:lnSpc>
              <a:buFont typeface="Arial" panose="020B0604020202020204" pitchFamily="34" charset="0"/>
              <a:buChar char="•"/>
            </a:pPr>
            <a:r>
              <a:rPr lang="en-US" sz="2400" dirty="0">
                <a:solidFill>
                  <a:schemeClr val="bg2">
                    <a:lumMod val="90000"/>
                  </a:schemeClr>
                </a:solidFill>
                <a:latin typeface="Poppins"/>
                <a:ea typeface="Poppins"/>
                <a:cs typeface="Poppins"/>
                <a:sym typeface="Poppins"/>
              </a:rPr>
              <a:t>The app was tested in a clean project structure using a virtual environment in VS Code.</a:t>
            </a:r>
          </a:p>
          <a:p>
            <a:pPr marL="742312" lvl="1" indent="-342900">
              <a:lnSpc>
                <a:spcPts val="5179"/>
              </a:lnSpc>
              <a:buFont typeface="Arial" panose="020B0604020202020204" pitchFamily="34" charset="0"/>
              <a:buChar char="•"/>
            </a:pPr>
            <a:r>
              <a:rPr lang="en-US" sz="2400" dirty="0">
                <a:solidFill>
                  <a:schemeClr val="bg2">
                    <a:lumMod val="90000"/>
                  </a:schemeClr>
                </a:solidFill>
                <a:latin typeface="Poppins"/>
                <a:ea typeface="Poppins"/>
                <a:cs typeface="Poppins"/>
                <a:sym typeface="Poppins"/>
              </a:rPr>
              <a:t>This demonstrates the end-to-end lifecycle of a data science project—from data to production</a:t>
            </a:r>
          </a:p>
        </p:txBody>
      </p:sp>
      <p:pic>
        <p:nvPicPr>
          <p:cNvPr id="5" name="Picture 4">
            <a:extLst>
              <a:ext uri="{FF2B5EF4-FFF2-40B4-BE49-F238E27FC236}">
                <a16:creationId xmlns:a16="http://schemas.microsoft.com/office/drawing/2014/main" id="{A737E6B6-63EA-53DA-AE64-144557F1C2B0}"/>
              </a:ext>
            </a:extLst>
          </p:cNvPr>
          <p:cNvPicPr>
            <a:picLocks noChangeAspect="1"/>
          </p:cNvPicPr>
          <p:nvPr/>
        </p:nvPicPr>
        <p:blipFill>
          <a:blip r:embed="rId2"/>
          <a:stretch>
            <a:fillRect/>
          </a:stretch>
        </p:blipFill>
        <p:spPr>
          <a:xfrm>
            <a:off x="10896600" y="571499"/>
            <a:ext cx="6172200" cy="8458199"/>
          </a:xfrm>
          <a:prstGeom prst="rect">
            <a:avLst/>
          </a:prstGeom>
        </p:spPr>
      </p:pic>
    </p:spTree>
    <p:extLst>
      <p:ext uri="{BB962C8B-B14F-4D97-AF65-F5344CB8AC3E}">
        <p14:creationId xmlns:p14="http://schemas.microsoft.com/office/powerpoint/2010/main" val="6547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B324AF17-A420-F625-4137-0433631EDC2F}"/>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A949FD20-A9AE-5024-8DB5-831276111EA8}"/>
              </a:ext>
            </a:extLst>
          </p:cNvPr>
          <p:cNvSpPr/>
          <p:nvPr/>
        </p:nvSpPr>
        <p:spPr>
          <a:xfrm>
            <a:off x="1028700" y="8648700"/>
            <a:ext cx="16230600" cy="0"/>
          </a:xfrm>
          <a:prstGeom prst="line">
            <a:avLst/>
          </a:prstGeom>
          <a:ln w="9525" cap="flat">
            <a:solidFill>
              <a:srgbClr val="727C42"/>
            </a:solidFill>
            <a:prstDash val="solid"/>
            <a:headEnd type="none" w="sm" len="sm"/>
            <a:tailEnd type="none" w="sm" len="sm"/>
          </a:ln>
        </p:spPr>
      </p:sp>
      <p:sp>
        <p:nvSpPr>
          <p:cNvPr id="8" name="TextBox 8">
            <a:extLst>
              <a:ext uri="{FF2B5EF4-FFF2-40B4-BE49-F238E27FC236}">
                <a16:creationId xmlns:a16="http://schemas.microsoft.com/office/drawing/2014/main" id="{270B217A-7671-6B49-F72A-361CA392750F}"/>
              </a:ext>
            </a:extLst>
          </p:cNvPr>
          <p:cNvSpPr txBox="1"/>
          <p:nvPr/>
        </p:nvSpPr>
        <p:spPr>
          <a:xfrm>
            <a:off x="914400" y="496964"/>
            <a:ext cx="2667000" cy="1163139"/>
          </a:xfrm>
          <a:prstGeom prst="rect">
            <a:avLst/>
          </a:prstGeom>
        </p:spPr>
        <p:txBody>
          <a:bodyPr wrap="square" lIns="0" tIns="0" rIns="0" bIns="0" rtlCol="0" anchor="t">
            <a:spAutoFit/>
          </a:bodyPr>
          <a:lstStyle/>
          <a:p>
            <a:pPr algn="just">
              <a:lnSpc>
                <a:spcPts val="10559"/>
              </a:lnSpc>
            </a:pPr>
            <a:r>
              <a:rPr lang="en-US" sz="3200" dirty="0">
                <a:solidFill>
                  <a:srgbClr val="727C42"/>
                </a:solidFill>
                <a:latin typeface="Poppins"/>
                <a:ea typeface="Poppins"/>
                <a:cs typeface="Poppins"/>
                <a:sym typeface="Poppins"/>
              </a:rPr>
              <a:t>Key Findings</a:t>
            </a:r>
          </a:p>
        </p:txBody>
      </p:sp>
      <p:sp>
        <p:nvSpPr>
          <p:cNvPr id="3" name="TextBox 2">
            <a:extLst>
              <a:ext uri="{FF2B5EF4-FFF2-40B4-BE49-F238E27FC236}">
                <a16:creationId xmlns:a16="http://schemas.microsoft.com/office/drawing/2014/main" id="{2FBFABE9-0C12-B375-7860-3FA6ED788203}"/>
              </a:ext>
            </a:extLst>
          </p:cNvPr>
          <p:cNvSpPr txBox="1"/>
          <p:nvPr/>
        </p:nvSpPr>
        <p:spPr>
          <a:xfrm>
            <a:off x="883508" y="1757297"/>
            <a:ext cx="12692449"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City development index and education level are top predictors of job change.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Candidates with higher training hours and urban exposure are more likely to switch.</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SMOTE helped handle class imbalance effectively.</a:t>
            </a:r>
            <a:endParaRPr lang="en-IN" sz="2400" dirty="0">
              <a:latin typeface="Poppins" panose="00000500000000000000" pitchFamily="2" charset="0"/>
              <a:cs typeface="Poppins" panose="00000500000000000000" pitchFamily="2" charset="0"/>
            </a:endParaRPr>
          </a:p>
        </p:txBody>
      </p:sp>
      <p:sp>
        <p:nvSpPr>
          <p:cNvPr id="4" name="TextBox 8">
            <a:extLst>
              <a:ext uri="{FF2B5EF4-FFF2-40B4-BE49-F238E27FC236}">
                <a16:creationId xmlns:a16="http://schemas.microsoft.com/office/drawing/2014/main" id="{82E098D3-D1E3-32DB-7ADE-4280508637D7}"/>
              </a:ext>
            </a:extLst>
          </p:cNvPr>
          <p:cNvSpPr txBox="1"/>
          <p:nvPr/>
        </p:nvSpPr>
        <p:spPr>
          <a:xfrm>
            <a:off x="914400" y="5616709"/>
            <a:ext cx="4495800" cy="1134413"/>
          </a:xfrm>
          <a:prstGeom prst="rect">
            <a:avLst/>
          </a:prstGeom>
        </p:spPr>
        <p:txBody>
          <a:bodyPr wrap="square" lIns="0" tIns="0" rIns="0" bIns="0" rtlCol="0" anchor="t">
            <a:spAutoFit/>
          </a:bodyPr>
          <a:lstStyle/>
          <a:p>
            <a:pPr algn="just">
              <a:lnSpc>
                <a:spcPts val="10559"/>
              </a:lnSpc>
            </a:pPr>
            <a:r>
              <a:rPr lang="en-US" sz="3200" dirty="0">
                <a:solidFill>
                  <a:srgbClr val="727C42"/>
                </a:solidFill>
                <a:latin typeface="Poppins"/>
                <a:ea typeface="Poppins"/>
                <a:cs typeface="Poppins"/>
                <a:sym typeface="Poppins"/>
              </a:rPr>
              <a:t>Future Improvements</a:t>
            </a:r>
          </a:p>
        </p:txBody>
      </p:sp>
      <p:sp>
        <p:nvSpPr>
          <p:cNvPr id="5" name="TextBox 8">
            <a:extLst>
              <a:ext uri="{FF2B5EF4-FFF2-40B4-BE49-F238E27FC236}">
                <a16:creationId xmlns:a16="http://schemas.microsoft.com/office/drawing/2014/main" id="{1D04F4C4-55F6-A5D1-58E3-4E87A9C2DFD6}"/>
              </a:ext>
            </a:extLst>
          </p:cNvPr>
          <p:cNvSpPr txBox="1"/>
          <p:nvPr/>
        </p:nvSpPr>
        <p:spPr>
          <a:xfrm>
            <a:off x="1001927" y="3017116"/>
            <a:ext cx="2667000" cy="1163139"/>
          </a:xfrm>
          <a:prstGeom prst="rect">
            <a:avLst/>
          </a:prstGeom>
        </p:spPr>
        <p:txBody>
          <a:bodyPr wrap="square" lIns="0" tIns="0" rIns="0" bIns="0" rtlCol="0" anchor="t">
            <a:spAutoFit/>
          </a:bodyPr>
          <a:lstStyle/>
          <a:p>
            <a:pPr algn="just">
              <a:lnSpc>
                <a:spcPts val="10559"/>
              </a:lnSpc>
            </a:pPr>
            <a:r>
              <a:rPr lang="en-US" sz="3200" dirty="0">
                <a:solidFill>
                  <a:srgbClr val="727C42"/>
                </a:solidFill>
                <a:latin typeface="Poppins"/>
                <a:ea typeface="Poppins"/>
                <a:cs typeface="Poppins"/>
                <a:sym typeface="Poppins"/>
              </a:rPr>
              <a:t>Limitations</a:t>
            </a:r>
          </a:p>
        </p:txBody>
      </p:sp>
      <p:sp>
        <p:nvSpPr>
          <p:cNvPr id="6" name="TextBox 5">
            <a:extLst>
              <a:ext uri="{FF2B5EF4-FFF2-40B4-BE49-F238E27FC236}">
                <a16:creationId xmlns:a16="http://schemas.microsoft.com/office/drawing/2014/main" id="{835EABBB-46E6-B3BE-D5BB-72F8664922B7}"/>
              </a:ext>
            </a:extLst>
          </p:cNvPr>
          <p:cNvSpPr txBox="1"/>
          <p:nvPr/>
        </p:nvSpPr>
        <p:spPr>
          <a:xfrm>
            <a:off x="877330" y="6960044"/>
            <a:ext cx="83820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Use SHAP for deeper explainability</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Add time-series patterns (if available)</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Try advanced </a:t>
            </a:r>
            <a:r>
              <a:rPr lang="en-US" sz="2400" dirty="0" err="1">
                <a:latin typeface="Poppins" panose="00000500000000000000" pitchFamily="2" charset="0"/>
                <a:cs typeface="Poppins" panose="00000500000000000000" pitchFamily="2" charset="0"/>
              </a:rPr>
              <a:t>ensembling</a:t>
            </a:r>
            <a:r>
              <a:rPr lang="en-US" sz="2400" dirty="0">
                <a:latin typeface="Poppins" panose="00000500000000000000" pitchFamily="2" charset="0"/>
                <a:cs typeface="Poppins" panose="00000500000000000000" pitchFamily="2" charset="0"/>
              </a:rPr>
              <a:t> methods like stacking</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Train on larger, more diverse datasets</a:t>
            </a:r>
            <a:endParaRPr lang="en-IN" sz="2400" dirty="0">
              <a:latin typeface="Poppins" panose="00000500000000000000" pitchFamily="2" charset="0"/>
              <a:cs typeface="Poppins" panose="00000500000000000000" pitchFamily="2" charset="0"/>
            </a:endParaRPr>
          </a:p>
        </p:txBody>
      </p:sp>
      <p:sp>
        <p:nvSpPr>
          <p:cNvPr id="7" name="TextBox 6">
            <a:extLst>
              <a:ext uri="{FF2B5EF4-FFF2-40B4-BE49-F238E27FC236}">
                <a16:creationId xmlns:a16="http://schemas.microsoft.com/office/drawing/2014/main" id="{41F295E4-B911-1C5A-2538-0898AEADB304}"/>
              </a:ext>
            </a:extLst>
          </p:cNvPr>
          <p:cNvSpPr txBox="1"/>
          <p:nvPr/>
        </p:nvSpPr>
        <p:spPr>
          <a:xfrm>
            <a:off x="914400" y="4332818"/>
            <a:ext cx="8382000"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Dataset was relatively small (19k rows)</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Some categorical distributions were highly skewed</a:t>
            </a:r>
          </a:p>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External economic or company-level factors weren’t considered</a:t>
            </a:r>
            <a:endParaRPr lang="en-IN" sz="2400" dirty="0">
              <a:latin typeface="Poppins" panose="00000500000000000000" pitchFamily="2" charset="0"/>
              <a:cs typeface="Poppins" panose="00000500000000000000" pitchFamily="2" charset="0"/>
            </a:endParaRPr>
          </a:p>
        </p:txBody>
      </p:sp>
      <p:sp>
        <p:nvSpPr>
          <p:cNvPr id="10" name="Freeform 8">
            <a:extLst>
              <a:ext uri="{FF2B5EF4-FFF2-40B4-BE49-F238E27FC236}">
                <a16:creationId xmlns:a16="http://schemas.microsoft.com/office/drawing/2014/main" id="{336E85DA-60FA-D1B9-D3FE-FECE3F0CED3B}"/>
              </a:ext>
            </a:extLst>
          </p:cNvPr>
          <p:cNvSpPr/>
          <p:nvPr/>
        </p:nvSpPr>
        <p:spPr>
          <a:xfrm flipV="1">
            <a:off x="11963400" y="3250051"/>
            <a:ext cx="5973466" cy="5117211"/>
          </a:xfrm>
          <a:custGeom>
            <a:avLst/>
            <a:gdLst/>
            <a:ahLst/>
            <a:cxnLst/>
            <a:rect l="l" t="t" r="r" b="b"/>
            <a:pathLst>
              <a:path w="8107066" h="8107066">
                <a:moveTo>
                  <a:pt x="0" y="8107066"/>
                </a:moveTo>
                <a:lnTo>
                  <a:pt x="8107066" y="8107066"/>
                </a:lnTo>
                <a:lnTo>
                  <a:pt x="8107066" y="0"/>
                </a:lnTo>
                <a:lnTo>
                  <a:pt x="0" y="0"/>
                </a:lnTo>
                <a:lnTo>
                  <a:pt x="0" y="8107066"/>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1" name="TextBox 5">
            <a:extLst>
              <a:ext uri="{FF2B5EF4-FFF2-40B4-BE49-F238E27FC236}">
                <a16:creationId xmlns:a16="http://schemas.microsoft.com/office/drawing/2014/main" id="{804CE86F-3CC2-AA70-1C7D-B89D75367627}"/>
              </a:ext>
            </a:extLst>
          </p:cNvPr>
          <p:cNvSpPr txBox="1"/>
          <p:nvPr/>
        </p:nvSpPr>
        <p:spPr>
          <a:xfrm>
            <a:off x="6157267" y="125648"/>
            <a:ext cx="5973466" cy="1102866"/>
          </a:xfrm>
          <a:prstGeom prst="rect">
            <a:avLst/>
          </a:prstGeom>
        </p:spPr>
        <p:txBody>
          <a:bodyPr wrap="square" lIns="0" tIns="0" rIns="0" bIns="0" rtlCol="0" anchor="t">
            <a:spAutoFit/>
          </a:bodyPr>
          <a:lstStyle/>
          <a:p>
            <a:pPr algn="just">
              <a:lnSpc>
                <a:spcPts val="8640"/>
              </a:lnSpc>
            </a:pPr>
            <a:r>
              <a:rPr lang="en-IN" sz="7200" dirty="0">
                <a:solidFill>
                  <a:srgbClr val="727C42"/>
                </a:solidFill>
                <a:latin typeface="Poppins"/>
                <a:ea typeface="Poppins"/>
                <a:cs typeface="Poppins"/>
                <a:sym typeface="Poppins"/>
              </a:rPr>
              <a:t>CONCLUSION</a:t>
            </a:r>
            <a:endParaRPr lang="en-US" sz="7200" dirty="0">
              <a:solidFill>
                <a:srgbClr val="727C42"/>
              </a:solidFill>
              <a:latin typeface="Poppins"/>
              <a:ea typeface="Poppins"/>
              <a:cs typeface="Poppins"/>
              <a:sym typeface="Poppins"/>
            </a:endParaRPr>
          </a:p>
        </p:txBody>
      </p:sp>
    </p:spTree>
    <p:extLst>
      <p:ext uri="{BB962C8B-B14F-4D97-AF65-F5344CB8AC3E}">
        <p14:creationId xmlns:p14="http://schemas.microsoft.com/office/powerpoint/2010/main" val="141148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p:cNvGrpSpPr/>
        <p:nvPr/>
      </p:nvGrpSpPr>
      <p:grpSpPr>
        <a:xfrm>
          <a:off x="0" y="0"/>
          <a:ext cx="0" cy="0"/>
          <a:chOff x="0" y="0"/>
          <a:chExt cx="0" cy="0"/>
        </a:xfrm>
      </p:grpSpPr>
      <p:sp>
        <p:nvSpPr>
          <p:cNvPr id="2" name="AutoShape 2"/>
          <p:cNvSpPr/>
          <p:nvPr/>
        </p:nvSpPr>
        <p:spPr>
          <a:xfrm>
            <a:off x="1028700" y="9029700"/>
            <a:ext cx="16230600" cy="0"/>
          </a:xfrm>
          <a:prstGeom prst="line">
            <a:avLst/>
          </a:prstGeom>
          <a:ln w="9525" cap="flat">
            <a:solidFill>
              <a:srgbClr val="727C42"/>
            </a:solidFill>
            <a:prstDash val="solid"/>
            <a:headEnd type="none" w="sm" len="sm"/>
            <a:tailEnd type="none" w="sm" len="sm"/>
          </a:ln>
        </p:spPr>
      </p:sp>
      <p:grpSp>
        <p:nvGrpSpPr>
          <p:cNvPr id="3" name="Group 3"/>
          <p:cNvGrpSpPr/>
          <p:nvPr/>
        </p:nvGrpSpPr>
        <p:grpSpPr>
          <a:xfrm>
            <a:off x="1028700" y="1567441"/>
            <a:ext cx="5141563" cy="5636818"/>
            <a:chOff x="0" y="0"/>
            <a:chExt cx="796563" cy="873291"/>
          </a:xfrm>
        </p:grpSpPr>
        <p:sp>
          <p:nvSpPr>
            <p:cNvPr id="4" name="Freeform 4"/>
            <p:cNvSpPr/>
            <p:nvPr/>
          </p:nvSpPr>
          <p:spPr>
            <a:xfrm>
              <a:off x="0" y="0"/>
              <a:ext cx="796563" cy="873291"/>
            </a:xfrm>
            <a:custGeom>
              <a:avLst/>
              <a:gdLst/>
              <a:ahLst/>
              <a:cxnLst/>
              <a:rect l="l" t="t" r="r" b="b"/>
              <a:pathLst>
                <a:path w="796563" h="873291">
                  <a:moveTo>
                    <a:pt x="0" y="0"/>
                  </a:moveTo>
                  <a:lnTo>
                    <a:pt x="796563" y="0"/>
                  </a:lnTo>
                  <a:lnTo>
                    <a:pt x="796563" y="873291"/>
                  </a:lnTo>
                  <a:lnTo>
                    <a:pt x="0" y="873291"/>
                  </a:lnTo>
                  <a:close/>
                </a:path>
              </a:pathLst>
            </a:custGeom>
            <a:blipFill>
              <a:blip r:embed="rId2"/>
              <a:stretch>
                <a:fillRect l="-32224" r="-32224"/>
              </a:stretch>
            </a:blipFill>
            <a:ln w="28575" cap="sq">
              <a:solidFill>
                <a:srgbClr val="727C42"/>
              </a:solidFill>
              <a:prstDash val="solid"/>
              <a:miter/>
            </a:ln>
          </p:spPr>
        </p:sp>
      </p:grpSp>
      <p:sp>
        <p:nvSpPr>
          <p:cNvPr id="5" name="TextBox 5"/>
          <p:cNvSpPr txBox="1"/>
          <p:nvPr/>
        </p:nvSpPr>
        <p:spPr>
          <a:xfrm>
            <a:off x="7086600" y="421672"/>
            <a:ext cx="9561809" cy="1102866"/>
          </a:xfrm>
          <a:prstGeom prst="rect">
            <a:avLst/>
          </a:prstGeom>
        </p:spPr>
        <p:txBody>
          <a:bodyPr wrap="square" lIns="0" tIns="0" rIns="0" bIns="0" rtlCol="0" anchor="t">
            <a:spAutoFit/>
          </a:bodyPr>
          <a:lstStyle/>
          <a:p>
            <a:pPr algn="just">
              <a:lnSpc>
                <a:spcPts val="8640"/>
              </a:lnSpc>
            </a:pPr>
            <a:r>
              <a:rPr lang="en-US" sz="7200" dirty="0">
                <a:solidFill>
                  <a:srgbClr val="727C42"/>
                </a:solidFill>
                <a:latin typeface="Poppins"/>
                <a:ea typeface="Poppins"/>
                <a:cs typeface="Poppins"/>
                <a:sym typeface="Poppins"/>
              </a:rPr>
              <a:t>PROBLEM </a:t>
            </a:r>
            <a:r>
              <a:rPr lang="en-IN" sz="7200" dirty="0">
                <a:solidFill>
                  <a:srgbClr val="727C42"/>
                </a:solidFill>
                <a:latin typeface="Poppins"/>
                <a:ea typeface="Poppins"/>
                <a:cs typeface="Poppins"/>
                <a:sym typeface="Poppins"/>
              </a:rPr>
              <a:t>STATEMENT </a:t>
            </a:r>
            <a:endParaRPr lang="en-US" sz="7200" dirty="0">
              <a:solidFill>
                <a:srgbClr val="727C42"/>
              </a:solidFill>
              <a:latin typeface="Poppins"/>
              <a:ea typeface="Poppins"/>
              <a:cs typeface="Poppins"/>
              <a:sym typeface="Poppins"/>
            </a:endParaRPr>
          </a:p>
        </p:txBody>
      </p:sp>
      <p:sp>
        <p:nvSpPr>
          <p:cNvPr id="6" name="TextBox 6"/>
          <p:cNvSpPr txBox="1"/>
          <p:nvPr/>
        </p:nvSpPr>
        <p:spPr>
          <a:xfrm>
            <a:off x="6858000" y="1567441"/>
            <a:ext cx="9561808" cy="6155531"/>
          </a:xfrm>
          <a:prstGeom prst="rect">
            <a:avLst/>
          </a:prstGeom>
        </p:spPr>
        <p:txBody>
          <a:bodyPr wrap="square" lIns="0" tIns="0" rIns="0" bIns="0" rtlCol="0" anchor="t">
            <a:spAutoFit/>
          </a:bodyPr>
          <a:lstStyle/>
          <a:p>
            <a:r>
              <a:rPr lang="en-US" sz="2000" dirty="0">
                <a:latin typeface="Poppins" panose="00000500000000000000" pitchFamily="2" charset="0"/>
                <a:cs typeface="Poppins" panose="00000500000000000000" pitchFamily="2" charset="0"/>
              </a:rPr>
              <a:t>Modern organizations, especially in the data science industry, face a critical challenge: retaining skilled professionals in a highly competitive job market. Frequent employee turnover not only increases recruitment costs but also disrupts ongoing projects, reduces team efficiency, and affects long-term business growth.</a:t>
            </a:r>
          </a:p>
          <a:p>
            <a:endParaRPr lang="en-US" sz="2000" dirty="0">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This project aims to address the question: “Can we predict if a data scientist is likely to seek a job change?”</a:t>
            </a:r>
          </a:p>
          <a:p>
            <a:endParaRPr lang="en-US" sz="2000" dirty="0">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By identifying patterns and key factors influencing job change behavior, we aim to build a machine learning model that can proactively flag high-risk employees.</a:t>
            </a:r>
          </a:p>
          <a:p>
            <a:endParaRPr lang="en-US" sz="2000" dirty="0">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This enables HR teams and managers to take strategic actions in:</a:t>
            </a:r>
          </a:p>
          <a:p>
            <a:pPr marL="342900" indent="-342900">
              <a:buFont typeface="Arial" panose="020B0604020202020204" pitchFamily="34" charset="0"/>
              <a:buChar char="•"/>
            </a:pPr>
            <a:r>
              <a:rPr lang="en-US" sz="2000" dirty="0">
                <a:latin typeface="Poppins" panose="00000500000000000000" pitchFamily="2" charset="0"/>
                <a:cs typeface="Poppins" panose="00000500000000000000" pitchFamily="2" charset="0"/>
              </a:rPr>
              <a:t>Talent retention,</a:t>
            </a:r>
          </a:p>
          <a:p>
            <a:pPr marL="342900" indent="-342900">
              <a:buFont typeface="Arial" panose="020B0604020202020204" pitchFamily="34" charset="0"/>
              <a:buChar char="•"/>
            </a:pPr>
            <a:r>
              <a:rPr lang="en-US" sz="2000" dirty="0">
                <a:latin typeface="Poppins" panose="00000500000000000000" pitchFamily="2" charset="0"/>
                <a:cs typeface="Poppins" panose="00000500000000000000" pitchFamily="2" charset="0"/>
              </a:rPr>
              <a:t>Career path planning, and</a:t>
            </a:r>
          </a:p>
          <a:p>
            <a:pPr marL="342900" indent="-342900">
              <a:buFont typeface="Arial" panose="020B0604020202020204" pitchFamily="34" charset="0"/>
              <a:buChar char="•"/>
            </a:pPr>
            <a:r>
              <a:rPr lang="en-US" sz="2000" dirty="0">
                <a:latin typeface="Poppins" panose="00000500000000000000" pitchFamily="2" charset="0"/>
                <a:cs typeface="Poppins" panose="00000500000000000000" pitchFamily="2" charset="0"/>
              </a:rPr>
              <a:t>Reducing costly turnover.</a:t>
            </a:r>
          </a:p>
          <a:p>
            <a:endParaRPr lang="en-US" sz="2000" dirty="0">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Ultimately, the goal is to enhance workforce stability and support data-driven HR decisions using predictive modeling and interpretability.</a:t>
            </a:r>
            <a:endParaRPr lang="en-US" sz="2000" dirty="0">
              <a:solidFill>
                <a:srgbClr val="000000"/>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p:cNvGrpSpPr/>
        <p:nvPr/>
      </p:nvGrpSpPr>
      <p:grpSpPr>
        <a:xfrm>
          <a:off x="0" y="0"/>
          <a:ext cx="0" cy="0"/>
          <a:chOff x="0" y="0"/>
          <a:chExt cx="0" cy="0"/>
        </a:xfrm>
      </p:grpSpPr>
      <p:sp>
        <p:nvSpPr>
          <p:cNvPr id="2" name="AutoShape 2"/>
          <p:cNvSpPr/>
          <p:nvPr/>
        </p:nvSpPr>
        <p:spPr>
          <a:xfrm>
            <a:off x="1028700" y="8326205"/>
            <a:ext cx="16230600" cy="0"/>
          </a:xfrm>
          <a:prstGeom prst="line">
            <a:avLst/>
          </a:prstGeom>
          <a:ln w="9525" cap="flat">
            <a:solidFill>
              <a:srgbClr val="FFEED5"/>
            </a:solidFill>
            <a:prstDash val="solid"/>
            <a:headEnd type="none" w="sm" len="sm"/>
            <a:tailEnd type="none" w="sm" len="sm"/>
          </a:ln>
        </p:spPr>
      </p:sp>
      <p:sp>
        <p:nvSpPr>
          <p:cNvPr id="3" name="AutoShape 3"/>
          <p:cNvSpPr/>
          <p:nvPr/>
        </p:nvSpPr>
        <p:spPr>
          <a:xfrm>
            <a:off x="1028700" y="1023938"/>
            <a:ext cx="16230600" cy="0"/>
          </a:xfrm>
          <a:prstGeom prst="line">
            <a:avLst/>
          </a:prstGeom>
          <a:ln w="9525" cap="flat">
            <a:solidFill>
              <a:srgbClr val="FFEED5"/>
            </a:solidFill>
            <a:prstDash val="solid"/>
            <a:headEnd type="none" w="sm" len="sm"/>
            <a:tailEnd type="none" w="sm" len="sm"/>
          </a:ln>
        </p:spPr>
      </p:sp>
      <p:sp>
        <p:nvSpPr>
          <p:cNvPr id="4" name="AutoShape 4"/>
          <p:cNvSpPr/>
          <p:nvPr/>
        </p:nvSpPr>
        <p:spPr>
          <a:xfrm>
            <a:off x="11710019" y="1023937"/>
            <a:ext cx="0" cy="7302268"/>
          </a:xfrm>
          <a:prstGeom prst="line">
            <a:avLst/>
          </a:prstGeom>
          <a:ln w="9525" cap="flat">
            <a:solidFill>
              <a:srgbClr val="FFEED5"/>
            </a:solidFill>
            <a:prstDash val="solid"/>
            <a:headEnd type="none" w="sm" len="sm"/>
            <a:tailEnd type="none" w="sm" len="sm"/>
          </a:ln>
        </p:spPr>
      </p:sp>
      <p:sp>
        <p:nvSpPr>
          <p:cNvPr id="5" name="TextBox 5"/>
          <p:cNvSpPr txBox="1"/>
          <p:nvPr/>
        </p:nvSpPr>
        <p:spPr>
          <a:xfrm>
            <a:off x="2743200" y="2991372"/>
            <a:ext cx="7124697" cy="4304255"/>
          </a:xfrm>
          <a:prstGeom prst="rect">
            <a:avLst/>
          </a:prstGeom>
        </p:spPr>
        <p:txBody>
          <a:bodyPr wrap="square" lIns="0" tIns="0" rIns="0" bIns="0" rtlCol="0" anchor="t">
            <a:spAutoFit/>
          </a:bodyPr>
          <a:lstStyle/>
          <a:p>
            <a:pPr algn="just">
              <a:lnSpc>
                <a:spcPts val="10800"/>
              </a:lnSpc>
            </a:pPr>
            <a:r>
              <a:rPr lang="en-US" sz="13800" dirty="0">
                <a:solidFill>
                  <a:srgbClr val="FFEED5"/>
                </a:solidFill>
                <a:latin typeface="Poppins"/>
                <a:ea typeface="Poppins"/>
                <a:cs typeface="Poppins"/>
                <a:sym typeface="Poppins"/>
              </a:rPr>
              <a:t>THANK</a:t>
            </a:r>
          </a:p>
          <a:p>
            <a:pPr algn="just">
              <a:lnSpc>
                <a:spcPts val="10800"/>
              </a:lnSpc>
            </a:pPr>
            <a:endParaRPr lang="en-US" sz="13800" dirty="0">
              <a:solidFill>
                <a:srgbClr val="FFEED5"/>
              </a:solidFill>
              <a:latin typeface="Poppins"/>
              <a:ea typeface="Poppins"/>
              <a:cs typeface="Poppins"/>
              <a:sym typeface="Poppins"/>
            </a:endParaRPr>
          </a:p>
          <a:p>
            <a:pPr algn="just">
              <a:lnSpc>
                <a:spcPts val="10800"/>
              </a:lnSpc>
            </a:pPr>
            <a:r>
              <a:rPr lang="en-US" sz="13800" dirty="0">
                <a:solidFill>
                  <a:srgbClr val="FFEED5"/>
                </a:solidFill>
                <a:latin typeface="Poppins"/>
                <a:ea typeface="Poppins"/>
                <a:cs typeface="Poppins"/>
                <a:sym typeface="Poppins"/>
              </a:rPr>
              <a:t>YOU</a:t>
            </a:r>
          </a:p>
        </p:txBody>
      </p:sp>
      <p:sp>
        <p:nvSpPr>
          <p:cNvPr id="13" name="Freeform 13"/>
          <p:cNvSpPr/>
          <p:nvPr/>
        </p:nvSpPr>
        <p:spPr>
          <a:xfrm rot="5400000">
            <a:off x="11405563" y="2788347"/>
            <a:ext cx="2869566" cy="1445218"/>
          </a:xfrm>
          <a:custGeom>
            <a:avLst/>
            <a:gdLst/>
            <a:ahLst/>
            <a:cxnLst/>
            <a:rect l="l" t="t" r="r" b="b"/>
            <a:pathLst>
              <a:path w="2869566" h="1445218">
                <a:moveTo>
                  <a:pt x="0" y="0"/>
                </a:moveTo>
                <a:lnTo>
                  <a:pt x="2869565" y="0"/>
                </a:lnTo>
                <a:lnTo>
                  <a:pt x="2869565" y="1445218"/>
                </a:lnTo>
                <a:lnTo>
                  <a:pt x="0" y="1445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6">
            <a:extLst>
              <a:ext uri="{FF2B5EF4-FFF2-40B4-BE49-F238E27FC236}">
                <a16:creationId xmlns:a16="http://schemas.microsoft.com/office/drawing/2014/main" id="{29873816-05E6-0A2C-6E4F-967948F76AD6}"/>
              </a:ext>
            </a:extLst>
          </p:cNvPr>
          <p:cNvSpPr txBox="1"/>
          <p:nvPr/>
        </p:nvSpPr>
        <p:spPr>
          <a:xfrm>
            <a:off x="13792200" y="6834407"/>
            <a:ext cx="3810000" cy="923907"/>
          </a:xfrm>
          <a:prstGeom prst="rect">
            <a:avLst/>
          </a:prstGeom>
        </p:spPr>
        <p:txBody>
          <a:bodyPr wrap="square" lIns="0" tIns="0" rIns="0" bIns="0" rtlCol="0" anchor="t">
            <a:spAutoFit/>
          </a:bodyPr>
          <a:lstStyle/>
          <a:p>
            <a:pPr algn="l">
              <a:lnSpc>
                <a:spcPts val="3620"/>
              </a:lnSpc>
            </a:pPr>
            <a:r>
              <a:rPr lang="en-US" sz="3016" dirty="0">
                <a:solidFill>
                  <a:srgbClr val="FFEED5"/>
                </a:solidFill>
                <a:latin typeface="Kitsch Display"/>
                <a:ea typeface="Kitsch Display"/>
                <a:cs typeface="Kitsch Display"/>
                <a:sym typeface="Kitsch Display"/>
              </a:rPr>
              <a:t>Project by:</a:t>
            </a:r>
          </a:p>
          <a:p>
            <a:pPr algn="l">
              <a:lnSpc>
                <a:spcPts val="3620"/>
              </a:lnSpc>
            </a:pPr>
            <a:r>
              <a:rPr lang="en-US" sz="3016" dirty="0">
                <a:solidFill>
                  <a:srgbClr val="FFEED5"/>
                </a:solidFill>
                <a:latin typeface="Kitsch Display"/>
                <a:ea typeface="Kitsch Display"/>
                <a:cs typeface="Kitsch Display"/>
                <a:sym typeface="Kitsch Display"/>
              </a:rPr>
              <a:t>Anshika Singh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p:cNvGrpSpPr/>
        <p:nvPr/>
      </p:nvGrpSpPr>
      <p:grpSpPr>
        <a:xfrm>
          <a:off x="0" y="0"/>
          <a:ext cx="0" cy="0"/>
          <a:chOff x="0" y="0"/>
          <a:chExt cx="0" cy="0"/>
        </a:xfrm>
      </p:grpSpPr>
      <p:sp>
        <p:nvSpPr>
          <p:cNvPr id="2" name="AutoShape 2"/>
          <p:cNvSpPr/>
          <p:nvPr/>
        </p:nvSpPr>
        <p:spPr>
          <a:xfrm>
            <a:off x="1028700" y="8326205"/>
            <a:ext cx="16230600" cy="0"/>
          </a:xfrm>
          <a:prstGeom prst="line">
            <a:avLst/>
          </a:prstGeom>
          <a:ln w="9525" cap="flat">
            <a:solidFill>
              <a:srgbClr val="FFEED5"/>
            </a:solidFill>
            <a:prstDash val="solid"/>
            <a:headEnd type="none" w="sm" len="sm"/>
            <a:tailEnd type="none" w="sm" len="sm"/>
          </a:ln>
        </p:spPr>
      </p:sp>
      <p:sp>
        <p:nvSpPr>
          <p:cNvPr id="3" name="AutoShape 3"/>
          <p:cNvSpPr/>
          <p:nvPr/>
        </p:nvSpPr>
        <p:spPr>
          <a:xfrm>
            <a:off x="1028700" y="1023938"/>
            <a:ext cx="16230600" cy="0"/>
          </a:xfrm>
          <a:prstGeom prst="line">
            <a:avLst/>
          </a:prstGeom>
          <a:ln w="9525" cap="flat">
            <a:solidFill>
              <a:srgbClr val="FFEED5"/>
            </a:solidFill>
            <a:prstDash val="solid"/>
            <a:headEnd type="none" w="sm" len="sm"/>
            <a:tailEnd type="none" w="sm" len="sm"/>
          </a:ln>
        </p:spPr>
      </p:sp>
      <p:sp>
        <p:nvSpPr>
          <p:cNvPr id="4" name="AutoShape 4"/>
          <p:cNvSpPr/>
          <p:nvPr/>
        </p:nvSpPr>
        <p:spPr>
          <a:xfrm>
            <a:off x="11710019" y="1023937"/>
            <a:ext cx="0" cy="7302268"/>
          </a:xfrm>
          <a:prstGeom prst="line">
            <a:avLst/>
          </a:prstGeom>
          <a:ln w="9525" cap="flat">
            <a:solidFill>
              <a:srgbClr val="FFEED5"/>
            </a:solidFill>
            <a:prstDash val="solid"/>
            <a:headEnd type="none" w="sm" len="sm"/>
            <a:tailEnd type="none" w="sm" len="sm"/>
          </a:ln>
        </p:spPr>
      </p:sp>
      <p:sp>
        <p:nvSpPr>
          <p:cNvPr id="10" name="Freeform 10"/>
          <p:cNvSpPr/>
          <p:nvPr/>
        </p:nvSpPr>
        <p:spPr>
          <a:xfrm>
            <a:off x="12889262" y="1821939"/>
            <a:ext cx="2521865" cy="1270103"/>
          </a:xfrm>
          <a:custGeom>
            <a:avLst/>
            <a:gdLst/>
            <a:ahLst/>
            <a:cxnLst/>
            <a:rect l="l" t="t" r="r" b="b"/>
            <a:pathLst>
              <a:path w="2521865" h="1270103">
                <a:moveTo>
                  <a:pt x="0" y="0"/>
                </a:moveTo>
                <a:lnTo>
                  <a:pt x="2521865" y="0"/>
                </a:lnTo>
                <a:lnTo>
                  <a:pt x="2521865" y="1270103"/>
                </a:lnTo>
                <a:lnTo>
                  <a:pt x="0" y="12701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1" name="Table 11"/>
          <p:cNvGraphicFramePr>
            <a:graphicFrameLocks noGrp="1"/>
          </p:cNvGraphicFramePr>
          <p:nvPr/>
        </p:nvGraphicFramePr>
        <p:xfrm>
          <a:off x="1028700" y="2456991"/>
          <a:ext cx="9957657" cy="4036085"/>
        </p:xfrm>
        <a:graphic>
          <a:graphicData uri="http://schemas.openxmlformats.org/drawingml/2006/table">
            <a:tbl>
              <a:tblPr/>
              <a:tblGrid>
                <a:gridCol w="3319219">
                  <a:extLst>
                    <a:ext uri="{9D8B030D-6E8A-4147-A177-3AD203B41FA5}">
                      <a16:colId xmlns:a16="http://schemas.microsoft.com/office/drawing/2014/main" val="20000"/>
                    </a:ext>
                  </a:extLst>
                </a:gridCol>
                <a:gridCol w="3319219">
                  <a:extLst>
                    <a:ext uri="{9D8B030D-6E8A-4147-A177-3AD203B41FA5}">
                      <a16:colId xmlns:a16="http://schemas.microsoft.com/office/drawing/2014/main" val="20001"/>
                    </a:ext>
                  </a:extLst>
                </a:gridCol>
                <a:gridCol w="3319219">
                  <a:extLst>
                    <a:ext uri="{9D8B030D-6E8A-4147-A177-3AD203B41FA5}">
                      <a16:colId xmlns:a16="http://schemas.microsoft.com/office/drawing/2014/main" val="20002"/>
                    </a:ext>
                  </a:extLst>
                </a:gridCol>
              </a:tblGrid>
              <a:tr h="1586602">
                <a:tc>
                  <a:txBody>
                    <a:bodyPr/>
                    <a:lstStyle/>
                    <a:p>
                      <a:pPr algn="ctr">
                        <a:lnSpc>
                          <a:spcPts val="3359"/>
                        </a:lnSpc>
                        <a:defRPr/>
                      </a:pPr>
                      <a:r>
                        <a:rPr lang="en-US" sz="2399" b="1">
                          <a:solidFill>
                            <a:srgbClr val="FFEED5"/>
                          </a:solidFill>
                          <a:latin typeface="Poppins Bold"/>
                          <a:ea typeface="Poppins Bold"/>
                          <a:cs typeface="Poppins Bold"/>
                          <a:sym typeface="Poppins Bold"/>
                        </a:rPr>
                        <a:t>Retention Optimization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b="1">
                          <a:solidFill>
                            <a:srgbClr val="FFEED5"/>
                          </a:solidFill>
                          <a:latin typeface="Poppins Bold"/>
                          <a:ea typeface="Poppins Bold"/>
                          <a:cs typeface="Poppins Bold"/>
                          <a:sym typeface="Poppins Bold"/>
                        </a:rPr>
                        <a:t>Recruitment Planning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779"/>
                        </a:lnSpc>
                        <a:defRPr/>
                      </a:pPr>
                      <a:r>
                        <a:rPr lang="en-US" sz="2699" b="1">
                          <a:solidFill>
                            <a:srgbClr val="FFEED5"/>
                          </a:solidFill>
                          <a:latin typeface="Poppins Bold"/>
                          <a:ea typeface="Poppins Bold"/>
                          <a:cs typeface="Poppins Bold"/>
                          <a:sym typeface="Poppins Bold"/>
                        </a:rPr>
                        <a:t>Resource Allocation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49483">
                <a:tc>
                  <a:txBody>
                    <a:bodyPr/>
                    <a:lstStyle/>
                    <a:p>
                      <a:pPr algn="ctr">
                        <a:lnSpc>
                          <a:spcPts val="3219"/>
                        </a:lnSpc>
                        <a:defRPr/>
                      </a:pPr>
                      <a:r>
                        <a:rPr lang="en-US" sz="2299">
                          <a:solidFill>
                            <a:srgbClr val="FFEED5"/>
                          </a:solidFill>
                          <a:latin typeface="Poppins"/>
                          <a:ea typeface="Poppins"/>
                          <a:cs typeface="Poppins"/>
                          <a:sym typeface="Poppins"/>
                        </a:rPr>
                        <a:t>Early identification of high-risk employees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FFEED5"/>
                          </a:solidFill>
                          <a:latin typeface="Poppins"/>
                          <a:ea typeface="Poppins"/>
                          <a:cs typeface="Poppins"/>
                          <a:sym typeface="Poppins"/>
                        </a:rPr>
                        <a:t>Build proactive hiring pipelines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FFEED5"/>
                          </a:solidFill>
                          <a:latin typeface="Poppins"/>
                          <a:ea typeface="Poppins"/>
                          <a:cs typeface="Poppins"/>
                          <a:sym typeface="Poppins"/>
                        </a:rPr>
                        <a:t>Direct efforts to impactful areas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2" name="TextBox 12"/>
          <p:cNvSpPr txBox="1"/>
          <p:nvPr/>
        </p:nvSpPr>
        <p:spPr>
          <a:xfrm>
            <a:off x="12429157" y="3692117"/>
            <a:ext cx="4833627" cy="2424574"/>
          </a:xfrm>
          <a:prstGeom prst="rect">
            <a:avLst/>
          </a:prstGeom>
        </p:spPr>
        <p:txBody>
          <a:bodyPr lIns="0" tIns="0" rIns="0" bIns="0" rtlCol="0" anchor="t">
            <a:spAutoFit/>
          </a:bodyPr>
          <a:lstStyle/>
          <a:p>
            <a:pPr algn="l">
              <a:lnSpc>
                <a:spcPts val="9659"/>
              </a:lnSpc>
            </a:pPr>
            <a:r>
              <a:rPr lang="en-US" sz="6899" dirty="0">
                <a:solidFill>
                  <a:srgbClr val="FFEED5"/>
                </a:solidFill>
                <a:latin typeface="Poppins"/>
                <a:ea typeface="Poppins"/>
                <a:cs typeface="Poppins"/>
                <a:sym typeface="Poppins"/>
              </a:rPr>
              <a:t>BUSINESS 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p:cNvGrpSpPr/>
        <p:nvPr/>
      </p:nvGrpSpPr>
      <p:grpSpPr>
        <a:xfrm>
          <a:off x="0" y="0"/>
          <a:ext cx="0" cy="0"/>
          <a:chOff x="0" y="0"/>
          <a:chExt cx="0" cy="0"/>
        </a:xfrm>
      </p:grpSpPr>
      <p:sp>
        <p:nvSpPr>
          <p:cNvPr id="2" name="AutoShape 2"/>
          <p:cNvSpPr/>
          <p:nvPr/>
        </p:nvSpPr>
        <p:spPr>
          <a:xfrm>
            <a:off x="1028700" y="8326205"/>
            <a:ext cx="16230600" cy="0"/>
          </a:xfrm>
          <a:prstGeom prst="line">
            <a:avLst/>
          </a:prstGeom>
          <a:ln w="9525" cap="flat">
            <a:solidFill>
              <a:srgbClr val="727C42"/>
            </a:solidFill>
            <a:prstDash val="solid"/>
            <a:headEnd type="none" w="sm" len="sm"/>
            <a:tailEnd type="none" w="sm" len="sm"/>
          </a:ln>
        </p:spPr>
      </p:sp>
      <p:sp>
        <p:nvSpPr>
          <p:cNvPr id="8" name="Freeform 8"/>
          <p:cNvSpPr/>
          <p:nvPr/>
        </p:nvSpPr>
        <p:spPr>
          <a:xfrm>
            <a:off x="625745" y="-2163529"/>
            <a:ext cx="5544518" cy="7781780"/>
          </a:xfrm>
          <a:custGeom>
            <a:avLst/>
            <a:gdLst/>
            <a:ahLst/>
            <a:cxnLst/>
            <a:rect l="l" t="t" r="r" b="b"/>
            <a:pathLst>
              <a:path w="5544518" h="7781780">
                <a:moveTo>
                  <a:pt x="0" y="0"/>
                </a:moveTo>
                <a:lnTo>
                  <a:pt x="5544518" y="0"/>
                </a:lnTo>
                <a:lnTo>
                  <a:pt x="5544518" y="7781780"/>
                </a:lnTo>
                <a:lnTo>
                  <a:pt x="0" y="7781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6976174" y="194050"/>
            <a:ext cx="10283126" cy="1304925"/>
          </a:xfrm>
          <a:prstGeom prst="rect">
            <a:avLst/>
          </a:prstGeom>
        </p:spPr>
        <p:txBody>
          <a:bodyPr lIns="0" tIns="0" rIns="0" bIns="0" rtlCol="0" anchor="t">
            <a:spAutoFit/>
          </a:bodyPr>
          <a:lstStyle/>
          <a:p>
            <a:pPr algn="just">
              <a:lnSpc>
                <a:spcPts val="9600"/>
              </a:lnSpc>
            </a:pPr>
            <a:r>
              <a:rPr lang="en-US" sz="8000">
                <a:solidFill>
                  <a:srgbClr val="727C42"/>
                </a:solidFill>
                <a:latin typeface="Poppins"/>
                <a:ea typeface="Poppins"/>
                <a:cs typeface="Poppins"/>
                <a:sym typeface="Poppins"/>
              </a:rPr>
              <a:t>TABLE OF CONTENTS</a:t>
            </a:r>
          </a:p>
        </p:txBody>
      </p:sp>
      <p:sp>
        <p:nvSpPr>
          <p:cNvPr id="10" name="TextBox 10"/>
          <p:cNvSpPr txBox="1"/>
          <p:nvPr/>
        </p:nvSpPr>
        <p:spPr>
          <a:xfrm>
            <a:off x="6976174" y="2231869"/>
            <a:ext cx="7654226" cy="5823261"/>
          </a:xfrm>
          <a:prstGeom prst="rect">
            <a:avLst/>
          </a:prstGeom>
        </p:spPr>
        <p:txBody>
          <a:bodyPr wrap="square" lIns="0" tIns="0" rIns="0" bIns="0" rtlCol="0" anchor="t">
            <a:spAutoFit/>
          </a:bodyPr>
          <a:lstStyle/>
          <a:p>
            <a:pPr marL="474988" lvl="1" indent="-237494" algn="l">
              <a:lnSpc>
                <a:spcPts val="3520"/>
              </a:lnSpc>
              <a:buAutoNum type="arabicPeriod"/>
            </a:pPr>
            <a:r>
              <a:rPr lang="en-US" sz="2800" dirty="0">
                <a:solidFill>
                  <a:srgbClr val="000000"/>
                </a:solidFill>
                <a:latin typeface="Poppins"/>
                <a:ea typeface="Poppins"/>
                <a:cs typeface="Poppins"/>
                <a:sym typeface="Poppins"/>
              </a:rPr>
              <a:t> Dataset Overview</a:t>
            </a:r>
          </a:p>
          <a:p>
            <a:pPr marL="474988" lvl="1" indent="-237494" algn="l">
              <a:lnSpc>
                <a:spcPts val="3520"/>
              </a:lnSpc>
              <a:buAutoNum type="arabicPeriod"/>
            </a:pPr>
            <a:r>
              <a:rPr lang="en-US" sz="2800" dirty="0">
                <a:solidFill>
                  <a:srgbClr val="000000"/>
                </a:solidFill>
                <a:latin typeface="Poppins"/>
                <a:ea typeface="Poppins"/>
                <a:cs typeface="Poppins"/>
                <a:sym typeface="Poppins"/>
              </a:rPr>
              <a:t> Exploratory Data Analysis (EDA)</a:t>
            </a:r>
          </a:p>
          <a:p>
            <a:pPr marL="474988" lvl="1" indent="-237494" algn="l">
              <a:lnSpc>
                <a:spcPts val="3520"/>
              </a:lnSpc>
              <a:buAutoNum type="arabicPeriod"/>
            </a:pPr>
            <a:r>
              <a:rPr lang="en-US" sz="2800" dirty="0">
                <a:solidFill>
                  <a:srgbClr val="000000"/>
                </a:solidFill>
                <a:latin typeface="Poppins"/>
                <a:ea typeface="Poppins"/>
                <a:cs typeface="Poppins"/>
                <a:sym typeface="Poppins"/>
              </a:rPr>
              <a:t> Data Preprocessing</a:t>
            </a:r>
          </a:p>
          <a:p>
            <a:pPr marL="474988" lvl="1" indent="-237494" algn="l">
              <a:lnSpc>
                <a:spcPts val="3520"/>
              </a:lnSpc>
              <a:buAutoNum type="arabicPeriod"/>
            </a:pPr>
            <a:r>
              <a:rPr lang="en-US" sz="2800" dirty="0">
                <a:solidFill>
                  <a:srgbClr val="000000"/>
                </a:solidFill>
                <a:latin typeface="Poppins"/>
                <a:ea typeface="Poppins"/>
                <a:cs typeface="Poppins"/>
                <a:sym typeface="Poppins"/>
              </a:rPr>
              <a:t> Feature Engineering</a:t>
            </a:r>
          </a:p>
          <a:p>
            <a:pPr marL="474988" lvl="1" indent="-237494" algn="l">
              <a:lnSpc>
                <a:spcPts val="3520"/>
              </a:lnSpc>
              <a:buAutoNum type="arabicPeriod"/>
            </a:pPr>
            <a:r>
              <a:rPr lang="en-US" sz="2800" dirty="0">
                <a:solidFill>
                  <a:srgbClr val="000000"/>
                </a:solidFill>
                <a:latin typeface="Poppins"/>
                <a:ea typeface="Poppins"/>
                <a:cs typeface="Poppins"/>
                <a:sym typeface="Poppins"/>
              </a:rPr>
              <a:t> Handling Imbalanced Target</a:t>
            </a:r>
          </a:p>
          <a:p>
            <a:pPr marL="474988" lvl="1" indent="-237494" algn="l">
              <a:lnSpc>
                <a:spcPts val="3520"/>
              </a:lnSpc>
              <a:buAutoNum type="arabicPeriod"/>
            </a:pPr>
            <a:r>
              <a:rPr lang="en-US" sz="2800" dirty="0">
                <a:solidFill>
                  <a:srgbClr val="000000"/>
                </a:solidFill>
                <a:latin typeface="Poppins"/>
                <a:ea typeface="Poppins"/>
                <a:cs typeface="Poppins"/>
                <a:sym typeface="Poppins"/>
              </a:rPr>
              <a:t> Models Used</a:t>
            </a:r>
          </a:p>
          <a:p>
            <a:pPr marL="474988" lvl="1" indent="-237494" algn="l">
              <a:lnSpc>
                <a:spcPts val="3520"/>
              </a:lnSpc>
              <a:buAutoNum type="arabicPeriod"/>
            </a:pPr>
            <a:r>
              <a:rPr lang="en-US" sz="2800" dirty="0">
                <a:solidFill>
                  <a:srgbClr val="000000"/>
                </a:solidFill>
                <a:latin typeface="Poppins"/>
                <a:ea typeface="Poppins"/>
                <a:cs typeface="Poppins"/>
                <a:sym typeface="Poppins"/>
              </a:rPr>
              <a:t> Evaluation Metrics </a:t>
            </a:r>
          </a:p>
          <a:p>
            <a:pPr marL="474988" lvl="1" indent="-237494" algn="l">
              <a:lnSpc>
                <a:spcPts val="3520"/>
              </a:lnSpc>
              <a:buAutoNum type="arabicPeriod"/>
            </a:pPr>
            <a:r>
              <a:rPr lang="en-US" sz="2800" dirty="0">
                <a:solidFill>
                  <a:srgbClr val="000000"/>
                </a:solidFill>
                <a:latin typeface="Poppins"/>
                <a:ea typeface="Poppins"/>
                <a:cs typeface="Poppins"/>
                <a:sym typeface="Poppins"/>
              </a:rPr>
              <a:t> </a:t>
            </a:r>
            <a:r>
              <a:rPr lang="en-US" sz="2800" dirty="0" err="1">
                <a:solidFill>
                  <a:srgbClr val="000000"/>
                </a:solidFill>
                <a:latin typeface="Poppins"/>
                <a:ea typeface="Poppins"/>
                <a:cs typeface="Poppins"/>
                <a:sym typeface="Poppins"/>
              </a:rPr>
              <a:t>XGBoost</a:t>
            </a:r>
            <a:r>
              <a:rPr lang="en-US" sz="2800" dirty="0">
                <a:solidFill>
                  <a:srgbClr val="000000"/>
                </a:solidFill>
                <a:latin typeface="Poppins"/>
                <a:ea typeface="Poppins"/>
                <a:cs typeface="Poppins"/>
                <a:sym typeface="Poppins"/>
              </a:rPr>
              <a:t> Error Analysis</a:t>
            </a:r>
          </a:p>
          <a:p>
            <a:pPr marL="474988" lvl="1" indent="-237494" algn="l">
              <a:lnSpc>
                <a:spcPts val="3520"/>
              </a:lnSpc>
              <a:buAutoNum type="arabicPeriod"/>
            </a:pPr>
            <a:r>
              <a:rPr lang="en-US" sz="2800" dirty="0">
                <a:solidFill>
                  <a:srgbClr val="000000"/>
                </a:solidFill>
                <a:latin typeface="Poppins"/>
                <a:ea typeface="Poppins"/>
                <a:cs typeface="Poppins"/>
                <a:sym typeface="Poppins"/>
              </a:rPr>
              <a:t> Feature Importance (</a:t>
            </a:r>
            <a:r>
              <a:rPr lang="en-US" sz="2800" dirty="0" err="1">
                <a:solidFill>
                  <a:srgbClr val="000000"/>
                </a:solidFill>
                <a:latin typeface="Poppins"/>
                <a:ea typeface="Poppins"/>
                <a:cs typeface="Poppins"/>
                <a:sym typeface="Poppins"/>
              </a:rPr>
              <a:t>XGBoost</a:t>
            </a:r>
            <a:r>
              <a:rPr lang="en-US" sz="2800" dirty="0">
                <a:solidFill>
                  <a:srgbClr val="000000"/>
                </a:solidFill>
                <a:latin typeface="Poppins"/>
                <a:ea typeface="Poppins"/>
                <a:cs typeface="Poppins"/>
                <a:sym typeface="Poppins"/>
              </a:rPr>
              <a:t>)</a:t>
            </a:r>
          </a:p>
          <a:p>
            <a:pPr marL="474988" lvl="1" indent="-237494" algn="l">
              <a:lnSpc>
                <a:spcPts val="3520"/>
              </a:lnSpc>
              <a:buAutoNum type="arabicPeriod"/>
            </a:pPr>
            <a:r>
              <a:rPr lang="en-US" sz="2800" dirty="0">
                <a:solidFill>
                  <a:srgbClr val="000000"/>
                </a:solidFill>
                <a:latin typeface="Poppins"/>
                <a:ea typeface="Poppins"/>
                <a:cs typeface="Poppins"/>
                <a:sym typeface="Poppins"/>
              </a:rPr>
              <a:t> Final Model</a:t>
            </a:r>
          </a:p>
          <a:p>
            <a:pPr marL="474988" lvl="1" indent="-237494" algn="l">
              <a:lnSpc>
                <a:spcPts val="3520"/>
              </a:lnSpc>
              <a:buAutoNum type="arabicPeriod"/>
            </a:pPr>
            <a:r>
              <a:rPr lang="en-IN" sz="2800" dirty="0">
                <a:solidFill>
                  <a:srgbClr val="000000"/>
                </a:solidFill>
                <a:latin typeface="Poppins"/>
                <a:ea typeface="Poppins"/>
                <a:cs typeface="Poppins"/>
                <a:sym typeface="Poppins"/>
              </a:rPr>
              <a:t> Deployment: </a:t>
            </a:r>
            <a:r>
              <a:rPr lang="en-IN" sz="2800" dirty="0" err="1">
                <a:solidFill>
                  <a:srgbClr val="000000"/>
                </a:solidFill>
                <a:latin typeface="Poppins"/>
                <a:ea typeface="Poppins"/>
                <a:cs typeface="Poppins"/>
                <a:sym typeface="Poppins"/>
              </a:rPr>
              <a:t>Streamlit</a:t>
            </a:r>
            <a:r>
              <a:rPr lang="en-IN" sz="2800" dirty="0">
                <a:solidFill>
                  <a:srgbClr val="000000"/>
                </a:solidFill>
                <a:latin typeface="Poppins"/>
                <a:ea typeface="Poppins"/>
                <a:cs typeface="Poppins"/>
                <a:sym typeface="Poppins"/>
              </a:rPr>
              <a:t> App</a:t>
            </a:r>
          </a:p>
          <a:p>
            <a:pPr marL="474988" lvl="1" indent="-237494" algn="l">
              <a:lnSpc>
                <a:spcPts val="3520"/>
              </a:lnSpc>
              <a:buAutoNum type="arabicPeriod"/>
            </a:pPr>
            <a:r>
              <a:rPr lang="en-IN" sz="2800" dirty="0">
                <a:solidFill>
                  <a:srgbClr val="000000"/>
                </a:solidFill>
                <a:latin typeface="Poppins"/>
                <a:ea typeface="Poppins"/>
                <a:cs typeface="Poppins"/>
                <a:sym typeface="Poppins"/>
              </a:rPr>
              <a:t> Conclusion</a:t>
            </a:r>
            <a:endParaRPr lang="en-US" sz="2800" dirty="0">
              <a:solidFill>
                <a:srgbClr val="000000"/>
              </a:solidFill>
              <a:latin typeface="Poppins"/>
              <a:ea typeface="Poppins"/>
              <a:cs typeface="Poppins"/>
              <a:sym typeface="Poppins"/>
            </a:endParaRPr>
          </a:p>
          <a:p>
            <a:pPr marL="474988" lvl="1" indent="-237494" algn="l">
              <a:lnSpc>
                <a:spcPts val="3520"/>
              </a:lnSpc>
              <a:buAutoNum type="arabicPeriod"/>
            </a:pPr>
            <a:endParaRPr lang="en-US" sz="2800" dirty="0">
              <a:solidFill>
                <a:srgbClr val="000000"/>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27C42"/>
        </a:solidFill>
        <a:effectLst/>
      </p:bgPr>
    </p:bg>
    <p:spTree>
      <p:nvGrpSpPr>
        <p:cNvPr id="1" name="">
          <a:extLst>
            <a:ext uri="{FF2B5EF4-FFF2-40B4-BE49-F238E27FC236}">
              <a16:creationId xmlns:a16="http://schemas.microsoft.com/office/drawing/2014/main" id="{70D27639-895D-470B-CCA8-1721F92FC7EF}"/>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3AF7FFA-1594-8725-4053-DA9A84EFE035}"/>
              </a:ext>
            </a:extLst>
          </p:cNvPr>
          <p:cNvSpPr/>
          <p:nvPr/>
        </p:nvSpPr>
        <p:spPr>
          <a:xfrm>
            <a:off x="1028700" y="8326205"/>
            <a:ext cx="16230600" cy="0"/>
          </a:xfrm>
          <a:prstGeom prst="line">
            <a:avLst/>
          </a:prstGeom>
          <a:ln w="9525" cap="flat">
            <a:solidFill>
              <a:srgbClr val="FFEED5"/>
            </a:solidFill>
            <a:prstDash val="solid"/>
            <a:headEnd type="none" w="sm" len="sm"/>
            <a:tailEnd type="none" w="sm" len="sm"/>
          </a:ln>
        </p:spPr>
      </p:sp>
      <p:sp>
        <p:nvSpPr>
          <p:cNvPr id="3" name="AutoShape 3">
            <a:extLst>
              <a:ext uri="{FF2B5EF4-FFF2-40B4-BE49-F238E27FC236}">
                <a16:creationId xmlns:a16="http://schemas.microsoft.com/office/drawing/2014/main" id="{3A703D75-CB7D-C528-A395-5F48B04C752D}"/>
              </a:ext>
            </a:extLst>
          </p:cNvPr>
          <p:cNvSpPr/>
          <p:nvPr/>
        </p:nvSpPr>
        <p:spPr>
          <a:xfrm>
            <a:off x="1028700" y="1023938"/>
            <a:ext cx="16230600" cy="0"/>
          </a:xfrm>
          <a:prstGeom prst="line">
            <a:avLst/>
          </a:prstGeom>
          <a:ln w="9525" cap="flat">
            <a:solidFill>
              <a:srgbClr val="FFEED5"/>
            </a:solidFill>
            <a:prstDash val="solid"/>
            <a:headEnd type="none" w="sm" len="sm"/>
            <a:tailEnd type="none" w="sm" len="sm"/>
          </a:ln>
        </p:spPr>
      </p:sp>
      <p:sp>
        <p:nvSpPr>
          <p:cNvPr id="4" name="AutoShape 4">
            <a:extLst>
              <a:ext uri="{FF2B5EF4-FFF2-40B4-BE49-F238E27FC236}">
                <a16:creationId xmlns:a16="http://schemas.microsoft.com/office/drawing/2014/main" id="{E3AD0CF4-C4CF-C859-756A-E404C15ED7DE}"/>
              </a:ext>
            </a:extLst>
          </p:cNvPr>
          <p:cNvSpPr/>
          <p:nvPr/>
        </p:nvSpPr>
        <p:spPr>
          <a:xfrm>
            <a:off x="11710019" y="1023937"/>
            <a:ext cx="0" cy="7302268"/>
          </a:xfrm>
          <a:prstGeom prst="line">
            <a:avLst/>
          </a:prstGeom>
          <a:ln w="9525" cap="flat">
            <a:solidFill>
              <a:srgbClr val="FFEED5"/>
            </a:solidFill>
            <a:prstDash val="solid"/>
            <a:headEnd type="none" w="sm" len="sm"/>
            <a:tailEnd type="none" w="sm" len="sm"/>
          </a:ln>
        </p:spPr>
      </p:sp>
      <p:sp>
        <p:nvSpPr>
          <p:cNvPr id="13" name="TextBox 10">
            <a:extLst>
              <a:ext uri="{FF2B5EF4-FFF2-40B4-BE49-F238E27FC236}">
                <a16:creationId xmlns:a16="http://schemas.microsoft.com/office/drawing/2014/main" id="{62A15E48-E003-6861-CD45-0EDCC3D83833}"/>
              </a:ext>
            </a:extLst>
          </p:cNvPr>
          <p:cNvSpPr txBox="1"/>
          <p:nvPr/>
        </p:nvSpPr>
        <p:spPr>
          <a:xfrm>
            <a:off x="1028700" y="1368709"/>
            <a:ext cx="9684734" cy="1184170"/>
          </a:xfrm>
          <a:prstGeom prst="rect">
            <a:avLst/>
          </a:prstGeom>
        </p:spPr>
        <p:txBody>
          <a:bodyPr lIns="0" tIns="0" rIns="0" bIns="0" rtlCol="0" anchor="t">
            <a:spAutoFit/>
          </a:bodyPr>
          <a:lstStyle/>
          <a:p>
            <a:pPr algn="just">
              <a:lnSpc>
                <a:spcPts val="9360"/>
              </a:lnSpc>
            </a:pPr>
            <a:r>
              <a:rPr lang="en-US" sz="7800" dirty="0">
                <a:solidFill>
                  <a:schemeClr val="bg2">
                    <a:lumMod val="90000"/>
                  </a:schemeClr>
                </a:solidFill>
                <a:latin typeface="Poppins"/>
                <a:ea typeface="Poppins"/>
                <a:cs typeface="Poppins"/>
                <a:sym typeface="Poppins"/>
              </a:rPr>
              <a:t>DATASET OVERVIEW</a:t>
            </a:r>
          </a:p>
        </p:txBody>
      </p:sp>
      <p:sp>
        <p:nvSpPr>
          <p:cNvPr id="14" name="TextBox 11">
            <a:extLst>
              <a:ext uri="{FF2B5EF4-FFF2-40B4-BE49-F238E27FC236}">
                <a16:creationId xmlns:a16="http://schemas.microsoft.com/office/drawing/2014/main" id="{D00C3414-F77A-9E4E-0F6B-C4A234B0C11D}"/>
              </a:ext>
            </a:extLst>
          </p:cNvPr>
          <p:cNvSpPr txBox="1"/>
          <p:nvPr/>
        </p:nvSpPr>
        <p:spPr>
          <a:xfrm>
            <a:off x="914400" y="2777442"/>
            <a:ext cx="8770154" cy="4848187"/>
          </a:xfrm>
          <a:prstGeom prst="rect">
            <a:avLst/>
          </a:prstGeom>
        </p:spPr>
        <p:txBody>
          <a:bodyPr lIns="0" tIns="0" rIns="0" bIns="0" rtlCol="0" anchor="t">
            <a:spAutoFit/>
          </a:bodyPr>
          <a:lstStyle/>
          <a:p>
            <a:pPr marL="582928" lvl="1" indent="-291464" algn="l">
              <a:lnSpc>
                <a:spcPts val="3779"/>
              </a:lnSpc>
              <a:buFont typeface="Arial"/>
              <a:buChar char="•"/>
            </a:pPr>
            <a:r>
              <a:rPr lang="en-US" sz="2699" dirty="0">
                <a:solidFill>
                  <a:schemeClr val="bg2">
                    <a:lumMod val="90000"/>
                  </a:schemeClr>
                </a:solidFill>
                <a:latin typeface="Poppins"/>
                <a:ea typeface="Poppins"/>
                <a:cs typeface="Poppins"/>
                <a:sym typeface="Poppins"/>
              </a:rPr>
              <a:t>Dataset: aug_train.csv  </a:t>
            </a:r>
          </a:p>
          <a:p>
            <a:pPr marL="582928" lvl="1" indent="-291464" algn="l">
              <a:lnSpc>
                <a:spcPts val="3779"/>
              </a:lnSpc>
              <a:buFont typeface="Arial"/>
              <a:buChar char="•"/>
            </a:pPr>
            <a:r>
              <a:rPr lang="en-US" sz="2699" dirty="0">
                <a:solidFill>
                  <a:schemeClr val="bg2">
                    <a:lumMod val="90000"/>
                  </a:schemeClr>
                </a:solidFill>
                <a:latin typeface="Poppins"/>
                <a:ea typeface="Poppins"/>
                <a:cs typeface="Poppins"/>
                <a:sym typeface="Poppins"/>
              </a:rPr>
              <a:t>Total Rows: 19158  </a:t>
            </a:r>
          </a:p>
          <a:p>
            <a:pPr marL="582928" lvl="1" indent="-291464" algn="l">
              <a:lnSpc>
                <a:spcPts val="3779"/>
              </a:lnSpc>
              <a:buFont typeface="Arial"/>
              <a:buChar char="•"/>
            </a:pPr>
            <a:r>
              <a:rPr lang="en-US" sz="2699" dirty="0">
                <a:solidFill>
                  <a:schemeClr val="bg2">
                    <a:lumMod val="90000"/>
                  </a:schemeClr>
                </a:solidFill>
                <a:latin typeface="Poppins"/>
                <a:ea typeface="Poppins"/>
                <a:cs typeface="Poppins"/>
                <a:sym typeface="Poppins"/>
              </a:rPr>
              <a:t>Total Features (columns): 14</a:t>
            </a:r>
          </a:p>
          <a:p>
            <a:pPr marL="582928" lvl="1" indent="-291464" algn="l">
              <a:lnSpc>
                <a:spcPts val="3779"/>
              </a:lnSpc>
              <a:buFont typeface="Arial"/>
              <a:buChar char="•"/>
            </a:pPr>
            <a:r>
              <a:rPr lang="en-US" sz="2699" dirty="0">
                <a:solidFill>
                  <a:schemeClr val="bg2">
                    <a:lumMod val="90000"/>
                  </a:schemeClr>
                </a:solidFill>
                <a:latin typeface="Poppins"/>
                <a:ea typeface="Poppins"/>
                <a:cs typeface="Poppins"/>
                <a:sym typeface="Poppins"/>
              </a:rPr>
              <a:t>Target Variable: `target`  </a:t>
            </a:r>
          </a:p>
          <a:p>
            <a:pPr algn="l">
              <a:lnSpc>
                <a:spcPts val="3779"/>
              </a:lnSpc>
            </a:pPr>
            <a:r>
              <a:rPr lang="en-US" sz="2699" dirty="0">
                <a:solidFill>
                  <a:schemeClr val="bg2">
                    <a:lumMod val="90000"/>
                  </a:schemeClr>
                </a:solidFill>
                <a:latin typeface="Poppins"/>
                <a:ea typeface="Poppins"/>
                <a:cs typeface="Poppins"/>
                <a:sym typeface="Poppins"/>
              </a:rPr>
              <a:t>      0 → Not looking for job change  </a:t>
            </a:r>
          </a:p>
          <a:p>
            <a:pPr algn="l">
              <a:lnSpc>
                <a:spcPts val="3779"/>
              </a:lnSpc>
            </a:pPr>
            <a:r>
              <a:rPr lang="en-US" sz="2699" dirty="0">
                <a:solidFill>
                  <a:schemeClr val="bg2">
                    <a:lumMod val="90000"/>
                  </a:schemeClr>
                </a:solidFill>
                <a:latin typeface="Poppins"/>
                <a:ea typeface="Poppins"/>
                <a:cs typeface="Poppins"/>
                <a:sym typeface="Poppins"/>
              </a:rPr>
              <a:t>      1 → Looking for job change  </a:t>
            </a:r>
          </a:p>
          <a:p>
            <a:pPr algn="l">
              <a:lnSpc>
                <a:spcPts val="3779"/>
              </a:lnSpc>
            </a:pPr>
            <a:endParaRPr lang="en-US" sz="2699" dirty="0">
              <a:solidFill>
                <a:schemeClr val="bg2">
                  <a:lumMod val="90000"/>
                </a:schemeClr>
              </a:solidFill>
              <a:latin typeface="Poppins"/>
              <a:ea typeface="Poppins"/>
              <a:cs typeface="Poppins"/>
              <a:sym typeface="Poppins"/>
            </a:endParaRPr>
          </a:p>
          <a:p>
            <a:pPr marL="582928" lvl="1" indent="-291464" algn="l">
              <a:lnSpc>
                <a:spcPts val="3779"/>
              </a:lnSpc>
              <a:buFont typeface="Arial"/>
              <a:buChar char="•"/>
            </a:pPr>
            <a:r>
              <a:rPr lang="en-US" sz="2699" dirty="0">
                <a:solidFill>
                  <a:schemeClr val="bg2">
                    <a:lumMod val="90000"/>
                  </a:schemeClr>
                </a:solidFill>
                <a:latin typeface="Poppins"/>
                <a:ea typeface="Poppins"/>
                <a:cs typeface="Poppins"/>
                <a:sym typeface="Poppins"/>
              </a:rPr>
              <a:t>Dataset contains demographic, education, work experience, and company-related information of job candidates.</a:t>
            </a:r>
          </a:p>
        </p:txBody>
      </p:sp>
      <p:sp>
        <p:nvSpPr>
          <p:cNvPr id="15" name="Freeform 9">
            <a:extLst>
              <a:ext uri="{FF2B5EF4-FFF2-40B4-BE49-F238E27FC236}">
                <a16:creationId xmlns:a16="http://schemas.microsoft.com/office/drawing/2014/main" id="{7230BA31-1403-3689-815E-F53071BCD018}"/>
              </a:ext>
            </a:extLst>
          </p:cNvPr>
          <p:cNvSpPr/>
          <p:nvPr/>
        </p:nvSpPr>
        <p:spPr>
          <a:xfrm>
            <a:off x="11887202" y="1650738"/>
            <a:ext cx="6172174" cy="6217639"/>
          </a:xfrm>
          <a:custGeom>
            <a:avLst/>
            <a:gdLst/>
            <a:ahLst/>
            <a:cxnLst/>
            <a:rect l="l" t="t" r="r" b="b"/>
            <a:pathLst>
              <a:path w="7486404" h="5882175">
                <a:moveTo>
                  <a:pt x="0" y="0"/>
                </a:moveTo>
                <a:lnTo>
                  <a:pt x="7486404" y="0"/>
                </a:lnTo>
                <a:lnTo>
                  <a:pt x="7486404" y="5882174"/>
                </a:lnTo>
                <a:lnTo>
                  <a:pt x="0" y="5882174"/>
                </a:lnTo>
                <a:lnTo>
                  <a:pt x="0" y="0"/>
                </a:lnTo>
                <a:close/>
              </a:path>
            </a:pathLst>
          </a:custGeom>
          <a:blipFill>
            <a:blip r:embed="rId2"/>
            <a:stretch>
              <a:fillRect/>
            </a:stretch>
          </a:blipFill>
        </p:spPr>
      </p:sp>
    </p:spTree>
    <p:extLst>
      <p:ext uri="{BB962C8B-B14F-4D97-AF65-F5344CB8AC3E}">
        <p14:creationId xmlns:p14="http://schemas.microsoft.com/office/powerpoint/2010/main" val="32131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p:cNvGrpSpPr/>
        <p:nvPr/>
      </p:nvGrpSpPr>
      <p:grpSpPr>
        <a:xfrm>
          <a:off x="0" y="0"/>
          <a:ext cx="0" cy="0"/>
          <a:chOff x="0" y="0"/>
          <a:chExt cx="0" cy="0"/>
        </a:xfrm>
      </p:grpSpPr>
      <p:sp>
        <p:nvSpPr>
          <p:cNvPr id="2" name="AutoShape 2"/>
          <p:cNvSpPr/>
          <p:nvPr/>
        </p:nvSpPr>
        <p:spPr>
          <a:xfrm>
            <a:off x="820631" y="9639300"/>
            <a:ext cx="16230600" cy="0"/>
          </a:xfrm>
          <a:prstGeom prst="line">
            <a:avLst/>
          </a:prstGeom>
          <a:ln w="9525" cap="flat">
            <a:solidFill>
              <a:srgbClr val="727C42"/>
            </a:solidFill>
            <a:prstDash val="solid"/>
            <a:headEnd type="none" w="sm" len="sm"/>
            <a:tailEnd type="none" w="sm" len="sm"/>
          </a:ln>
        </p:spPr>
      </p:sp>
      <p:sp>
        <p:nvSpPr>
          <p:cNvPr id="10" name="TextBox 10"/>
          <p:cNvSpPr txBox="1"/>
          <p:nvPr/>
        </p:nvSpPr>
        <p:spPr>
          <a:xfrm>
            <a:off x="4163134" y="2650094"/>
            <a:ext cx="2100360" cy="2312416"/>
          </a:xfrm>
          <a:prstGeom prst="rect">
            <a:avLst/>
          </a:prstGeom>
        </p:spPr>
        <p:txBody>
          <a:bodyPr lIns="50800" tIns="50800" rIns="50800" bIns="50800" rtlCol="0" anchor="ctr"/>
          <a:lstStyle/>
          <a:p>
            <a:pPr algn="ctr">
              <a:lnSpc>
                <a:spcPts val="3647"/>
              </a:lnSpc>
            </a:pPr>
            <a:endParaRPr/>
          </a:p>
        </p:txBody>
      </p:sp>
      <p:sp>
        <p:nvSpPr>
          <p:cNvPr id="25" name="TextBox 25"/>
          <p:cNvSpPr txBox="1"/>
          <p:nvPr/>
        </p:nvSpPr>
        <p:spPr>
          <a:xfrm>
            <a:off x="839166" y="-182084"/>
            <a:ext cx="9867901" cy="1213409"/>
          </a:xfrm>
          <a:prstGeom prst="rect">
            <a:avLst/>
          </a:prstGeom>
        </p:spPr>
        <p:txBody>
          <a:bodyPr wrap="square" lIns="0" tIns="0" rIns="0" bIns="0" rtlCol="0" anchor="t">
            <a:spAutoFit/>
          </a:bodyPr>
          <a:lstStyle/>
          <a:p>
            <a:pPr>
              <a:lnSpc>
                <a:spcPts val="10559"/>
              </a:lnSpc>
            </a:pPr>
            <a:r>
              <a:rPr lang="en-US" sz="4400" dirty="0">
                <a:solidFill>
                  <a:srgbClr val="727C42"/>
                </a:solidFill>
                <a:latin typeface="Poppins"/>
                <a:ea typeface="Poppins"/>
                <a:cs typeface="Poppins"/>
                <a:sym typeface="Poppins"/>
              </a:rPr>
              <a:t>Exploratory Data Analysis (EDA)</a:t>
            </a:r>
          </a:p>
        </p:txBody>
      </p:sp>
      <p:sp>
        <p:nvSpPr>
          <p:cNvPr id="26" name="TextBox 26"/>
          <p:cNvSpPr txBox="1"/>
          <p:nvPr/>
        </p:nvSpPr>
        <p:spPr>
          <a:xfrm>
            <a:off x="814453" y="1196815"/>
            <a:ext cx="3962399" cy="413190"/>
          </a:xfrm>
          <a:prstGeom prst="rect">
            <a:avLst/>
          </a:prstGeom>
        </p:spPr>
        <p:txBody>
          <a:bodyPr wrap="square" lIns="0" tIns="0" rIns="0" bIns="0" rtlCol="0" anchor="t">
            <a:spAutoFit/>
          </a:bodyPr>
          <a:lstStyle/>
          <a:p>
            <a:pPr marL="0" lvl="0" indent="0" algn="ctr">
              <a:lnSpc>
                <a:spcPts val="3359"/>
              </a:lnSpc>
              <a:spcBef>
                <a:spcPct val="0"/>
              </a:spcBef>
            </a:pPr>
            <a:r>
              <a:rPr lang="en-US" sz="2000" u="none" dirty="0">
                <a:solidFill>
                  <a:srgbClr val="727C42"/>
                </a:solidFill>
                <a:latin typeface="Poppins Semi-Bold"/>
                <a:ea typeface="Poppins Semi-Bold"/>
                <a:cs typeface="Poppins Semi-Bold"/>
                <a:sym typeface="Poppins Semi-Bold"/>
              </a:rPr>
              <a:t>Univariate Analysis (Numeric)</a:t>
            </a:r>
          </a:p>
        </p:txBody>
      </p:sp>
      <p:pic>
        <p:nvPicPr>
          <p:cNvPr id="1028" name="Picture 4">
            <a:extLst>
              <a:ext uri="{FF2B5EF4-FFF2-40B4-BE49-F238E27FC236}">
                <a16:creationId xmlns:a16="http://schemas.microsoft.com/office/drawing/2014/main" id="{95567F69-DB77-A758-2CD9-4AB058357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631" y="5924550"/>
            <a:ext cx="11334750" cy="3714750"/>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8F7241C-A9AC-8AB8-3CFC-780BA29EDB63}"/>
              </a:ext>
            </a:extLst>
          </p:cNvPr>
          <p:cNvSpPr txBox="1"/>
          <p:nvPr/>
        </p:nvSpPr>
        <p:spPr>
          <a:xfrm>
            <a:off x="12649200" y="2125429"/>
            <a:ext cx="5257800" cy="3139321"/>
          </a:xfrm>
          <a:prstGeom prst="rect">
            <a:avLst/>
          </a:prstGeom>
          <a:noFill/>
        </p:spPr>
        <p:txBody>
          <a:bodyPr wrap="square" rtlCol="0">
            <a:spAutoFit/>
          </a:bodyPr>
          <a:lstStyle/>
          <a:p>
            <a:r>
              <a:rPr lang="en-US" b="1" dirty="0">
                <a:solidFill>
                  <a:schemeClr val="accent3">
                    <a:lumMod val="50000"/>
                  </a:schemeClr>
                </a:solidFill>
                <a:latin typeface="Poppins" panose="00000500000000000000" pitchFamily="2" charset="0"/>
                <a:cs typeface="Poppins" panose="00000500000000000000" pitchFamily="2" charset="0"/>
              </a:rPr>
              <a:t> Insights from the Analysis:</a:t>
            </a:r>
          </a:p>
          <a:p>
            <a:endParaRPr lang="en-US" b="1" dirty="0">
              <a:latin typeface="Poppins" panose="00000500000000000000" pitchFamily="2" charset="0"/>
              <a:cs typeface="Poppins" panose="00000500000000000000" pitchFamily="2" charset="0"/>
            </a:endParaRPr>
          </a:p>
          <a:p>
            <a:r>
              <a:rPr lang="en-US" b="1" dirty="0">
                <a:latin typeface="Poppins" panose="00000500000000000000" pitchFamily="2" charset="0"/>
                <a:cs typeface="Poppins" panose="00000500000000000000" pitchFamily="2" charset="0"/>
              </a:rPr>
              <a:t>Training Hours -</a:t>
            </a:r>
            <a:endParaRPr lang="en-US" dirty="0">
              <a:latin typeface="Poppins" panose="00000500000000000000" pitchFamily="2" charset="0"/>
              <a:cs typeface="Poppins" panose="00000500000000000000" pitchFamily="2" charset="0"/>
            </a:endParaRPr>
          </a:p>
          <a:p>
            <a:r>
              <a:rPr lang="en-US" b="1" dirty="0">
                <a:latin typeface="Poppins" panose="00000500000000000000" pitchFamily="2" charset="0"/>
                <a:cs typeface="Poppins" panose="00000500000000000000" pitchFamily="2" charset="0"/>
              </a:rPr>
              <a:t>Right-skewed</a:t>
            </a:r>
            <a:r>
              <a:rPr lang="en-US" dirty="0">
                <a:latin typeface="Poppins" panose="00000500000000000000" pitchFamily="2" charset="0"/>
                <a:cs typeface="Poppins" panose="00000500000000000000" pitchFamily="2" charset="0"/>
              </a:rPr>
              <a:t> distribution — most candidates completed fewer training hours.</a:t>
            </a:r>
          </a:p>
          <a:p>
            <a:r>
              <a:rPr lang="en-US" dirty="0">
                <a:latin typeface="Poppins" panose="00000500000000000000" pitchFamily="2" charset="0"/>
                <a:cs typeface="Poppins" panose="00000500000000000000" pitchFamily="2" charset="0"/>
              </a:rPr>
              <a:t>Several </a:t>
            </a:r>
            <a:r>
              <a:rPr lang="en-US" b="1" dirty="0">
                <a:latin typeface="Poppins" panose="00000500000000000000" pitchFamily="2" charset="0"/>
                <a:cs typeface="Poppins" panose="00000500000000000000" pitchFamily="2" charset="0"/>
              </a:rPr>
              <a:t>extreme outliers</a:t>
            </a:r>
            <a:r>
              <a:rPr lang="en-US" dirty="0">
                <a:latin typeface="Poppins" panose="00000500000000000000" pitchFamily="2" charset="0"/>
                <a:cs typeface="Poppins" panose="00000500000000000000" pitchFamily="2" charset="0"/>
              </a:rPr>
              <a:t> beyond 200+ hours.</a:t>
            </a:r>
          </a:p>
          <a:p>
            <a:r>
              <a:rPr lang="en-US" dirty="0">
                <a:latin typeface="Poppins" panose="00000500000000000000" pitchFamily="2" charset="0"/>
                <a:cs typeface="Poppins" panose="00000500000000000000" pitchFamily="2" charset="0"/>
              </a:rPr>
              <a:t>Indicates a need for </a:t>
            </a:r>
            <a:r>
              <a:rPr lang="en-US" b="1" dirty="0">
                <a:latin typeface="Poppins" panose="00000500000000000000" pitchFamily="2" charset="0"/>
                <a:cs typeface="Poppins" panose="00000500000000000000" pitchFamily="2" charset="0"/>
              </a:rPr>
              <a:t>log transformation</a:t>
            </a:r>
            <a:r>
              <a:rPr lang="en-US" dirty="0">
                <a:latin typeface="Poppins" panose="00000500000000000000" pitchFamily="2" charset="0"/>
                <a:cs typeface="Poppins" panose="00000500000000000000" pitchFamily="2" charset="0"/>
              </a:rPr>
              <a:t>, which we applied later during feature engineering.</a:t>
            </a:r>
          </a:p>
          <a:p>
            <a:endParaRPr lang="en-IN" dirty="0"/>
          </a:p>
        </p:txBody>
      </p:sp>
      <p:sp>
        <p:nvSpPr>
          <p:cNvPr id="33" name="TextBox 32">
            <a:extLst>
              <a:ext uri="{FF2B5EF4-FFF2-40B4-BE49-F238E27FC236}">
                <a16:creationId xmlns:a16="http://schemas.microsoft.com/office/drawing/2014/main" id="{3EE882A1-6857-81FC-CE9E-B423376014BD}"/>
              </a:ext>
            </a:extLst>
          </p:cNvPr>
          <p:cNvSpPr txBox="1"/>
          <p:nvPr/>
        </p:nvSpPr>
        <p:spPr>
          <a:xfrm>
            <a:off x="12686270" y="6362700"/>
            <a:ext cx="5257800" cy="2031325"/>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City Development Index -</a:t>
            </a:r>
            <a:endParaRPr lang="en-US" dirty="0">
              <a:latin typeface="Poppins" panose="00000500000000000000" pitchFamily="2" charset="0"/>
              <a:cs typeface="Poppins" panose="00000500000000000000" pitchFamily="2" charset="0"/>
            </a:endParaRPr>
          </a:p>
          <a:p>
            <a:r>
              <a:rPr lang="en-US" b="1" dirty="0">
                <a:latin typeface="Poppins" panose="00000500000000000000" pitchFamily="2" charset="0"/>
                <a:cs typeface="Poppins" panose="00000500000000000000" pitchFamily="2" charset="0"/>
              </a:rPr>
              <a:t>Smooth, left-skewed</a:t>
            </a:r>
            <a:r>
              <a:rPr lang="en-US" dirty="0">
                <a:latin typeface="Poppins" panose="00000500000000000000" pitchFamily="2" charset="0"/>
                <a:cs typeface="Poppins" panose="00000500000000000000" pitchFamily="2" charset="0"/>
              </a:rPr>
              <a:t> distribution — most candidates come from moderately developed cities (index 0.6 to 0.9).</a:t>
            </a:r>
          </a:p>
          <a:p>
            <a:r>
              <a:rPr lang="en-US" b="1" dirty="0">
                <a:latin typeface="Poppins" panose="00000500000000000000" pitchFamily="2" charset="0"/>
                <a:cs typeface="Poppins" panose="00000500000000000000" pitchFamily="2" charset="0"/>
              </a:rPr>
              <a:t>No significant outliers</a:t>
            </a:r>
            <a:r>
              <a:rPr lang="en-US" dirty="0">
                <a:latin typeface="Poppins" panose="00000500000000000000" pitchFamily="2" charset="0"/>
                <a:cs typeface="Poppins" panose="00000500000000000000" pitchFamily="2" charset="0"/>
              </a:rPr>
              <a:t> detected.</a:t>
            </a:r>
          </a:p>
          <a:p>
            <a:r>
              <a:rPr lang="en-US" dirty="0">
                <a:latin typeface="Poppins" panose="00000500000000000000" pitchFamily="2" charset="0"/>
                <a:cs typeface="Poppins" panose="00000500000000000000" pitchFamily="2" charset="0"/>
              </a:rPr>
              <a:t>Suggests this feature is already scaled and ready for modeling.</a:t>
            </a:r>
          </a:p>
        </p:txBody>
      </p:sp>
      <p:pic>
        <p:nvPicPr>
          <p:cNvPr id="35" name="Picture 34">
            <a:extLst>
              <a:ext uri="{FF2B5EF4-FFF2-40B4-BE49-F238E27FC236}">
                <a16:creationId xmlns:a16="http://schemas.microsoft.com/office/drawing/2014/main" id="{2985DAA4-1AF6-7C23-13A2-F6E62EF9D569}"/>
              </a:ext>
            </a:extLst>
          </p:cNvPr>
          <p:cNvPicPr>
            <a:picLocks noChangeAspect="1"/>
          </p:cNvPicPr>
          <p:nvPr/>
        </p:nvPicPr>
        <p:blipFill>
          <a:blip r:embed="rId3"/>
          <a:srcRect t="2631"/>
          <a:stretch>
            <a:fillRect/>
          </a:stretch>
        </p:blipFill>
        <p:spPr>
          <a:xfrm>
            <a:off x="839166" y="1911836"/>
            <a:ext cx="11366553" cy="37147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9E78BCCF-A93A-CED1-8449-F08B9D71E1B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7D5BAD3E-F9FE-D5AD-3C03-5E9078D726DC}"/>
              </a:ext>
            </a:extLst>
          </p:cNvPr>
          <p:cNvSpPr/>
          <p:nvPr/>
        </p:nvSpPr>
        <p:spPr>
          <a:xfrm>
            <a:off x="820631" y="9639300"/>
            <a:ext cx="16230600" cy="0"/>
          </a:xfrm>
          <a:prstGeom prst="line">
            <a:avLst/>
          </a:prstGeom>
          <a:ln w="9525" cap="flat">
            <a:solidFill>
              <a:srgbClr val="727C42"/>
            </a:solidFill>
            <a:prstDash val="solid"/>
            <a:headEnd type="none" w="sm" len="sm"/>
            <a:tailEnd type="none" w="sm" len="sm"/>
          </a:ln>
        </p:spPr>
      </p:sp>
      <p:sp>
        <p:nvSpPr>
          <p:cNvPr id="10" name="TextBox 10">
            <a:extLst>
              <a:ext uri="{FF2B5EF4-FFF2-40B4-BE49-F238E27FC236}">
                <a16:creationId xmlns:a16="http://schemas.microsoft.com/office/drawing/2014/main" id="{F007709E-5EE8-CBB8-48A0-803AC8690096}"/>
              </a:ext>
            </a:extLst>
          </p:cNvPr>
          <p:cNvSpPr txBox="1"/>
          <p:nvPr/>
        </p:nvSpPr>
        <p:spPr>
          <a:xfrm>
            <a:off x="4163134" y="2650094"/>
            <a:ext cx="2100360" cy="2312416"/>
          </a:xfrm>
          <a:prstGeom prst="rect">
            <a:avLst/>
          </a:prstGeom>
        </p:spPr>
        <p:txBody>
          <a:bodyPr lIns="50800" tIns="50800" rIns="50800" bIns="50800" rtlCol="0" anchor="ctr"/>
          <a:lstStyle/>
          <a:p>
            <a:pPr algn="ctr">
              <a:lnSpc>
                <a:spcPts val="3647"/>
              </a:lnSpc>
            </a:pPr>
            <a:endParaRPr/>
          </a:p>
        </p:txBody>
      </p:sp>
      <p:sp>
        <p:nvSpPr>
          <p:cNvPr id="25" name="TextBox 25">
            <a:extLst>
              <a:ext uri="{FF2B5EF4-FFF2-40B4-BE49-F238E27FC236}">
                <a16:creationId xmlns:a16="http://schemas.microsoft.com/office/drawing/2014/main" id="{2FEDA462-0015-0334-7E1A-85126AD23B64}"/>
              </a:ext>
            </a:extLst>
          </p:cNvPr>
          <p:cNvSpPr txBox="1"/>
          <p:nvPr/>
        </p:nvSpPr>
        <p:spPr>
          <a:xfrm>
            <a:off x="839166" y="-182084"/>
            <a:ext cx="9867901" cy="1213409"/>
          </a:xfrm>
          <a:prstGeom prst="rect">
            <a:avLst/>
          </a:prstGeom>
        </p:spPr>
        <p:txBody>
          <a:bodyPr wrap="square" lIns="0" tIns="0" rIns="0" bIns="0" rtlCol="0" anchor="t">
            <a:spAutoFit/>
          </a:bodyPr>
          <a:lstStyle/>
          <a:p>
            <a:pPr>
              <a:lnSpc>
                <a:spcPts val="10559"/>
              </a:lnSpc>
            </a:pPr>
            <a:r>
              <a:rPr lang="en-US" sz="4400" dirty="0">
                <a:solidFill>
                  <a:srgbClr val="727C42"/>
                </a:solidFill>
                <a:latin typeface="Poppins"/>
                <a:ea typeface="Poppins"/>
                <a:cs typeface="Poppins"/>
                <a:sym typeface="Poppins"/>
              </a:rPr>
              <a:t>Exploratory Data Analysis (EDA)</a:t>
            </a:r>
          </a:p>
        </p:txBody>
      </p:sp>
      <p:sp>
        <p:nvSpPr>
          <p:cNvPr id="26" name="TextBox 26">
            <a:extLst>
              <a:ext uri="{FF2B5EF4-FFF2-40B4-BE49-F238E27FC236}">
                <a16:creationId xmlns:a16="http://schemas.microsoft.com/office/drawing/2014/main" id="{139182C2-591D-AB05-30BD-1EF71C5CA229}"/>
              </a:ext>
            </a:extLst>
          </p:cNvPr>
          <p:cNvSpPr txBox="1"/>
          <p:nvPr/>
        </p:nvSpPr>
        <p:spPr>
          <a:xfrm>
            <a:off x="685800" y="1083260"/>
            <a:ext cx="4374148" cy="398827"/>
          </a:xfrm>
          <a:prstGeom prst="rect">
            <a:avLst/>
          </a:prstGeom>
        </p:spPr>
        <p:txBody>
          <a:bodyPr wrap="square" lIns="0" tIns="0" rIns="0" bIns="0" rtlCol="0" anchor="t">
            <a:spAutoFit/>
          </a:bodyPr>
          <a:lstStyle/>
          <a:p>
            <a:pPr marL="0" lvl="0" indent="0" algn="ctr">
              <a:lnSpc>
                <a:spcPts val="3359"/>
              </a:lnSpc>
              <a:spcBef>
                <a:spcPct val="0"/>
              </a:spcBef>
            </a:pPr>
            <a:r>
              <a:rPr lang="en-US" sz="2000" u="none" dirty="0">
                <a:solidFill>
                  <a:srgbClr val="727C42"/>
                </a:solidFill>
                <a:latin typeface="Poppins Semi-Bold"/>
                <a:ea typeface="Poppins Semi-Bold"/>
                <a:cs typeface="Poppins Semi-Bold"/>
                <a:sym typeface="Poppins Semi-Bold"/>
              </a:rPr>
              <a:t>Univariate Analysis (Categoric)</a:t>
            </a:r>
          </a:p>
        </p:txBody>
      </p:sp>
      <p:pic>
        <p:nvPicPr>
          <p:cNvPr id="2050" name="Picture 2">
            <a:extLst>
              <a:ext uri="{FF2B5EF4-FFF2-40B4-BE49-F238E27FC236}">
                <a16:creationId xmlns:a16="http://schemas.microsoft.com/office/drawing/2014/main" id="{DE9D9806-BCE8-1B31-C90D-792BB3B3D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1" y="1610005"/>
            <a:ext cx="8915399" cy="3714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4E28C4E-FE8D-1C6D-99A6-31584E11B176}"/>
              </a:ext>
            </a:extLst>
          </p:cNvPr>
          <p:cNvPicPr>
            <a:picLocks noChangeAspect="1"/>
          </p:cNvPicPr>
          <p:nvPr/>
        </p:nvPicPr>
        <p:blipFill>
          <a:blip r:embed="rId3"/>
          <a:srcRect l="856" r="-1"/>
          <a:stretch>
            <a:fillRect/>
          </a:stretch>
        </p:blipFill>
        <p:spPr>
          <a:xfrm>
            <a:off x="9296401" y="1610004"/>
            <a:ext cx="8685005" cy="3714737"/>
          </a:xfrm>
          <a:prstGeom prst="rect">
            <a:avLst/>
          </a:prstGeom>
        </p:spPr>
      </p:pic>
      <p:pic>
        <p:nvPicPr>
          <p:cNvPr id="6" name="Picture 5">
            <a:extLst>
              <a:ext uri="{FF2B5EF4-FFF2-40B4-BE49-F238E27FC236}">
                <a16:creationId xmlns:a16="http://schemas.microsoft.com/office/drawing/2014/main" id="{74EA5265-5911-192A-53AD-9431C62ABA6E}"/>
              </a:ext>
            </a:extLst>
          </p:cNvPr>
          <p:cNvPicPr>
            <a:picLocks noChangeAspect="1"/>
          </p:cNvPicPr>
          <p:nvPr/>
        </p:nvPicPr>
        <p:blipFill>
          <a:blip r:embed="rId4"/>
          <a:stretch>
            <a:fillRect/>
          </a:stretch>
        </p:blipFill>
        <p:spPr>
          <a:xfrm>
            <a:off x="228600" y="5580591"/>
            <a:ext cx="8915400" cy="3678959"/>
          </a:xfrm>
          <a:prstGeom prst="rect">
            <a:avLst/>
          </a:prstGeom>
        </p:spPr>
      </p:pic>
      <p:pic>
        <p:nvPicPr>
          <p:cNvPr id="8" name="Picture 7">
            <a:extLst>
              <a:ext uri="{FF2B5EF4-FFF2-40B4-BE49-F238E27FC236}">
                <a16:creationId xmlns:a16="http://schemas.microsoft.com/office/drawing/2014/main" id="{123B1DD4-17F3-1ED4-87D1-A5960E62E12C}"/>
              </a:ext>
            </a:extLst>
          </p:cNvPr>
          <p:cNvPicPr>
            <a:picLocks noChangeAspect="1"/>
          </p:cNvPicPr>
          <p:nvPr/>
        </p:nvPicPr>
        <p:blipFill>
          <a:blip r:embed="rId5"/>
          <a:stretch>
            <a:fillRect/>
          </a:stretch>
        </p:blipFill>
        <p:spPr>
          <a:xfrm>
            <a:off x="9357918" y="5580590"/>
            <a:ext cx="8685005" cy="3678953"/>
          </a:xfrm>
          <a:prstGeom prst="rect">
            <a:avLst/>
          </a:prstGeom>
        </p:spPr>
      </p:pic>
    </p:spTree>
    <p:extLst>
      <p:ext uri="{BB962C8B-B14F-4D97-AF65-F5344CB8AC3E}">
        <p14:creationId xmlns:p14="http://schemas.microsoft.com/office/powerpoint/2010/main" val="263538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FF4224F5-5682-A7EF-BD6A-E8329A6B5BE1}"/>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15E359CF-BC3C-29CD-71A3-3D71671F857A}"/>
              </a:ext>
            </a:extLst>
          </p:cNvPr>
          <p:cNvSpPr txBox="1"/>
          <p:nvPr/>
        </p:nvSpPr>
        <p:spPr>
          <a:xfrm>
            <a:off x="4163134" y="2650094"/>
            <a:ext cx="2100360" cy="2312416"/>
          </a:xfrm>
          <a:prstGeom prst="rect">
            <a:avLst/>
          </a:prstGeom>
        </p:spPr>
        <p:txBody>
          <a:bodyPr lIns="50800" tIns="50800" rIns="50800" bIns="50800" rtlCol="0" anchor="ctr"/>
          <a:lstStyle/>
          <a:p>
            <a:pPr algn="ctr">
              <a:lnSpc>
                <a:spcPts val="3647"/>
              </a:lnSpc>
            </a:pPr>
            <a:endParaRPr/>
          </a:p>
        </p:txBody>
      </p:sp>
      <p:sp>
        <p:nvSpPr>
          <p:cNvPr id="25" name="TextBox 25">
            <a:extLst>
              <a:ext uri="{FF2B5EF4-FFF2-40B4-BE49-F238E27FC236}">
                <a16:creationId xmlns:a16="http://schemas.microsoft.com/office/drawing/2014/main" id="{A85DE38B-0B08-D926-C81C-108174343C63}"/>
              </a:ext>
            </a:extLst>
          </p:cNvPr>
          <p:cNvSpPr txBox="1"/>
          <p:nvPr/>
        </p:nvSpPr>
        <p:spPr>
          <a:xfrm>
            <a:off x="773263" y="-343862"/>
            <a:ext cx="9867901" cy="1213409"/>
          </a:xfrm>
          <a:prstGeom prst="rect">
            <a:avLst/>
          </a:prstGeom>
        </p:spPr>
        <p:txBody>
          <a:bodyPr wrap="square" lIns="0" tIns="0" rIns="0" bIns="0" rtlCol="0" anchor="t">
            <a:spAutoFit/>
          </a:bodyPr>
          <a:lstStyle/>
          <a:p>
            <a:pPr>
              <a:lnSpc>
                <a:spcPts val="10559"/>
              </a:lnSpc>
            </a:pPr>
            <a:r>
              <a:rPr lang="en-US" sz="4400" dirty="0">
                <a:solidFill>
                  <a:srgbClr val="727C42"/>
                </a:solidFill>
                <a:latin typeface="Poppins"/>
                <a:ea typeface="Poppins"/>
                <a:cs typeface="Poppins"/>
                <a:sym typeface="Poppins"/>
              </a:rPr>
              <a:t>Exploratory Data Analysis (EDA)</a:t>
            </a:r>
          </a:p>
        </p:txBody>
      </p:sp>
      <p:sp>
        <p:nvSpPr>
          <p:cNvPr id="26" name="TextBox 26">
            <a:extLst>
              <a:ext uri="{FF2B5EF4-FFF2-40B4-BE49-F238E27FC236}">
                <a16:creationId xmlns:a16="http://schemas.microsoft.com/office/drawing/2014/main" id="{ECC612B0-56B7-17F3-7007-1CB5F797B844}"/>
              </a:ext>
            </a:extLst>
          </p:cNvPr>
          <p:cNvSpPr txBox="1"/>
          <p:nvPr/>
        </p:nvSpPr>
        <p:spPr>
          <a:xfrm>
            <a:off x="839167" y="792406"/>
            <a:ext cx="3612148" cy="398827"/>
          </a:xfrm>
          <a:prstGeom prst="rect">
            <a:avLst/>
          </a:prstGeom>
        </p:spPr>
        <p:txBody>
          <a:bodyPr wrap="square" lIns="0" tIns="0" rIns="0" bIns="0" rtlCol="0" anchor="t">
            <a:spAutoFit/>
          </a:bodyPr>
          <a:lstStyle/>
          <a:p>
            <a:pPr marL="0" lvl="0" indent="0" algn="ctr">
              <a:lnSpc>
                <a:spcPts val="3359"/>
              </a:lnSpc>
              <a:spcBef>
                <a:spcPct val="0"/>
              </a:spcBef>
            </a:pPr>
            <a:r>
              <a:rPr lang="en-US" sz="2000" u="none" dirty="0">
                <a:solidFill>
                  <a:srgbClr val="727C42"/>
                </a:solidFill>
                <a:latin typeface="Poppins Semi-Bold"/>
                <a:ea typeface="Poppins Semi-Bold"/>
                <a:cs typeface="Poppins Semi-Bold"/>
                <a:sym typeface="Poppins Semi-Bold"/>
              </a:rPr>
              <a:t>Bivariate Analysis vs Target </a:t>
            </a:r>
          </a:p>
        </p:txBody>
      </p:sp>
      <p:pic>
        <p:nvPicPr>
          <p:cNvPr id="5" name="Picture 4">
            <a:extLst>
              <a:ext uri="{FF2B5EF4-FFF2-40B4-BE49-F238E27FC236}">
                <a16:creationId xmlns:a16="http://schemas.microsoft.com/office/drawing/2014/main" id="{A9C025E4-73E2-1E2F-3777-1BD49F72BAC5}"/>
              </a:ext>
            </a:extLst>
          </p:cNvPr>
          <p:cNvPicPr>
            <a:picLocks noChangeAspect="1"/>
          </p:cNvPicPr>
          <p:nvPr/>
        </p:nvPicPr>
        <p:blipFill>
          <a:blip r:embed="rId2"/>
          <a:stretch>
            <a:fillRect/>
          </a:stretch>
        </p:blipFill>
        <p:spPr>
          <a:xfrm>
            <a:off x="839166" y="1276916"/>
            <a:ext cx="7695233" cy="2982556"/>
          </a:xfrm>
          <a:prstGeom prst="rect">
            <a:avLst/>
          </a:prstGeom>
        </p:spPr>
      </p:pic>
      <p:pic>
        <p:nvPicPr>
          <p:cNvPr id="3078" name="Picture 6">
            <a:extLst>
              <a:ext uri="{FF2B5EF4-FFF2-40B4-BE49-F238E27FC236}">
                <a16:creationId xmlns:a16="http://schemas.microsoft.com/office/drawing/2014/main" id="{892FDEA8-A09F-8602-DCF2-1313B8ABB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04" y="4345155"/>
            <a:ext cx="7686995" cy="26126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33CFC51-5F06-B5DB-A591-A36905C80901}"/>
              </a:ext>
            </a:extLst>
          </p:cNvPr>
          <p:cNvPicPr>
            <a:picLocks noChangeAspect="1"/>
          </p:cNvPicPr>
          <p:nvPr/>
        </p:nvPicPr>
        <p:blipFill>
          <a:blip r:embed="rId4"/>
          <a:stretch>
            <a:fillRect/>
          </a:stretch>
        </p:blipFill>
        <p:spPr>
          <a:xfrm>
            <a:off x="806213" y="7042055"/>
            <a:ext cx="7761137" cy="3129198"/>
          </a:xfrm>
          <a:prstGeom prst="rect">
            <a:avLst/>
          </a:prstGeom>
        </p:spPr>
      </p:pic>
      <p:sp>
        <p:nvSpPr>
          <p:cNvPr id="11" name="TextBox 10">
            <a:extLst>
              <a:ext uri="{FF2B5EF4-FFF2-40B4-BE49-F238E27FC236}">
                <a16:creationId xmlns:a16="http://schemas.microsoft.com/office/drawing/2014/main" id="{66863666-0582-6EFD-1B4F-D035FD0CB0C0}"/>
              </a:ext>
            </a:extLst>
          </p:cNvPr>
          <p:cNvSpPr txBox="1"/>
          <p:nvPr/>
        </p:nvSpPr>
        <p:spPr>
          <a:xfrm>
            <a:off x="9597759" y="1281086"/>
            <a:ext cx="7761137" cy="7171194"/>
          </a:xfrm>
          <a:prstGeom prst="rect">
            <a:avLst/>
          </a:prstGeom>
          <a:noFill/>
        </p:spPr>
        <p:txBody>
          <a:bodyPr wrap="square" rtlCol="0">
            <a:spAutoFit/>
          </a:bodyPr>
          <a:lstStyle/>
          <a:p>
            <a:r>
              <a:rPr lang="en-US" sz="2000" dirty="0">
                <a:solidFill>
                  <a:schemeClr val="accent3">
                    <a:lumMod val="50000"/>
                  </a:schemeClr>
                </a:solidFill>
                <a:latin typeface="Poppins" panose="00000500000000000000" pitchFamily="2" charset="0"/>
                <a:cs typeface="Poppins" panose="00000500000000000000" pitchFamily="2" charset="0"/>
              </a:rPr>
              <a:t>Key Observations:</a:t>
            </a:r>
          </a:p>
          <a:p>
            <a:endParaRPr lang="en-US" sz="200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City Development Index vs Target:</a:t>
            </a:r>
          </a:p>
          <a:p>
            <a:r>
              <a:rPr lang="en-US" sz="2000" dirty="0">
                <a:latin typeface="Poppins" panose="00000500000000000000" pitchFamily="2" charset="0"/>
                <a:cs typeface="Poppins" panose="00000500000000000000" pitchFamily="2" charset="0"/>
              </a:rPr>
              <a:t>The city development index shows a clear distinction between employees looking for a job and those not. Candidates from less developed cities (lower index) are more likely to seek job changes, while those from well-developed regions tend to stay. This suggests infrastructure or opportunity disparity may influence job retention.</a:t>
            </a:r>
          </a:p>
          <a:p>
            <a:endParaRPr lang="en-US" sz="200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Last New Job vs Target:</a:t>
            </a:r>
          </a:p>
          <a:p>
            <a:r>
              <a:rPr lang="en-US" sz="2000" dirty="0">
                <a:latin typeface="Poppins" panose="00000500000000000000" pitchFamily="2" charset="0"/>
                <a:cs typeface="Poppins" panose="00000500000000000000" pitchFamily="2" charset="0"/>
              </a:rPr>
              <a:t>Candidates who changed jobs within the a year show a higher tendency to look for another change (target = 1). </a:t>
            </a:r>
          </a:p>
          <a:p>
            <a:r>
              <a:rPr lang="en-US" sz="2000" dirty="0">
                <a:latin typeface="Poppins" panose="00000500000000000000" pitchFamily="2" charset="0"/>
                <a:cs typeface="Poppins" panose="00000500000000000000" pitchFamily="2" charset="0"/>
              </a:rPr>
              <a:t>Conversely, employees with no recent change (&gt;4 or never) are less likely to leave. This highlights that frequent job switchers may be more volatile in retention.</a:t>
            </a:r>
          </a:p>
          <a:p>
            <a:endParaRPr lang="en-US" sz="2000" dirty="0">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2000" dirty="0">
                <a:latin typeface="Poppins" panose="00000500000000000000" pitchFamily="2" charset="0"/>
                <a:cs typeface="Poppins" panose="00000500000000000000" pitchFamily="2" charset="0"/>
              </a:rPr>
              <a:t>Company Type vs Target:</a:t>
            </a:r>
          </a:p>
          <a:p>
            <a:r>
              <a:rPr lang="en-US" sz="2000" dirty="0">
                <a:latin typeface="Poppins" panose="00000500000000000000" pitchFamily="2" charset="0"/>
                <a:cs typeface="Poppins" panose="00000500000000000000" pitchFamily="2" charset="0"/>
              </a:rPr>
              <a:t>Employees in Private Ltd companies form the majority of the dataset and also represent most job seekers. NGOs, early-stage startups, and public sector roles show relatively lower turnover, indicating company type and structure may influence stability.</a:t>
            </a:r>
            <a:endParaRPr lang="en-IN" sz="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97613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ED5"/>
        </a:solidFill>
        <a:effectLst/>
      </p:bgPr>
    </p:bg>
    <p:spTree>
      <p:nvGrpSpPr>
        <p:cNvPr id="1" name="">
          <a:extLst>
            <a:ext uri="{FF2B5EF4-FFF2-40B4-BE49-F238E27FC236}">
              <a16:creationId xmlns:a16="http://schemas.microsoft.com/office/drawing/2014/main" id="{36BF47BD-4449-8E3A-643C-6FAB1C85D26F}"/>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439C3BB-84BC-4E71-FA35-B06EEAC2031C}"/>
              </a:ext>
            </a:extLst>
          </p:cNvPr>
          <p:cNvSpPr/>
          <p:nvPr/>
        </p:nvSpPr>
        <p:spPr>
          <a:xfrm>
            <a:off x="1028700" y="8326205"/>
            <a:ext cx="16230600" cy="0"/>
          </a:xfrm>
          <a:prstGeom prst="line">
            <a:avLst/>
          </a:prstGeom>
          <a:ln w="9525" cap="flat">
            <a:solidFill>
              <a:srgbClr val="727C42"/>
            </a:solidFill>
            <a:prstDash val="solid"/>
            <a:headEnd type="none" w="sm" len="sm"/>
            <a:tailEnd type="none" w="sm" len="sm"/>
          </a:ln>
        </p:spPr>
      </p:sp>
      <p:grpSp>
        <p:nvGrpSpPr>
          <p:cNvPr id="8" name="Group 8">
            <a:extLst>
              <a:ext uri="{FF2B5EF4-FFF2-40B4-BE49-F238E27FC236}">
                <a16:creationId xmlns:a16="http://schemas.microsoft.com/office/drawing/2014/main" id="{EC8AB815-324C-657B-8B1B-D038B7DEA677}"/>
              </a:ext>
            </a:extLst>
          </p:cNvPr>
          <p:cNvGrpSpPr/>
          <p:nvPr/>
        </p:nvGrpSpPr>
        <p:grpSpPr>
          <a:xfrm>
            <a:off x="1327227" y="1840530"/>
            <a:ext cx="2274734" cy="2126079"/>
            <a:chOff x="0" y="0"/>
            <a:chExt cx="812800" cy="812800"/>
          </a:xfrm>
        </p:grpSpPr>
        <p:sp>
          <p:nvSpPr>
            <p:cNvPr id="9" name="Freeform 9">
              <a:extLst>
                <a:ext uri="{FF2B5EF4-FFF2-40B4-BE49-F238E27FC236}">
                  <a16:creationId xmlns:a16="http://schemas.microsoft.com/office/drawing/2014/main" id="{7F7382E3-F82D-9B51-9F86-5501132609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5"/>
            </a:solidFill>
            <a:ln w="28575" cap="sq">
              <a:solidFill>
                <a:srgbClr val="727C42"/>
              </a:solidFill>
              <a:prstDash val="solid"/>
              <a:miter/>
            </a:ln>
          </p:spPr>
        </p:sp>
        <p:sp>
          <p:nvSpPr>
            <p:cNvPr id="10" name="TextBox 10">
              <a:extLst>
                <a:ext uri="{FF2B5EF4-FFF2-40B4-BE49-F238E27FC236}">
                  <a16:creationId xmlns:a16="http://schemas.microsoft.com/office/drawing/2014/main" id="{EFF8027B-B998-4930-EE01-D3292E6B6FB5}"/>
                </a:ext>
              </a:extLst>
            </p:cNvPr>
            <p:cNvSpPr txBox="1"/>
            <p:nvPr/>
          </p:nvSpPr>
          <p:spPr>
            <a:xfrm>
              <a:off x="76200" y="9525"/>
              <a:ext cx="660400" cy="727075"/>
            </a:xfrm>
            <a:prstGeom prst="rect">
              <a:avLst/>
            </a:prstGeom>
          </p:spPr>
          <p:txBody>
            <a:bodyPr lIns="50800" tIns="50800" rIns="50800" bIns="50800" rtlCol="0" anchor="ctr"/>
            <a:lstStyle/>
            <a:p>
              <a:pPr algn="ctr">
                <a:lnSpc>
                  <a:spcPts val="3647"/>
                </a:lnSpc>
              </a:pPr>
              <a:endParaRPr/>
            </a:p>
          </p:txBody>
        </p:sp>
      </p:grpSp>
      <p:sp>
        <p:nvSpPr>
          <p:cNvPr id="17" name="Freeform 17">
            <a:extLst>
              <a:ext uri="{FF2B5EF4-FFF2-40B4-BE49-F238E27FC236}">
                <a16:creationId xmlns:a16="http://schemas.microsoft.com/office/drawing/2014/main" id="{F588F889-EF41-473F-3ACF-392B9960429E}"/>
              </a:ext>
            </a:extLst>
          </p:cNvPr>
          <p:cNvSpPr/>
          <p:nvPr/>
        </p:nvSpPr>
        <p:spPr>
          <a:xfrm>
            <a:off x="1827111" y="2285524"/>
            <a:ext cx="1313631" cy="1227785"/>
          </a:xfrm>
          <a:custGeom>
            <a:avLst/>
            <a:gdLst/>
            <a:ahLst/>
            <a:cxnLst/>
            <a:rect l="l" t="t" r="r" b="b"/>
            <a:pathLst>
              <a:path w="1492840" h="1492840">
                <a:moveTo>
                  <a:pt x="0" y="0"/>
                </a:moveTo>
                <a:lnTo>
                  <a:pt x="1492840" y="0"/>
                </a:lnTo>
                <a:lnTo>
                  <a:pt x="1492840" y="1492840"/>
                </a:lnTo>
                <a:lnTo>
                  <a:pt x="0" y="1492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a:extLst>
              <a:ext uri="{FF2B5EF4-FFF2-40B4-BE49-F238E27FC236}">
                <a16:creationId xmlns:a16="http://schemas.microsoft.com/office/drawing/2014/main" id="{7A9471A9-6FBC-D8DC-93FE-45AA6C3313EC}"/>
              </a:ext>
            </a:extLst>
          </p:cNvPr>
          <p:cNvSpPr txBox="1"/>
          <p:nvPr/>
        </p:nvSpPr>
        <p:spPr>
          <a:xfrm>
            <a:off x="1001927" y="160110"/>
            <a:ext cx="7048501" cy="1191865"/>
          </a:xfrm>
          <a:prstGeom prst="rect">
            <a:avLst/>
          </a:prstGeom>
        </p:spPr>
        <p:txBody>
          <a:bodyPr wrap="square" lIns="0" tIns="0" rIns="0" bIns="0" rtlCol="0" anchor="t">
            <a:spAutoFit/>
          </a:bodyPr>
          <a:lstStyle/>
          <a:p>
            <a:pPr>
              <a:lnSpc>
                <a:spcPts val="10559"/>
              </a:lnSpc>
            </a:pPr>
            <a:r>
              <a:rPr lang="en-US" sz="4800" dirty="0">
                <a:solidFill>
                  <a:srgbClr val="727C42"/>
                </a:solidFill>
                <a:latin typeface="Poppins"/>
                <a:ea typeface="Poppins"/>
                <a:cs typeface="Poppins"/>
                <a:sym typeface="Poppins"/>
              </a:rPr>
              <a:t>DATA </a:t>
            </a:r>
            <a:r>
              <a:rPr lang="en-IN" sz="4800" dirty="0">
                <a:solidFill>
                  <a:srgbClr val="727C42"/>
                </a:solidFill>
                <a:latin typeface="Poppins"/>
                <a:ea typeface="Poppins"/>
                <a:cs typeface="Poppins"/>
                <a:sym typeface="Poppins"/>
              </a:rPr>
              <a:t>PREPROCESSING</a:t>
            </a:r>
            <a:r>
              <a:rPr lang="en-US" sz="4800" dirty="0">
                <a:solidFill>
                  <a:srgbClr val="727C42"/>
                </a:solidFill>
                <a:latin typeface="Poppins"/>
                <a:ea typeface="Poppins"/>
                <a:cs typeface="Poppins"/>
                <a:sym typeface="Poppins"/>
              </a:rPr>
              <a:t> </a:t>
            </a:r>
          </a:p>
        </p:txBody>
      </p:sp>
      <p:sp>
        <p:nvSpPr>
          <p:cNvPr id="26" name="TextBox 26">
            <a:extLst>
              <a:ext uri="{FF2B5EF4-FFF2-40B4-BE49-F238E27FC236}">
                <a16:creationId xmlns:a16="http://schemas.microsoft.com/office/drawing/2014/main" id="{85E2B8A1-2172-5494-3F64-3A33E6E27106}"/>
              </a:ext>
            </a:extLst>
          </p:cNvPr>
          <p:cNvSpPr txBox="1"/>
          <p:nvPr/>
        </p:nvSpPr>
        <p:spPr>
          <a:xfrm>
            <a:off x="962427" y="4071295"/>
            <a:ext cx="3293390" cy="427489"/>
          </a:xfrm>
          <a:prstGeom prst="rect">
            <a:avLst/>
          </a:prstGeom>
        </p:spPr>
        <p:txBody>
          <a:bodyPr lIns="0" tIns="0" rIns="0" bIns="0" rtlCol="0" anchor="t">
            <a:spAutoFit/>
          </a:bodyPr>
          <a:lstStyle/>
          <a:p>
            <a:pPr marL="0" lvl="0" indent="0" algn="ctr">
              <a:lnSpc>
                <a:spcPts val="3359"/>
              </a:lnSpc>
              <a:spcBef>
                <a:spcPct val="0"/>
              </a:spcBef>
            </a:pPr>
            <a:r>
              <a:rPr lang="en-US" sz="2799" b="1" u="none" dirty="0">
                <a:solidFill>
                  <a:srgbClr val="727C42"/>
                </a:solidFill>
                <a:latin typeface="Poppins Semi-Bold"/>
                <a:ea typeface="Poppins Semi-Bold"/>
                <a:cs typeface="Poppins Semi-Bold"/>
                <a:sym typeface="Poppins Semi-Bold"/>
              </a:rPr>
              <a:t>Drop features</a:t>
            </a:r>
          </a:p>
        </p:txBody>
      </p:sp>
      <p:sp>
        <p:nvSpPr>
          <p:cNvPr id="27" name="TextBox 27">
            <a:extLst>
              <a:ext uri="{FF2B5EF4-FFF2-40B4-BE49-F238E27FC236}">
                <a16:creationId xmlns:a16="http://schemas.microsoft.com/office/drawing/2014/main" id="{95AF3512-D576-9988-B543-2A2D37D296A3}"/>
              </a:ext>
            </a:extLst>
          </p:cNvPr>
          <p:cNvSpPr txBox="1"/>
          <p:nvPr/>
        </p:nvSpPr>
        <p:spPr>
          <a:xfrm>
            <a:off x="4953000" y="3987582"/>
            <a:ext cx="3571068" cy="863506"/>
          </a:xfrm>
          <a:prstGeom prst="rect">
            <a:avLst/>
          </a:prstGeom>
        </p:spPr>
        <p:txBody>
          <a:bodyPr wrap="square" lIns="0" tIns="0" rIns="0" bIns="0" rtlCol="0" anchor="t">
            <a:spAutoFit/>
          </a:bodyPr>
          <a:lstStyle/>
          <a:p>
            <a:pPr marL="0" lvl="0" indent="0" algn="ctr">
              <a:lnSpc>
                <a:spcPts val="3359"/>
              </a:lnSpc>
              <a:spcBef>
                <a:spcPct val="0"/>
              </a:spcBef>
            </a:pPr>
            <a:r>
              <a:rPr lang="en-US" sz="2799" b="1" dirty="0">
                <a:solidFill>
                  <a:srgbClr val="727C42"/>
                </a:solidFill>
                <a:latin typeface="Poppins Semi-Bold"/>
                <a:ea typeface="Poppins Semi-Bold"/>
                <a:cs typeface="Poppins Semi-Bold"/>
                <a:sym typeface="Poppins Semi-Bold"/>
              </a:rPr>
              <a:t>Handle missing values</a:t>
            </a:r>
            <a:endParaRPr lang="en-US" sz="2799" b="1" u="none" dirty="0">
              <a:solidFill>
                <a:srgbClr val="727C42"/>
              </a:solidFill>
              <a:latin typeface="Poppins Semi-Bold"/>
              <a:ea typeface="Poppins Semi-Bold"/>
              <a:cs typeface="Poppins Semi-Bold"/>
              <a:sym typeface="Poppins Semi-Bold"/>
            </a:endParaRPr>
          </a:p>
        </p:txBody>
      </p:sp>
      <p:sp>
        <p:nvSpPr>
          <p:cNvPr id="28" name="TextBox 28">
            <a:extLst>
              <a:ext uri="{FF2B5EF4-FFF2-40B4-BE49-F238E27FC236}">
                <a16:creationId xmlns:a16="http://schemas.microsoft.com/office/drawing/2014/main" id="{53FC5CA0-BAF3-181F-51ED-32B66AD9EACA}"/>
              </a:ext>
            </a:extLst>
          </p:cNvPr>
          <p:cNvSpPr txBox="1"/>
          <p:nvPr/>
        </p:nvSpPr>
        <p:spPr>
          <a:xfrm>
            <a:off x="9396671" y="3899199"/>
            <a:ext cx="3571068" cy="863506"/>
          </a:xfrm>
          <a:prstGeom prst="rect">
            <a:avLst/>
          </a:prstGeom>
        </p:spPr>
        <p:txBody>
          <a:bodyPr wrap="square" lIns="0" tIns="0" rIns="0" bIns="0" rtlCol="0" anchor="t">
            <a:spAutoFit/>
          </a:bodyPr>
          <a:lstStyle/>
          <a:p>
            <a:pPr marL="0" lvl="0" indent="0" algn="ctr">
              <a:lnSpc>
                <a:spcPts val="3359"/>
              </a:lnSpc>
              <a:spcBef>
                <a:spcPct val="0"/>
              </a:spcBef>
            </a:pPr>
            <a:r>
              <a:rPr lang="en-US" sz="2799" b="1" u="none" dirty="0">
                <a:solidFill>
                  <a:srgbClr val="727C42"/>
                </a:solidFill>
                <a:latin typeface="Poppins Semi-Bold"/>
                <a:ea typeface="Poppins Semi-Bold"/>
                <a:cs typeface="Poppins Semi-Bold"/>
                <a:sym typeface="Poppins Semi-Bold"/>
              </a:rPr>
              <a:t>Encode categorical variables</a:t>
            </a:r>
          </a:p>
        </p:txBody>
      </p:sp>
      <p:sp>
        <p:nvSpPr>
          <p:cNvPr id="29" name="TextBox 29">
            <a:extLst>
              <a:ext uri="{FF2B5EF4-FFF2-40B4-BE49-F238E27FC236}">
                <a16:creationId xmlns:a16="http://schemas.microsoft.com/office/drawing/2014/main" id="{D4FA45A5-4F2C-9004-16B3-9C10A6AB47D8}"/>
              </a:ext>
            </a:extLst>
          </p:cNvPr>
          <p:cNvSpPr txBox="1"/>
          <p:nvPr/>
        </p:nvSpPr>
        <p:spPr>
          <a:xfrm>
            <a:off x="817899" y="4851656"/>
            <a:ext cx="3293390" cy="1470018"/>
          </a:xfrm>
          <a:prstGeom prst="rect">
            <a:avLst/>
          </a:prstGeom>
        </p:spPr>
        <p:txBody>
          <a:bodyPr lIns="0" tIns="0" rIns="0" bIns="0" rtlCol="0" anchor="t">
            <a:spAutoFit/>
          </a:bodyPr>
          <a:lstStyle/>
          <a:p>
            <a:pPr lvl="0" algn="ctr">
              <a:lnSpc>
                <a:spcPts val="2940"/>
              </a:lnSpc>
              <a:spcBef>
                <a:spcPct val="0"/>
              </a:spcBef>
            </a:pPr>
            <a:r>
              <a:rPr lang="en-US" sz="2100" dirty="0">
                <a:solidFill>
                  <a:srgbClr val="000000"/>
                </a:solidFill>
                <a:latin typeface="Poppins"/>
                <a:ea typeface="Poppins"/>
                <a:cs typeface="Poppins"/>
                <a:sym typeface="Poppins"/>
              </a:rPr>
              <a:t>Removed `</a:t>
            </a:r>
            <a:r>
              <a:rPr lang="en-US" sz="2100" dirty="0" err="1">
                <a:solidFill>
                  <a:srgbClr val="000000"/>
                </a:solidFill>
                <a:latin typeface="Poppins"/>
                <a:ea typeface="Poppins"/>
                <a:cs typeface="Poppins"/>
                <a:sym typeface="Poppins"/>
              </a:rPr>
              <a:t>enrollee_id</a:t>
            </a:r>
            <a:r>
              <a:rPr lang="en-US" sz="2100" dirty="0">
                <a:solidFill>
                  <a:srgbClr val="000000"/>
                </a:solidFill>
                <a:latin typeface="Poppins"/>
                <a:ea typeface="Poppins"/>
                <a:cs typeface="Poppins"/>
                <a:sym typeface="Poppins"/>
              </a:rPr>
              <a:t>` and `city` due to high cardinality and no predictive value.</a:t>
            </a:r>
            <a:endParaRPr lang="en-US" sz="2100" u="none" dirty="0">
              <a:solidFill>
                <a:srgbClr val="000000"/>
              </a:solidFill>
              <a:latin typeface="Poppins"/>
              <a:ea typeface="Poppins"/>
              <a:cs typeface="Poppins"/>
              <a:sym typeface="Poppins"/>
            </a:endParaRPr>
          </a:p>
        </p:txBody>
      </p:sp>
      <p:sp>
        <p:nvSpPr>
          <p:cNvPr id="30" name="TextBox 30">
            <a:extLst>
              <a:ext uri="{FF2B5EF4-FFF2-40B4-BE49-F238E27FC236}">
                <a16:creationId xmlns:a16="http://schemas.microsoft.com/office/drawing/2014/main" id="{280AE210-BC2C-5F57-7726-02460094EC63}"/>
              </a:ext>
            </a:extLst>
          </p:cNvPr>
          <p:cNvSpPr txBox="1"/>
          <p:nvPr/>
        </p:nvSpPr>
        <p:spPr>
          <a:xfrm>
            <a:off x="4201213" y="4851088"/>
            <a:ext cx="4866587" cy="2585708"/>
          </a:xfrm>
          <a:prstGeom prst="rect">
            <a:avLst/>
          </a:prstGeom>
        </p:spPr>
        <p:txBody>
          <a:bodyPr wrap="square" lIns="0" tIns="0" rIns="0" bIns="0" rtlCol="0" anchor="t">
            <a:spAutoFit/>
          </a:bodyPr>
          <a:lstStyle/>
          <a:p>
            <a:pPr lvl="0" algn="ctr">
              <a:lnSpc>
                <a:spcPts val="2940"/>
              </a:lnSpc>
              <a:spcBef>
                <a:spcPct val="0"/>
              </a:spcBef>
            </a:pPr>
            <a:r>
              <a:rPr lang="en-US" sz="2100" dirty="0">
                <a:solidFill>
                  <a:srgbClr val="000000"/>
                </a:solidFill>
                <a:latin typeface="Poppins"/>
                <a:ea typeface="Poppins"/>
                <a:cs typeface="Poppins"/>
                <a:sym typeface="Poppins"/>
              </a:rPr>
              <a:t>Used mode/most frequent category for features like `</a:t>
            </a:r>
            <a:r>
              <a:rPr lang="en-US" sz="2100" dirty="0" err="1">
                <a:solidFill>
                  <a:srgbClr val="000000"/>
                </a:solidFill>
                <a:latin typeface="Poppins"/>
                <a:ea typeface="Poppins"/>
                <a:cs typeface="Poppins"/>
                <a:sym typeface="Poppins"/>
              </a:rPr>
              <a:t>education_level</a:t>
            </a:r>
            <a:r>
              <a:rPr lang="en-US" sz="2100" dirty="0">
                <a:solidFill>
                  <a:srgbClr val="000000"/>
                </a:solidFill>
                <a:latin typeface="Poppins"/>
                <a:ea typeface="Poppins"/>
                <a:cs typeface="Poppins"/>
                <a:sym typeface="Poppins"/>
              </a:rPr>
              <a:t>` and `</a:t>
            </a:r>
            <a:r>
              <a:rPr lang="en-US" sz="2100" dirty="0" err="1">
                <a:solidFill>
                  <a:srgbClr val="000000"/>
                </a:solidFill>
                <a:latin typeface="Poppins"/>
                <a:ea typeface="Poppins"/>
                <a:cs typeface="Poppins"/>
                <a:sym typeface="Poppins"/>
              </a:rPr>
              <a:t>last_new_job</a:t>
            </a:r>
            <a:r>
              <a:rPr lang="en-US" sz="2100" dirty="0">
                <a:solidFill>
                  <a:srgbClr val="000000"/>
                </a:solidFill>
                <a:latin typeface="Poppins"/>
                <a:ea typeface="Poppins"/>
                <a:cs typeface="Poppins"/>
                <a:sym typeface="Poppins"/>
              </a:rPr>
              <a:t>`.</a:t>
            </a:r>
          </a:p>
          <a:p>
            <a:pPr lvl="0" algn="ctr">
              <a:lnSpc>
                <a:spcPts val="2940"/>
              </a:lnSpc>
              <a:spcBef>
                <a:spcPct val="0"/>
              </a:spcBef>
            </a:pPr>
            <a:r>
              <a:rPr lang="en-US" sz="2100" dirty="0">
                <a:solidFill>
                  <a:srgbClr val="000000"/>
                </a:solidFill>
                <a:latin typeface="Poppins"/>
                <a:ea typeface="Poppins"/>
                <a:cs typeface="Poppins"/>
                <a:sym typeface="Poppins"/>
              </a:rPr>
              <a:t>Filled `gender`, `</a:t>
            </a:r>
            <a:r>
              <a:rPr lang="en-US" sz="2100" dirty="0" err="1">
                <a:solidFill>
                  <a:srgbClr val="000000"/>
                </a:solidFill>
                <a:latin typeface="Poppins"/>
                <a:ea typeface="Poppins"/>
                <a:cs typeface="Poppins"/>
                <a:sym typeface="Poppins"/>
              </a:rPr>
              <a:t>company_type</a:t>
            </a:r>
            <a:r>
              <a:rPr lang="en-US" sz="2100" dirty="0">
                <a:solidFill>
                  <a:srgbClr val="000000"/>
                </a:solidFill>
                <a:latin typeface="Poppins"/>
                <a:ea typeface="Poppins"/>
                <a:cs typeface="Poppins"/>
                <a:sym typeface="Poppins"/>
              </a:rPr>
              <a:t>`, and others with ‘Unknown’ or ‘Other’.</a:t>
            </a:r>
          </a:p>
          <a:p>
            <a:pPr lvl="0" algn="ctr">
              <a:lnSpc>
                <a:spcPts val="2940"/>
              </a:lnSpc>
              <a:spcBef>
                <a:spcPct val="0"/>
              </a:spcBef>
            </a:pPr>
            <a:r>
              <a:rPr lang="en-US" sz="2100" dirty="0">
                <a:solidFill>
                  <a:srgbClr val="000000"/>
                </a:solidFill>
                <a:latin typeface="Poppins"/>
                <a:ea typeface="Poppins"/>
                <a:cs typeface="Poppins"/>
                <a:sym typeface="Poppins"/>
              </a:rPr>
              <a:t>Ensured no nulls </a:t>
            </a:r>
            <a:r>
              <a:rPr lang="en-US" sz="2100" dirty="0" err="1">
                <a:solidFill>
                  <a:srgbClr val="000000"/>
                </a:solidFill>
                <a:latin typeface="Poppins"/>
                <a:ea typeface="Poppins"/>
                <a:cs typeface="Poppins"/>
                <a:sym typeface="Poppins"/>
              </a:rPr>
              <a:t>remainedafter</a:t>
            </a:r>
            <a:r>
              <a:rPr lang="en-US" sz="2100" dirty="0">
                <a:solidFill>
                  <a:srgbClr val="000000"/>
                </a:solidFill>
                <a:latin typeface="Poppins"/>
                <a:ea typeface="Poppins"/>
                <a:cs typeface="Poppins"/>
                <a:sym typeface="Poppins"/>
              </a:rPr>
              <a:t> this step.</a:t>
            </a:r>
            <a:endParaRPr lang="en-US" sz="2100" u="none" dirty="0">
              <a:solidFill>
                <a:srgbClr val="000000"/>
              </a:solidFill>
              <a:latin typeface="Poppins"/>
              <a:ea typeface="Poppins"/>
              <a:cs typeface="Poppins"/>
              <a:sym typeface="Poppins"/>
            </a:endParaRPr>
          </a:p>
        </p:txBody>
      </p:sp>
      <p:sp>
        <p:nvSpPr>
          <p:cNvPr id="31" name="TextBox 31">
            <a:extLst>
              <a:ext uri="{FF2B5EF4-FFF2-40B4-BE49-F238E27FC236}">
                <a16:creationId xmlns:a16="http://schemas.microsoft.com/office/drawing/2014/main" id="{38A73627-CB7A-35A2-15B7-B78945C7AA08}"/>
              </a:ext>
            </a:extLst>
          </p:cNvPr>
          <p:cNvSpPr txBox="1"/>
          <p:nvPr/>
        </p:nvSpPr>
        <p:spPr>
          <a:xfrm>
            <a:off x="9177305" y="4837976"/>
            <a:ext cx="4256690" cy="2585708"/>
          </a:xfrm>
          <a:prstGeom prst="rect">
            <a:avLst/>
          </a:prstGeom>
        </p:spPr>
        <p:txBody>
          <a:bodyPr wrap="square" lIns="0" tIns="0" rIns="0" bIns="0" rtlCol="0" anchor="t">
            <a:spAutoFit/>
          </a:bodyPr>
          <a:lstStyle/>
          <a:p>
            <a:pPr lvl="0" algn="ctr">
              <a:lnSpc>
                <a:spcPts val="2940"/>
              </a:lnSpc>
              <a:spcBef>
                <a:spcPct val="0"/>
              </a:spcBef>
            </a:pPr>
            <a:r>
              <a:rPr lang="en-US" sz="2100" dirty="0">
                <a:solidFill>
                  <a:srgbClr val="000000"/>
                </a:solidFill>
                <a:latin typeface="Poppins"/>
                <a:ea typeface="Poppins"/>
                <a:cs typeface="Poppins"/>
                <a:sym typeface="Poppins"/>
              </a:rPr>
              <a:t>Applied </a:t>
            </a:r>
            <a:r>
              <a:rPr lang="en-US" sz="2100" dirty="0">
                <a:solidFill>
                  <a:schemeClr val="accent3">
                    <a:lumMod val="75000"/>
                  </a:schemeClr>
                </a:solidFill>
                <a:latin typeface="Poppins"/>
                <a:ea typeface="Poppins"/>
                <a:cs typeface="Poppins"/>
                <a:sym typeface="Poppins"/>
              </a:rPr>
              <a:t>Label Encoding </a:t>
            </a:r>
            <a:r>
              <a:rPr lang="en-US" sz="2100" dirty="0">
                <a:solidFill>
                  <a:srgbClr val="000000"/>
                </a:solidFill>
                <a:latin typeface="Poppins"/>
                <a:ea typeface="Poppins"/>
                <a:cs typeface="Poppins"/>
                <a:sym typeface="Poppins"/>
              </a:rPr>
              <a:t>to categorical columns for simplicity.</a:t>
            </a:r>
          </a:p>
          <a:p>
            <a:pPr lvl="0" algn="ctr">
              <a:lnSpc>
                <a:spcPts val="2940"/>
              </a:lnSpc>
              <a:spcBef>
                <a:spcPct val="0"/>
              </a:spcBef>
            </a:pPr>
            <a:r>
              <a:rPr lang="en-US" sz="2100" dirty="0">
                <a:solidFill>
                  <a:srgbClr val="000000"/>
                </a:solidFill>
                <a:latin typeface="Poppins"/>
                <a:ea typeface="Poppins"/>
                <a:cs typeface="Poppins"/>
                <a:sym typeface="Poppins"/>
              </a:rPr>
              <a:t>Mapped categories for </a:t>
            </a:r>
            <a:r>
              <a:rPr lang="en-US" sz="2100" dirty="0" err="1">
                <a:solidFill>
                  <a:srgbClr val="000000"/>
                </a:solidFill>
                <a:latin typeface="Poppins"/>
                <a:ea typeface="Poppins"/>
                <a:cs typeface="Poppins"/>
                <a:sym typeface="Poppins"/>
              </a:rPr>
              <a:t>eg</a:t>
            </a:r>
            <a:r>
              <a:rPr lang="en-US" sz="2100" dirty="0">
                <a:solidFill>
                  <a:srgbClr val="000000"/>
                </a:solidFill>
                <a:latin typeface="Poppins"/>
                <a:ea typeface="Poppins"/>
                <a:cs typeface="Poppins"/>
                <a:sym typeface="Poppins"/>
              </a:rPr>
              <a:t>:</a:t>
            </a:r>
          </a:p>
          <a:p>
            <a:pPr lvl="0" algn="ctr">
              <a:lnSpc>
                <a:spcPts val="2940"/>
              </a:lnSpc>
              <a:spcBef>
                <a:spcPct val="0"/>
              </a:spcBef>
            </a:pPr>
            <a:r>
              <a:rPr lang="en-US" sz="2100" dirty="0">
                <a:solidFill>
                  <a:srgbClr val="000000"/>
                </a:solidFill>
                <a:latin typeface="Poppins"/>
                <a:ea typeface="Poppins"/>
                <a:cs typeface="Poppins"/>
                <a:sym typeface="Poppins"/>
              </a:rPr>
              <a:t>`gender`: Female → 0, Male → 1, Other → 2, Unknown → 3</a:t>
            </a:r>
          </a:p>
          <a:p>
            <a:pPr lvl="0" algn="ctr">
              <a:lnSpc>
                <a:spcPts val="2940"/>
              </a:lnSpc>
              <a:spcBef>
                <a:spcPct val="0"/>
              </a:spcBef>
            </a:pPr>
            <a:r>
              <a:rPr lang="en-US" sz="2100" dirty="0">
                <a:solidFill>
                  <a:srgbClr val="000000"/>
                </a:solidFill>
                <a:latin typeface="Poppins"/>
                <a:ea typeface="Poppins"/>
                <a:cs typeface="Poppins"/>
                <a:sym typeface="Poppins"/>
              </a:rPr>
              <a:t>etc.</a:t>
            </a:r>
            <a:endParaRPr lang="en-US" sz="2100" u="none" dirty="0">
              <a:solidFill>
                <a:srgbClr val="000000"/>
              </a:solidFill>
              <a:latin typeface="Poppins"/>
              <a:ea typeface="Poppins"/>
              <a:cs typeface="Poppins"/>
              <a:sym typeface="Poppins"/>
            </a:endParaRPr>
          </a:p>
        </p:txBody>
      </p:sp>
      <p:grpSp>
        <p:nvGrpSpPr>
          <p:cNvPr id="24" name="Group 8">
            <a:extLst>
              <a:ext uri="{FF2B5EF4-FFF2-40B4-BE49-F238E27FC236}">
                <a16:creationId xmlns:a16="http://schemas.microsoft.com/office/drawing/2014/main" id="{47C779D3-8732-A075-6606-DF4BAE44FD11}"/>
              </a:ext>
            </a:extLst>
          </p:cNvPr>
          <p:cNvGrpSpPr/>
          <p:nvPr/>
        </p:nvGrpSpPr>
        <p:grpSpPr>
          <a:xfrm>
            <a:off x="5475756" y="1714500"/>
            <a:ext cx="2274734" cy="2126079"/>
            <a:chOff x="0" y="0"/>
            <a:chExt cx="812800" cy="812800"/>
          </a:xfrm>
        </p:grpSpPr>
        <p:sp>
          <p:nvSpPr>
            <p:cNvPr id="32" name="Freeform 9">
              <a:extLst>
                <a:ext uri="{FF2B5EF4-FFF2-40B4-BE49-F238E27FC236}">
                  <a16:creationId xmlns:a16="http://schemas.microsoft.com/office/drawing/2014/main" id="{F3D795BD-A7CB-C4C5-20DA-EC79520F628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5"/>
            </a:solidFill>
            <a:ln w="28575" cap="sq">
              <a:solidFill>
                <a:srgbClr val="727C42"/>
              </a:solidFill>
              <a:prstDash val="solid"/>
              <a:miter/>
            </a:ln>
          </p:spPr>
        </p:sp>
        <p:sp>
          <p:nvSpPr>
            <p:cNvPr id="33" name="TextBox 10">
              <a:extLst>
                <a:ext uri="{FF2B5EF4-FFF2-40B4-BE49-F238E27FC236}">
                  <a16:creationId xmlns:a16="http://schemas.microsoft.com/office/drawing/2014/main" id="{8C710BBB-8791-A36B-94FB-B47EC470AD61}"/>
                </a:ext>
              </a:extLst>
            </p:cNvPr>
            <p:cNvSpPr txBox="1"/>
            <p:nvPr/>
          </p:nvSpPr>
          <p:spPr>
            <a:xfrm>
              <a:off x="76200" y="9525"/>
              <a:ext cx="660400" cy="727075"/>
            </a:xfrm>
            <a:prstGeom prst="rect">
              <a:avLst/>
            </a:prstGeom>
          </p:spPr>
          <p:txBody>
            <a:bodyPr lIns="50800" tIns="50800" rIns="50800" bIns="50800" rtlCol="0" anchor="ctr"/>
            <a:lstStyle/>
            <a:p>
              <a:pPr algn="ctr">
                <a:lnSpc>
                  <a:spcPts val="3647"/>
                </a:lnSpc>
              </a:pPr>
              <a:endParaRPr/>
            </a:p>
          </p:txBody>
        </p:sp>
      </p:grpSp>
      <p:sp>
        <p:nvSpPr>
          <p:cNvPr id="34" name="Freeform 17">
            <a:extLst>
              <a:ext uri="{FF2B5EF4-FFF2-40B4-BE49-F238E27FC236}">
                <a16:creationId xmlns:a16="http://schemas.microsoft.com/office/drawing/2014/main" id="{06B363A1-9C70-9341-A392-09436CB93BBE}"/>
              </a:ext>
            </a:extLst>
          </p:cNvPr>
          <p:cNvSpPr/>
          <p:nvPr/>
        </p:nvSpPr>
        <p:spPr>
          <a:xfrm>
            <a:off x="5956308" y="2260609"/>
            <a:ext cx="1313631" cy="1227785"/>
          </a:xfrm>
          <a:custGeom>
            <a:avLst/>
            <a:gdLst/>
            <a:ahLst/>
            <a:cxnLst/>
            <a:rect l="l" t="t" r="r" b="b"/>
            <a:pathLst>
              <a:path w="1492840" h="1492840">
                <a:moveTo>
                  <a:pt x="0" y="0"/>
                </a:moveTo>
                <a:lnTo>
                  <a:pt x="1492840" y="0"/>
                </a:lnTo>
                <a:lnTo>
                  <a:pt x="1492840" y="1492840"/>
                </a:lnTo>
                <a:lnTo>
                  <a:pt x="0" y="1492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5" name="Group 8">
            <a:extLst>
              <a:ext uri="{FF2B5EF4-FFF2-40B4-BE49-F238E27FC236}">
                <a16:creationId xmlns:a16="http://schemas.microsoft.com/office/drawing/2014/main" id="{A46133B6-AB69-7C54-5790-6D06C18625EC}"/>
              </a:ext>
            </a:extLst>
          </p:cNvPr>
          <p:cNvGrpSpPr/>
          <p:nvPr/>
        </p:nvGrpSpPr>
        <p:grpSpPr>
          <a:xfrm>
            <a:off x="9819156" y="1739415"/>
            <a:ext cx="2274734" cy="2126079"/>
            <a:chOff x="0" y="0"/>
            <a:chExt cx="812800" cy="812800"/>
          </a:xfrm>
        </p:grpSpPr>
        <p:sp>
          <p:nvSpPr>
            <p:cNvPr id="36" name="Freeform 9">
              <a:extLst>
                <a:ext uri="{FF2B5EF4-FFF2-40B4-BE49-F238E27FC236}">
                  <a16:creationId xmlns:a16="http://schemas.microsoft.com/office/drawing/2014/main" id="{049BEBF0-7616-66B0-8E1E-DED775D8963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5"/>
            </a:solidFill>
            <a:ln w="28575" cap="sq">
              <a:solidFill>
                <a:srgbClr val="727C42"/>
              </a:solidFill>
              <a:prstDash val="solid"/>
              <a:miter/>
            </a:ln>
          </p:spPr>
        </p:sp>
        <p:sp>
          <p:nvSpPr>
            <p:cNvPr id="37" name="TextBox 10">
              <a:extLst>
                <a:ext uri="{FF2B5EF4-FFF2-40B4-BE49-F238E27FC236}">
                  <a16:creationId xmlns:a16="http://schemas.microsoft.com/office/drawing/2014/main" id="{94415360-873B-0213-A4FF-A1DF281871A5}"/>
                </a:ext>
              </a:extLst>
            </p:cNvPr>
            <p:cNvSpPr txBox="1"/>
            <p:nvPr/>
          </p:nvSpPr>
          <p:spPr>
            <a:xfrm>
              <a:off x="76200" y="9525"/>
              <a:ext cx="660400" cy="727075"/>
            </a:xfrm>
            <a:prstGeom prst="rect">
              <a:avLst/>
            </a:prstGeom>
          </p:spPr>
          <p:txBody>
            <a:bodyPr lIns="50800" tIns="50800" rIns="50800" bIns="50800" rtlCol="0" anchor="ctr"/>
            <a:lstStyle/>
            <a:p>
              <a:pPr algn="ctr">
                <a:lnSpc>
                  <a:spcPts val="3647"/>
                </a:lnSpc>
              </a:pPr>
              <a:endParaRPr/>
            </a:p>
          </p:txBody>
        </p:sp>
      </p:grpSp>
      <p:sp>
        <p:nvSpPr>
          <p:cNvPr id="38" name="Freeform 17">
            <a:extLst>
              <a:ext uri="{FF2B5EF4-FFF2-40B4-BE49-F238E27FC236}">
                <a16:creationId xmlns:a16="http://schemas.microsoft.com/office/drawing/2014/main" id="{B6BC0FB5-3965-4CC9-0821-8A9FBC520E4A}"/>
              </a:ext>
            </a:extLst>
          </p:cNvPr>
          <p:cNvSpPr/>
          <p:nvPr/>
        </p:nvSpPr>
        <p:spPr>
          <a:xfrm>
            <a:off x="10299708" y="2269558"/>
            <a:ext cx="1313631" cy="1227785"/>
          </a:xfrm>
          <a:custGeom>
            <a:avLst/>
            <a:gdLst/>
            <a:ahLst/>
            <a:cxnLst/>
            <a:rect l="l" t="t" r="r" b="b"/>
            <a:pathLst>
              <a:path w="1492840" h="1492840">
                <a:moveTo>
                  <a:pt x="0" y="0"/>
                </a:moveTo>
                <a:lnTo>
                  <a:pt x="1492840" y="0"/>
                </a:lnTo>
                <a:lnTo>
                  <a:pt x="1492840" y="1492840"/>
                </a:lnTo>
                <a:lnTo>
                  <a:pt x="0" y="1492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1" name="Group 8">
            <a:extLst>
              <a:ext uri="{FF2B5EF4-FFF2-40B4-BE49-F238E27FC236}">
                <a16:creationId xmlns:a16="http://schemas.microsoft.com/office/drawing/2014/main" id="{97A626FA-14DE-5854-A9C4-85F8D5B90D53}"/>
              </a:ext>
            </a:extLst>
          </p:cNvPr>
          <p:cNvGrpSpPr/>
          <p:nvPr/>
        </p:nvGrpSpPr>
        <p:grpSpPr>
          <a:xfrm>
            <a:off x="14162556" y="1714500"/>
            <a:ext cx="2274734" cy="2126079"/>
            <a:chOff x="0" y="0"/>
            <a:chExt cx="812800" cy="812800"/>
          </a:xfrm>
        </p:grpSpPr>
        <p:sp>
          <p:nvSpPr>
            <p:cNvPr id="42" name="Freeform 9">
              <a:extLst>
                <a:ext uri="{FF2B5EF4-FFF2-40B4-BE49-F238E27FC236}">
                  <a16:creationId xmlns:a16="http://schemas.microsoft.com/office/drawing/2014/main" id="{620248D1-19A9-4CE2-169D-DB1712F655A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ED5"/>
            </a:solidFill>
            <a:ln w="28575" cap="sq">
              <a:solidFill>
                <a:srgbClr val="727C42"/>
              </a:solidFill>
              <a:prstDash val="solid"/>
              <a:miter/>
            </a:ln>
          </p:spPr>
        </p:sp>
        <p:sp>
          <p:nvSpPr>
            <p:cNvPr id="43" name="TextBox 10">
              <a:extLst>
                <a:ext uri="{FF2B5EF4-FFF2-40B4-BE49-F238E27FC236}">
                  <a16:creationId xmlns:a16="http://schemas.microsoft.com/office/drawing/2014/main" id="{994249B8-1F48-B15A-A23E-518566FE4BFF}"/>
                </a:ext>
              </a:extLst>
            </p:cNvPr>
            <p:cNvSpPr txBox="1"/>
            <p:nvPr/>
          </p:nvSpPr>
          <p:spPr>
            <a:xfrm>
              <a:off x="76200" y="9525"/>
              <a:ext cx="660400" cy="727075"/>
            </a:xfrm>
            <a:prstGeom prst="rect">
              <a:avLst/>
            </a:prstGeom>
          </p:spPr>
          <p:txBody>
            <a:bodyPr lIns="50800" tIns="50800" rIns="50800" bIns="50800" rtlCol="0" anchor="ctr"/>
            <a:lstStyle/>
            <a:p>
              <a:pPr algn="ctr">
                <a:lnSpc>
                  <a:spcPts val="3647"/>
                </a:lnSpc>
              </a:pPr>
              <a:endParaRPr/>
            </a:p>
          </p:txBody>
        </p:sp>
      </p:grpSp>
      <p:sp>
        <p:nvSpPr>
          <p:cNvPr id="44" name="Freeform 17">
            <a:extLst>
              <a:ext uri="{FF2B5EF4-FFF2-40B4-BE49-F238E27FC236}">
                <a16:creationId xmlns:a16="http://schemas.microsoft.com/office/drawing/2014/main" id="{B5DEBBC2-3AF4-2814-B911-6DD893A1BC11}"/>
              </a:ext>
            </a:extLst>
          </p:cNvPr>
          <p:cNvSpPr/>
          <p:nvPr/>
        </p:nvSpPr>
        <p:spPr>
          <a:xfrm>
            <a:off x="14643108" y="2244643"/>
            <a:ext cx="1313631" cy="1227785"/>
          </a:xfrm>
          <a:custGeom>
            <a:avLst/>
            <a:gdLst/>
            <a:ahLst/>
            <a:cxnLst/>
            <a:rect l="l" t="t" r="r" b="b"/>
            <a:pathLst>
              <a:path w="1492840" h="1492840">
                <a:moveTo>
                  <a:pt x="0" y="0"/>
                </a:moveTo>
                <a:lnTo>
                  <a:pt x="1492840" y="0"/>
                </a:lnTo>
                <a:lnTo>
                  <a:pt x="1492840" y="1492840"/>
                </a:lnTo>
                <a:lnTo>
                  <a:pt x="0" y="1492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5" name="TextBox 28">
            <a:extLst>
              <a:ext uri="{FF2B5EF4-FFF2-40B4-BE49-F238E27FC236}">
                <a16:creationId xmlns:a16="http://schemas.microsoft.com/office/drawing/2014/main" id="{E1741E70-A885-D387-5600-33C090CCBEA7}"/>
              </a:ext>
            </a:extLst>
          </p:cNvPr>
          <p:cNvSpPr txBox="1"/>
          <p:nvPr/>
        </p:nvSpPr>
        <p:spPr>
          <a:xfrm>
            <a:off x="13514388" y="3899392"/>
            <a:ext cx="3571068" cy="863506"/>
          </a:xfrm>
          <a:prstGeom prst="rect">
            <a:avLst/>
          </a:prstGeom>
        </p:spPr>
        <p:txBody>
          <a:bodyPr wrap="square" lIns="0" tIns="0" rIns="0" bIns="0" rtlCol="0" anchor="t">
            <a:spAutoFit/>
          </a:bodyPr>
          <a:lstStyle/>
          <a:p>
            <a:pPr marL="0" lvl="0" indent="0" algn="ctr">
              <a:lnSpc>
                <a:spcPts val="3359"/>
              </a:lnSpc>
              <a:spcBef>
                <a:spcPct val="0"/>
              </a:spcBef>
            </a:pPr>
            <a:r>
              <a:rPr lang="en-US" sz="2799" b="1" u="none" dirty="0">
                <a:solidFill>
                  <a:srgbClr val="727C42"/>
                </a:solidFill>
                <a:latin typeface="Poppins Semi-Bold"/>
                <a:ea typeface="Poppins Semi-Bold"/>
                <a:cs typeface="Poppins Semi-Bold"/>
                <a:sym typeface="Poppins Semi-Bold"/>
              </a:rPr>
              <a:t>Treat Special Formats</a:t>
            </a:r>
          </a:p>
        </p:txBody>
      </p:sp>
      <p:sp>
        <p:nvSpPr>
          <p:cNvPr id="46" name="TextBox 31">
            <a:extLst>
              <a:ext uri="{FF2B5EF4-FFF2-40B4-BE49-F238E27FC236}">
                <a16:creationId xmlns:a16="http://schemas.microsoft.com/office/drawing/2014/main" id="{F07ED977-1DAD-A2A9-7114-B06D36EFB3E5}"/>
              </a:ext>
            </a:extLst>
          </p:cNvPr>
          <p:cNvSpPr txBox="1"/>
          <p:nvPr/>
        </p:nvSpPr>
        <p:spPr>
          <a:xfrm>
            <a:off x="13417519" y="4857572"/>
            <a:ext cx="4256689" cy="2213811"/>
          </a:xfrm>
          <a:prstGeom prst="rect">
            <a:avLst/>
          </a:prstGeom>
        </p:spPr>
        <p:txBody>
          <a:bodyPr wrap="square" lIns="0" tIns="0" rIns="0" bIns="0" rtlCol="0" anchor="t">
            <a:spAutoFit/>
          </a:bodyPr>
          <a:lstStyle/>
          <a:p>
            <a:pPr lvl="0" algn="ctr">
              <a:lnSpc>
                <a:spcPts val="2940"/>
              </a:lnSpc>
              <a:spcBef>
                <a:spcPct val="0"/>
              </a:spcBef>
            </a:pPr>
            <a:r>
              <a:rPr lang="en-US" sz="2100" dirty="0">
                <a:solidFill>
                  <a:srgbClr val="000000"/>
                </a:solidFill>
                <a:latin typeface="Poppins"/>
                <a:ea typeface="Poppins"/>
                <a:cs typeface="Poppins"/>
                <a:sym typeface="Poppins"/>
              </a:rPr>
              <a:t>Converted `experience`, `</a:t>
            </a:r>
            <a:r>
              <a:rPr lang="en-US" sz="2100" dirty="0" err="1">
                <a:solidFill>
                  <a:srgbClr val="000000"/>
                </a:solidFill>
                <a:latin typeface="Poppins"/>
                <a:ea typeface="Poppins"/>
                <a:cs typeface="Poppins"/>
                <a:sym typeface="Poppins"/>
              </a:rPr>
              <a:t>last_new_job</a:t>
            </a:r>
            <a:r>
              <a:rPr lang="en-US" sz="2100" dirty="0">
                <a:solidFill>
                  <a:srgbClr val="000000"/>
                </a:solidFill>
                <a:latin typeface="Poppins"/>
                <a:ea typeface="Poppins"/>
                <a:cs typeface="Poppins"/>
                <a:sym typeface="Poppins"/>
              </a:rPr>
              <a:t>`, and `</a:t>
            </a:r>
            <a:r>
              <a:rPr lang="en-US" sz="2100" dirty="0" err="1">
                <a:solidFill>
                  <a:srgbClr val="000000"/>
                </a:solidFill>
                <a:latin typeface="Poppins"/>
                <a:ea typeface="Poppins"/>
                <a:cs typeface="Poppins"/>
                <a:sym typeface="Poppins"/>
              </a:rPr>
              <a:t>company_size</a:t>
            </a:r>
            <a:r>
              <a:rPr lang="en-US" sz="2100" dirty="0">
                <a:solidFill>
                  <a:srgbClr val="000000"/>
                </a:solidFill>
                <a:latin typeface="Poppins"/>
                <a:ea typeface="Poppins"/>
                <a:cs typeface="Poppins"/>
                <a:sym typeface="Poppins"/>
              </a:rPr>
              <a:t>` from text to numeric.</a:t>
            </a:r>
          </a:p>
          <a:p>
            <a:pPr lvl="0" algn="ctr">
              <a:lnSpc>
                <a:spcPts val="2940"/>
              </a:lnSpc>
              <a:spcBef>
                <a:spcPct val="0"/>
              </a:spcBef>
            </a:pPr>
            <a:r>
              <a:rPr lang="en-US" sz="2100" dirty="0">
                <a:solidFill>
                  <a:srgbClr val="000000"/>
                </a:solidFill>
                <a:latin typeface="Poppins"/>
                <a:ea typeface="Poppins"/>
                <a:cs typeface="Poppins"/>
                <a:sym typeface="Poppins"/>
              </a:rPr>
              <a:t>e.g., "&gt;20" → 21, "never" → 0</a:t>
            </a:r>
          </a:p>
          <a:p>
            <a:pPr lvl="0" algn="ctr">
              <a:lnSpc>
                <a:spcPts val="2940"/>
              </a:lnSpc>
              <a:spcBef>
                <a:spcPct val="0"/>
              </a:spcBef>
            </a:pPr>
            <a:r>
              <a:rPr lang="en-US" sz="2100" dirty="0">
                <a:solidFill>
                  <a:srgbClr val="000000"/>
                </a:solidFill>
                <a:latin typeface="Poppins"/>
                <a:ea typeface="Poppins"/>
                <a:cs typeface="Poppins"/>
                <a:sym typeface="Poppins"/>
              </a:rPr>
              <a:t>  </a:t>
            </a:r>
            <a:r>
              <a:rPr lang="en-US" sz="2100" dirty="0" err="1">
                <a:solidFill>
                  <a:srgbClr val="000000"/>
                </a:solidFill>
                <a:latin typeface="Poppins"/>
                <a:ea typeface="Poppins"/>
                <a:cs typeface="Poppins"/>
                <a:sym typeface="Poppins"/>
              </a:rPr>
              <a:t>etc</a:t>
            </a:r>
            <a:endParaRPr lang="en-US" sz="2100" u="none" dirty="0">
              <a:solidFill>
                <a:srgbClr val="000000"/>
              </a:solidFill>
              <a:latin typeface="Poppins"/>
              <a:ea typeface="Poppins"/>
              <a:cs typeface="Poppins"/>
              <a:sym typeface="Poppins"/>
            </a:endParaRPr>
          </a:p>
        </p:txBody>
      </p:sp>
    </p:spTree>
    <p:extLst>
      <p:ext uri="{BB962C8B-B14F-4D97-AF65-F5344CB8AC3E}">
        <p14:creationId xmlns:p14="http://schemas.microsoft.com/office/powerpoint/2010/main" val="228875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1911</Words>
  <Application>Microsoft Office PowerPoint</Application>
  <PresentationFormat>Custom</PresentationFormat>
  <Paragraphs>244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Poppins Bold</vt:lpstr>
      <vt:lpstr>Wingdings</vt:lpstr>
      <vt:lpstr>Arial</vt:lpstr>
      <vt:lpstr>Poppins Semi-Bold</vt:lpstr>
      <vt:lpstr>Poppins</vt:lpstr>
      <vt:lpstr>Calibri</vt:lpstr>
      <vt:lpstr>Kitsch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Retention Prediction</dc:title>
  <dc:creator>luan</dc:creator>
  <cp:lastModifiedBy>Anshika .</cp:lastModifiedBy>
  <cp:revision>64</cp:revision>
  <dcterms:created xsi:type="dcterms:W3CDTF">2006-08-16T00:00:00Z</dcterms:created>
  <dcterms:modified xsi:type="dcterms:W3CDTF">2025-07-16T16:25:58Z</dcterms:modified>
  <dc:identifier>DAGtPOCUFcE</dc:identifier>
</cp:coreProperties>
</file>