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elios Extended Bold" charset="1" panose="02000805050000020004"/>
      <p:regular r:id="rId22"/>
    </p:embeddedFont>
    <p:embeddedFont>
      <p:font typeface="DM Sans Bold" charset="1" panose="000000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64427" y="7478285"/>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3774380" y="2531328"/>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2958126" y="3659446"/>
            <a:ext cx="12371749" cy="3238500"/>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EDTECH STARTUP DATA ANALYSIS PROJECT USING POWERBI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3305873"/>
            <a:ext cx="8115300" cy="5201101"/>
          </a:xfrm>
          <a:custGeom>
            <a:avLst/>
            <a:gdLst/>
            <a:ahLst/>
            <a:cxnLst/>
            <a:rect r="r" b="b" t="t" l="l"/>
            <a:pathLst>
              <a:path h="5201101" w="8115300">
                <a:moveTo>
                  <a:pt x="0" y="0"/>
                </a:moveTo>
                <a:lnTo>
                  <a:pt x="8115300" y="0"/>
                </a:lnTo>
                <a:lnTo>
                  <a:pt x="8115300" y="5201101"/>
                </a:lnTo>
                <a:lnTo>
                  <a:pt x="0" y="5201101"/>
                </a:lnTo>
                <a:lnTo>
                  <a:pt x="0" y="0"/>
                </a:lnTo>
                <a:close/>
              </a:path>
            </a:pathLst>
          </a:custGeom>
          <a:blipFill>
            <a:blip r:embed="rId2"/>
            <a:stretch>
              <a:fillRect l="0" t="-6341" r="-5840" b="-7897"/>
            </a:stretch>
          </a:blipFill>
        </p:spPr>
      </p:sp>
      <p:sp>
        <p:nvSpPr>
          <p:cNvPr name="TextBox 3" id="3"/>
          <p:cNvSpPr txBox="true"/>
          <p:nvPr/>
        </p:nvSpPr>
        <p:spPr>
          <a:xfrm rot="0">
            <a:off x="1288770" y="1308800"/>
            <a:ext cx="15970530" cy="1393824"/>
          </a:xfrm>
          <a:prstGeom prst="rect">
            <a:avLst/>
          </a:prstGeom>
        </p:spPr>
        <p:txBody>
          <a:bodyPr anchor="t" rtlCol="false" tIns="0" lIns="0" bIns="0" rIns="0">
            <a:spAutoFit/>
          </a:bodyPr>
          <a:lstStyle/>
          <a:p>
            <a:pPr algn="l">
              <a:lnSpc>
                <a:spcPts val="5600"/>
              </a:lnSpc>
            </a:pPr>
            <a:r>
              <a:rPr lang="en-US" b="true" sz="4000" spc="200">
                <a:solidFill>
                  <a:srgbClr val="000000"/>
                </a:solidFill>
                <a:latin typeface="Canva Sans Bold"/>
                <a:ea typeface="Canva Sans Bold"/>
                <a:cs typeface="Canva Sans Bold"/>
                <a:sym typeface="Canva Sans Bold"/>
              </a:rPr>
              <a:t>TOP 5 CATEGORIES BASED ON VIEWERS (AVG VIEWES)</a:t>
            </a:r>
          </a:p>
          <a:p>
            <a:pPr algn="l" marL="0" indent="0" lvl="0">
              <a:lnSpc>
                <a:spcPts val="5600"/>
              </a:lnSpc>
            </a:pPr>
          </a:p>
        </p:txBody>
      </p:sp>
      <p:sp>
        <p:nvSpPr>
          <p:cNvPr name="TextBox 4" id="4"/>
          <p:cNvSpPr txBox="true"/>
          <p:nvPr/>
        </p:nvSpPr>
        <p:spPr>
          <a:xfrm rot="0">
            <a:off x="9756508" y="3601148"/>
            <a:ext cx="7903880" cy="4368108"/>
          </a:xfrm>
          <a:prstGeom prst="rect">
            <a:avLst/>
          </a:prstGeom>
        </p:spPr>
        <p:txBody>
          <a:bodyPr anchor="t" rtlCol="false" tIns="0" lIns="0" bIns="0" rIns="0">
            <a:spAutoFit/>
          </a:bodyPr>
          <a:lstStyle/>
          <a:p>
            <a:pPr algn="l">
              <a:lnSpc>
                <a:spcPts val="4976"/>
              </a:lnSpc>
            </a:pPr>
            <a:r>
              <a:rPr lang="en-US" sz="3554" b="true">
                <a:solidFill>
                  <a:srgbClr val="000000"/>
                </a:solidFill>
                <a:latin typeface="Canva Sans Bold"/>
                <a:ea typeface="Canva Sans Bold"/>
                <a:cs typeface="Canva Sans Bold"/>
                <a:sym typeface="Canva Sans Bold"/>
              </a:rPr>
              <a:t>Here ,are the top 5 Course Categories i.e Data Science and IT etc in terms of highest avg viewers.</a:t>
            </a:r>
          </a:p>
          <a:p>
            <a:pPr algn="l">
              <a:lnSpc>
                <a:spcPts val="4976"/>
              </a:lnSpc>
            </a:pPr>
            <a:r>
              <a:rPr lang="en-US" sz="3554" b="true">
                <a:solidFill>
                  <a:srgbClr val="000000"/>
                </a:solidFill>
                <a:latin typeface="Canva Sans Bold"/>
                <a:ea typeface="Canva Sans Bold"/>
                <a:cs typeface="Canva Sans Bold"/>
                <a:sym typeface="Canva Sans Bold"/>
              </a:rPr>
              <a:t>It can be determined easily ,viewers show preferences for technical and professional skill -oriented categories.</a:t>
            </a:r>
          </a:p>
        </p:txBody>
      </p:sp>
      <p:sp>
        <p:nvSpPr>
          <p:cNvPr name="TextBox 5" id="5"/>
          <p:cNvSpPr txBox="true"/>
          <p:nvPr/>
        </p:nvSpPr>
        <p:spPr>
          <a:xfrm rot="0">
            <a:off x="9756508" y="2616899"/>
            <a:ext cx="5808600"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95249" y="2925157"/>
            <a:ext cx="11103453" cy="5585332"/>
          </a:xfrm>
          <a:custGeom>
            <a:avLst/>
            <a:gdLst/>
            <a:ahLst/>
            <a:cxnLst/>
            <a:rect r="r" b="b" t="t" l="l"/>
            <a:pathLst>
              <a:path h="5585332" w="11103453">
                <a:moveTo>
                  <a:pt x="0" y="0"/>
                </a:moveTo>
                <a:lnTo>
                  <a:pt x="11103453" y="0"/>
                </a:lnTo>
                <a:lnTo>
                  <a:pt x="11103453" y="5585331"/>
                </a:lnTo>
                <a:lnTo>
                  <a:pt x="0" y="5585331"/>
                </a:lnTo>
                <a:lnTo>
                  <a:pt x="0" y="0"/>
                </a:lnTo>
                <a:close/>
              </a:path>
            </a:pathLst>
          </a:custGeom>
          <a:blipFill>
            <a:blip r:embed="rId2"/>
            <a:stretch>
              <a:fillRect l="-4133" t="-4784" r="-4133" b="0"/>
            </a:stretch>
          </a:blipFill>
        </p:spPr>
      </p:sp>
      <p:sp>
        <p:nvSpPr>
          <p:cNvPr name="TextBox 3" id="3"/>
          <p:cNvSpPr txBox="true"/>
          <p:nvPr/>
        </p:nvSpPr>
        <p:spPr>
          <a:xfrm rot="0">
            <a:off x="1288770" y="942975"/>
            <a:ext cx="15970530" cy="1393824"/>
          </a:xfrm>
          <a:prstGeom prst="rect">
            <a:avLst/>
          </a:prstGeom>
        </p:spPr>
        <p:txBody>
          <a:bodyPr anchor="t" rtlCol="false" tIns="0" lIns="0" bIns="0" rIns="0">
            <a:spAutoFit/>
          </a:bodyPr>
          <a:lstStyle/>
          <a:p>
            <a:pPr algn="l" marL="0" indent="0" lvl="0">
              <a:lnSpc>
                <a:spcPts val="5600"/>
              </a:lnSpc>
            </a:pPr>
            <a:r>
              <a:rPr lang="en-US" b="true" sz="4000" spc="200">
                <a:solidFill>
                  <a:srgbClr val="000000"/>
                </a:solidFill>
                <a:latin typeface="Canva Sans Bold"/>
                <a:ea typeface="Canva Sans Bold"/>
                <a:cs typeface="Canva Sans Bold"/>
                <a:sym typeface="Canva Sans Bold"/>
              </a:rPr>
              <a:t>RELATIONSHIP BETWEEN COURSE DURATION AND THE NUMBER OF VIEWS </a:t>
            </a:r>
          </a:p>
        </p:txBody>
      </p:sp>
      <p:sp>
        <p:nvSpPr>
          <p:cNvPr name="TextBox 4" id="4"/>
          <p:cNvSpPr txBox="true"/>
          <p:nvPr/>
        </p:nvSpPr>
        <p:spPr>
          <a:xfrm rot="0">
            <a:off x="11981554" y="3788151"/>
            <a:ext cx="5991205" cy="6131497"/>
          </a:xfrm>
          <a:prstGeom prst="rect">
            <a:avLst/>
          </a:prstGeom>
        </p:spPr>
        <p:txBody>
          <a:bodyPr anchor="t" rtlCol="false" tIns="0" lIns="0" bIns="0" rIns="0">
            <a:spAutoFit/>
          </a:bodyPr>
          <a:lstStyle/>
          <a:p>
            <a:pPr algn="l">
              <a:lnSpc>
                <a:spcPts val="4938"/>
              </a:lnSpc>
            </a:pPr>
            <a:r>
              <a:rPr lang="en-US" sz="3527" b="true">
                <a:solidFill>
                  <a:srgbClr val="000000"/>
                </a:solidFill>
                <a:latin typeface="Canva Sans Bold"/>
                <a:ea typeface="Canva Sans Bold"/>
                <a:cs typeface="Canva Sans Bold"/>
                <a:sym typeface="Canva Sans Bold"/>
              </a:rPr>
              <a:t>Beyond 200 and 600 hours course duration ,the viewership is increasing but not uniformaly in all cases. This indicates that  longer duration of courses might attract more viewers in some instances.</a:t>
            </a:r>
          </a:p>
          <a:p>
            <a:pPr algn="l">
              <a:lnSpc>
                <a:spcPts val="4798"/>
              </a:lnSpc>
            </a:pPr>
            <a:r>
              <a:rPr lang="en-US" sz="3427" b="true">
                <a:solidFill>
                  <a:srgbClr val="000000"/>
                </a:solidFill>
                <a:latin typeface="Canva Sans Bold"/>
                <a:ea typeface="Canva Sans Bold"/>
                <a:cs typeface="Canva Sans Bold"/>
                <a:sym typeface="Canva Sans Bold"/>
              </a:rPr>
              <a:t> </a:t>
            </a:r>
          </a:p>
          <a:p>
            <a:pPr algn="l">
              <a:lnSpc>
                <a:spcPts val="4798"/>
              </a:lnSpc>
            </a:pPr>
          </a:p>
        </p:txBody>
      </p:sp>
      <p:sp>
        <p:nvSpPr>
          <p:cNvPr name="TextBox 5" id="5"/>
          <p:cNvSpPr txBox="true"/>
          <p:nvPr/>
        </p:nvSpPr>
        <p:spPr>
          <a:xfrm rot="0">
            <a:off x="11981554" y="2708463"/>
            <a:ext cx="5991205"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25385" y="2794188"/>
            <a:ext cx="10526181" cy="6006150"/>
          </a:xfrm>
          <a:custGeom>
            <a:avLst/>
            <a:gdLst/>
            <a:ahLst/>
            <a:cxnLst/>
            <a:rect r="r" b="b" t="t" l="l"/>
            <a:pathLst>
              <a:path h="6006150" w="10526181">
                <a:moveTo>
                  <a:pt x="0" y="0"/>
                </a:moveTo>
                <a:lnTo>
                  <a:pt x="10526181" y="0"/>
                </a:lnTo>
                <a:lnTo>
                  <a:pt x="10526181" y="6006150"/>
                </a:lnTo>
                <a:lnTo>
                  <a:pt x="0" y="6006150"/>
                </a:lnTo>
                <a:lnTo>
                  <a:pt x="0" y="0"/>
                </a:lnTo>
                <a:close/>
              </a:path>
            </a:pathLst>
          </a:custGeom>
          <a:blipFill>
            <a:blip r:embed="rId2"/>
            <a:stretch>
              <a:fillRect l="-981" t="0" r="-981" b="0"/>
            </a:stretch>
          </a:blipFill>
        </p:spPr>
      </p:sp>
      <p:sp>
        <p:nvSpPr>
          <p:cNvPr name="TextBox 3" id="3"/>
          <p:cNvSpPr txBox="true"/>
          <p:nvPr/>
        </p:nvSpPr>
        <p:spPr>
          <a:xfrm rot="0">
            <a:off x="1288770" y="952500"/>
            <a:ext cx="15970530" cy="1313179"/>
          </a:xfrm>
          <a:prstGeom prst="rect">
            <a:avLst/>
          </a:prstGeom>
        </p:spPr>
        <p:txBody>
          <a:bodyPr anchor="t" rtlCol="false" tIns="0" lIns="0" bIns="0" rIns="0">
            <a:spAutoFit/>
          </a:bodyPr>
          <a:lstStyle/>
          <a:p>
            <a:pPr algn="l" marL="0" indent="0" lvl="0">
              <a:lnSpc>
                <a:spcPts val="5320"/>
              </a:lnSpc>
            </a:pPr>
            <a:r>
              <a:rPr lang="en-US" b="true" sz="3800" spc="190">
                <a:solidFill>
                  <a:srgbClr val="000000"/>
                </a:solidFill>
                <a:latin typeface="Canva Sans Bold"/>
                <a:ea typeface="Canva Sans Bold"/>
                <a:cs typeface="Canva Sans Bold"/>
                <a:sym typeface="Canva Sans Bold"/>
              </a:rPr>
              <a:t>CALCULATE THE AVERAGE NUMBER OF VIEWS FOR EACH CATEGORY ,SUB-CATEGORY AND LANGUAGE</a:t>
            </a:r>
          </a:p>
        </p:txBody>
      </p:sp>
      <p:sp>
        <p:nvSpPr>
          <p:cNvPr name="TextBox 4" id="4"/>
          <p:cNvSpPr txBox="true"/>
          <p:nvPr/>
        </p:nvSpPr>
        <p:spPr>
          <a:xfrm rot="0">
            <a:off x="11981554" y="3267262"/>
            <a:ext cx="5991205" cy="7153212"/>
          </a:xfrm>
          <a:prstGeom prst="rect">
            <a:avLst/>
          </a:prstGeom>
        </p:spPr>
        <p:txBody>
          <a:bodyPr anchor="t" rtlCol="false" tIns="0" lIns="0" bIns="0" rIns="0">
            <a:spAutoFit/>
          </a:bodyPr>
          <a:lstStyle/>
          <a:p>
            <a:pPr algn="l">
              <a:lnSpc>
                <a:spcPts val="4798"/>
              </a:lnSpc>
            </a:pPr>
            <a:r>
              <a:rPr lang="en-US" sz="3427" b="true">
                <a:solidFill>
                  <a:srgbClr val="000000"/>
                </a:solidFill>
                <a:latin typeface="Canva Sans Bold"/>
                <a:ea typeface="Canva Sans Bold"/>
                <a:cs typeface="Canva Sans Bold"/>
                <a:sym typeface="Canva Sans Bold"/>
              </a:rPr>
              <a:t>This visual allows to dynamically explore the average number of viewers for each sub-category and the corresponding languages offered. It is analyzed that, for each sub-category, English is the best-performing language in terms of viewership. </a:t>
            </a:r>
          </a:p>
          <a:p>
            <a:pPr algn="l">
              <a:lnSpc>
                <a:spcPts val="4658"/>
              </a:lnSpc>
            </a:pPr>
            <a:r>
              <a:rPr lang="en-US" sz="3327" b="true">
                <a:solidFill>
                  <a:srgbClr val="000000"/>
                </a:solidFill>
                <a:latin typeface="Canva Sans Bold"/>
                <a:ea typeface="Canva Sans Bold"/>
                <a:cs typeface="Canva Sans Bold"/>
                <a:sym typeface="Canva Sans Bold"/>
              </a:rPr>
              <a:t> </a:t>
            </a:r>
          </a:p>
          <a:p>
            <a:pPr algn="l">
              <a:lnSpc>
                <a:spcPts val="4658"/>
              </a:lnSpc>
            </a:pPr>
          </a:p>
        </p:txBody>
      </p:sp>
      <p:sp>
        <p:nvSpPr>
          <p:cNvPr name="TextBox 5" id="5"/>
          <p:cNvSpPr txBox="true"/>
          <p:nvPr/>
        </p:nvSpPr>
        <p:spPr>
          <a:xfrm rot="0">
            <a:off x="11981554" y="2406838"/>
            <a:ext cx="5750807"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492563"/>
            <a:ext cx="7206911" cy="7028700"/>
          </a:xfrm>
          <a:custGeom>
            <a:avLst/>
            <a:gdLst/>
            <a:ahLst/>
            <a:cxnLst/>
            <a:rect r="r" b="b" t="t" l="l"/>
            <a:pathLst>
              <a:path h="7028700" w="7206911">
                <a:moveTo>
                  <a:pt x="0" y="0"/>
                </a:moveTo>
                <a:lnTo>
                  <a:pt x="7206911" y="0"/>
                </a:lnTo>
                <a:lnTo>
                  <a:pt x="7206911" y="7028700"/>
                </a:lnTo>
                <a:lnTo>
                  <a:pt x="0" y="7028700"/>
                </a:lnTo>
                <a:lnTo>
                  <a:pt x="0" y="0"/>
                </a:lnTo>
                <a:close/>
              </a:path>
            </a:pathLst>
          </a:custGeom>
          <a:blipFill>
            <a:blip r:embed="rId2"/>
            <a:stretch>
              <a:fillRect l="0" t="0" r="-8511" b="0"/>
            </a:stretch>
          </a:blipFill>
        </p:spPr>
      </p:sp>
      <p:sp>
        <p:nvSpPr>
          <p:cNvPr name="TextBox 3" id="3"/>
          <p:cNvSpPr txBox="true"/>
          <p:nvPr/>
        </p:nvSpPr>
        <p:spPr>
          <a:xfrm rot="0">
            <a:off x="1288770" y="952500"/>
            <a:ext cx="15970530" cy="646429"/>
          </a:xfrm>
          <a:prstGeom prst="rect">
            <a:avLst/>
          </a:prstGeom>
        </p:spPr>
        <p:txBody>
          <a:bodyPr anchor="t" rtlCol="false" tIns="0" lIns="0" bIns="0" rIns="0">
            <a:spAutoFit/>
          </a:bodyPr>
          <a:lstStyle/>
          <a:p>
            <a:pPr algn="l" marL="0" indent="0" lvl="0">
              <a:lnSpc>
                <a:spcPts val="5320"/>
              </a:lnSpc>
            </a:pPr>
            <a:r>
              <a:rPr lang="en-US" b="true" sz="3800" spc="190">
                <a:solidFill>
                  <a:srgbClr val="000000"/>
                </a:solidFill>
                <a:latin typeface="Canva Sans Bold"/>
                <a:ea typeface="Canva Sans Bold"/>
                <a:cs typeface="Canva Sans Bold"/>
                <a:sym typeface="Canva Sans Bold"/>
              </a:rPr>
              <a:t>COUNT OF VARIETY OF SKILLS IMPACT ON VIWERSHIP</a:t>
            </a:r>
          </a:p>
        </p:txBody>
      </p:sp>
      <p:sp>
        <p:nvSpPr>
          <p:cNvPr name="TextBox 4" id="4"/>
          <p:cNvSpPr txBox="true"/>
          <p:nvPr/>
        </p:nvSpPr>
        <p:spPr>
          <a:xfrm rot="0">
            <a:off x="9525334" y="3318063"/>
            <a:ext cx="6424655" cy="4706557"/>
          </a:xfrm>
          <a:prstGeom prst="rect">
            <a:avLst/>
          </a:prstGeom>
        </p:spPr>
        <p:txBody>
          <a:bodyPr anchor="t" rtlCol="false" tIns="0" lIns="0" bIns="0" rIns="0">
            <a:spAutoFit/>
          </a:bodyPr>
          <a:lstStyle/>
          <a:p>
            <a:pPr algn="l">
              <a:lnSpc>
                <a:spcPts val="4658"/>
              </a:lnSpc>
            </a:pPr>
            <a:r>
              <a:rPr lang="en-US" sz="3327" b="true">
                <a:solidFill>
                  <a:srgbClr val="000000"/>
                </a:solidFill>
                <a:latin typeface="Canva Sans Bold"/>
                <a:ea typeface="Canva Sans Bold"/>
                <a:cs typeface="Canva Sans Bold"/>
                <a:sym typeface="Canva Sans Bold"/>
              </a:rPr>
              <a:t>Course Categories  like Computer science and Data science etc are offering greater number of skills and yes  positively influences viewership and learner engagement.</a:t>
            </a:r>
          </a:p>
          <a:p>
            <a:pPr algn="l">
              <a:lnSpc>
                <a:spcPts val="4658"/>
              </a:lnSpc>
            </a:pPr>
          </a:p>
        </p:txBody>
      </p:sp>
      <p:sp>
        <p:nvSpPr>
          <p:cNvPr name="TextBox 5" id="5"/>
          <p:cNvSpPr txBox="true"/>
          <p:nvPr/>
        </p:nvSpPr>
        <p:spPr>
          <a:xfrm rot="0">
            <a:off x="9525334" y="2105213"/>
            <a:ext cx="6213154"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05964" y="942975"/>
            <a:ext cx="15009196" cy="688974"/>
          </a:xfrm>
          <a:prstGeom prst="rect">
            <a:avLst/>
          </a:prstGeom>
        </p:spPr>
        <p:txBody>
          <a:bodyPr anchor="t" rtlCol="false" tIns="0" lIns="0" bIns="0" rIns="0">
            <a:spAutoFit/>
          </a:bodyPr>
          <a:lstStyle/>
          <a:p>
            <a:pPr algn="l" marL="0" indent="0" lvl="0">
              <a:lnSpc>
                <a:spcPts val="5600"/>
              </a:lnSpc>
            </a:pPr>
            <a:r>
              <a:rPr lang="en-US" b="true" sz="4000" spc="200">
                <a:solidFill>
                  <a:srgbClr val="000000"/>
                </a:solidFill>
                <a:latin typeface="Canva Sans Bold"/>
                <a:ea typeface="Canva Sans Bold"/>
                <a:cs typeface="Canva Sans Bold"/>
                <a:sym typeface="Canva Sans Bold"/>
              </a:rPr>
              <a:t>RECOMMENDATIONS ON THE BASIS OF INSIGHTS</a:t>
            </a:r>
          </a:p>
        </p:txBody>
      </p:sp>
      <p:sp>
        <p:nvSpPr>
          <p:cNvPr name="Freeform 3" id="3"/>
          <p:cNvSpPr/>
          <p:nvPr/>
        </p:nvSpPr>
        <p:spPr>
          <a:xfrm flipH="false" flipV="false" rot="0">
            <a:off x="15371020" y="266521"/>
            <a:ext cx="1888280" cy="1524357"/>
          </a:xfrm>
          <a:custGeom>
            <a:avLst/>
            <a:gdLst/>
            <a:ahLst/>
            <a:cxnLst/>
            <a:rect r="r" b="b" t="t" l="l"/>
            <a:pathLst>
              <a:path h="1524357" w="1888280">
                <a:moveTo>
                  <a:pt x="0" y="0"/>
                </a:moveTo>
                <a:lnTo>
                  <a:pt x="1888280" y="0"/>
                </a:lnTo>
                <a:lnTo>
                  <a:pt x="1888280" y="1524358"/>
                </a:lnTo>
                <a:lnTo>
                  <a:pt x="0" y="1524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95191" y="2047447"/>
            <a:ext cx="16897617" cy="13192981"/>
          </a:xfrm>
          <a:prstGeom prst="rect">
            <a:avLst/>
          </a:prstGeom>
        </p:spPr>
        <p:txBody>
          <a:bodyPr anchor="t" rtlCol="false" tIns="0" lIns="0" bIns="0" rIns="0">
            <a:spAutoFit/>
          </a:bodyPr>
          <a:lstStyle/>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From the analysis part ,it could be recommended that carefully design courses with durations around 200 and 600 hours, as these durations show a potential for higher viewership.</a:t>
            </a:r>
          </a:p>
          <a:p>
            <a:pPr algn="l">
              <a:lnSpc>
                <a:spcPts val="4510"/>
              </a:lnSpc>
            </a:pPr>
          </a:p>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 Focus on maintaining high-quality content, aligning the course topics with market demand such as Data Science , Computer Science and Personal development etc.And make sure , deliver the maximum course content in english language </a:t>
            </a:r>
          </a:p>
          <a:p>
            <a:pPr algn="l">
              <a:lnSpc>
                <a:spcPts val="4510"/>
              </a:lnSpc>
            </a:pPr>
            <a:r>
              <a:rPr lang="en-US" sz="3221" b="true">
                <a:solidFill>
                  <a:srgbClr val="000000"/>
                </a:solidFill>
                <a:latin typeface="Canva Sans Bold"/>
                <a:ea typeface="Canva Sans Bold"/>
                <a:cs typeface="Canva Sans Bold"/>
                <a:sym typeface="Canva Sans Bold"/>
              </a:rPr>
              <a:t> </a:t>
            </a:r>
          </a:p>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To enhance viewership further, should consider expanding the variety of skills offered in popular categories like  Computer Science, Data Science and Art and Humanities to maximize learner engagement . </a:t>
            </a:r>
          </a:p>
          <a:p>
            <a:pPr algn="l">
              <a:lnSpc>
                <a:spcPts val="4510"/>
              </a:lnSpc>
            </a:pPr>
          </a:p>
          <a:p>
            <a:pPr algn="l">
              <a:lnSpc>
                <a:spcPts val="4510"/>
              </a:lnSpc>
            </a:pPr>
          </a:p>
          <a:p>
            <a:pPr algn="l">
              <a:lnSpc>
                <a:spcPts val="4510"/>
              </a:lnSpc>
            </a:pPr>
          </a:p>
          <a:p>
            <a:pPr algn="l">
              <a:lnSpc>
                <a:spcPts val="4650"/>
              </a:lnSpc>
            </a:pPr>
          </a:p>
          <a:p>
            <a:pPr algn="l">
              <a:lnSpc>
                <a:spcPts val="4650"/>
              </a:lnSpc>
            </a:pPr>
          </a:p>
          <a:p>
            <a:pPr algn="l">
              <a:lnSpc>
                <a:spcPts val="4650"/>
              </a:lnSpc>
            </a:pPr>
          </a:p>
          <a:p>
            <a:pPr algn="l">
              <a:lnSpc>
                <a:spcPts val="3794"/>
              </a:lnSpc>
            </a:pPr>
          </a:p>
          <a:p>
            <a:pPr algn="l">
              <a:lnSpc>
                <a:spcPts val="3794"/>
              </a:lnSpc>
            </a:pPr>
          </a:p>
          <a:p>
            <a:pPr algn="l">
              <a:lnSpc>
                <a:spcPts val="3794"/>
              </a:lnSpc>
            </a:pPr>
          </a:p>
          <a:p>
            <a:pPr algn="l">
              <a:lnSpc>
                <a:spcPts val="3794"/>
              </a:lnSpc>
            </a:pPr>
          </a:p>
          <a:p>
            <a:pPr algn="l">
              <a:lnSpc>
                <a:spcPts val="3794"/>
              </a:lnSpc>
            </a:pPr>
          </a:p>
          <a:p>
            <a:pPr algn="l">
              <a:lnSpc>
                <a:spcPts val="379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8254625" y="168036"/>
            <a:ext cx="7583748" cy="9950928"/>
          </a:xfrm>
          <a:custGeom>
            <a:avLst/>
            <a:gdLst/>
            <a:ahLst/>
            <a:cxnLst/>
            <a:rect r="r" b="b" t="t" l="l"/>
            <a:pathLst>
              <a:path h="9950928" w="7583748">
                <a:moveTo>
                  <a:pt x="0" y="0"/>
                </a:moveTo>
                <a:lnTo>
                  <a:pt x="7583748" y="0"/>
                </a:lnTo>
                <a:lnTo>
                  <a:pt x="7583748" y="9950928"/>
                </a:lnTo>
                <a:lnTo>
                  <a:pt x="0" y="9950928"/>
                </a:lnTo>
                <a:lnTo>
                  <a:pt x="0" y="0"/>
                </a:lnTo>
                <a:close/>
              </a:path>
            </a:pathLst>
          </a:custGeom>
          <a:blipFill>
            <a:blip r:embed="rId2"/>
            <a:stretch>
              <a:fillRect l="0" t="-773" r="0" b="-773"/>
            </a:stretch>
          </a:blipFill>
        </p:spPr>
      </p:sp>
      <p:sp>
        <p:nvSpPr>
          <p:cNvPr name="TextBox 3" id="3"/>
          <p:cNvSpPr txBox="true"/>
          <p:nvPr/>
        </p:nvSpPr>
        <p:spPr>
          <a:xfrm rot="0">
            <a:off x="1028700" y="2917190"/>
            <a:ext cx="6272278" cy="4338321"/>
          </a:xfrm>
          <a:prstGeom prst="rect">
            <a:avLst/>
          </a:prstGeom>
        </p:spPr>
        <p:txBody>
          <a:bodyPr anchor="t" rtlCol="false" tIns="0" lIns="0" bIns="0" rIns="0">
            <a:spAutoFit/>
          </a:bodyPr>
          <a:lstStyle/>
          <a:p>
            <a:pPr algn="ctr">
              <a:lnSpc>
                <a:spcPts val="8679"/>
              </a:lnSpc>
            </a:pPr>
            <a:r>
              <a:rPr lang="en-US" sz="6199" b="true">
                <a:solidFill>
                  <a:srgbClr val="000000"/>
                </a:solidFill>
                <a:latin typeface="Canva Sans Bold"/>
                <a:ea typeface="Canva Sans Bold"/>
                <a:cs typeface="Canva Sans Bold"/>
                <a:sym typeface="Canva Sans Bold"/>
              </a:rPr>
              <a:t>Online Courses Analysis Dashborad  in PowerBi</a:t>
            </a: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64427" y="7478285"/>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3774380" y="2531328"/>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3131506" y="4386262"/>
            <a:ext cx="12371749" cy="1416053"/>
          </a:xfrm>
          <a:prstGeom prst="rect">
            <a:avLst/>
          </a:prstGeom>
        </p:spPr>
        <p:txBody>
          <a:bodyPr anchor="t" rtlCol="false" tIns="0" lIns="0" bIns="0" rIns="0">
            <a:spAutoFit/>
          </a:bodyPr>
          <a:lstStyle/>
          <a:p>
            <a:pPr algn="ctr" marL="0" indent="0" lvl="0">
              <a:lnSpc>
                <a:spcPts val="11199"/>
              </a:lnSpc>
            </a:pPr>
            <a:r>
              <a:rPr lang="en-US" b="true" sz="7999" spc="399">
                <a:solidFill>
                  <a:srgbClr val="000000"/>
                </a:solidFill>
                <a:latin typeface="Helios Extended Bold"/>
                <a:ea typeface="Helios Extended Bold"/>
                <a:cs typeface="Helios Extended Bold"/>
                <a:sym typeface="Helios Extended Bold"/>
              </a:rPr>
              <a:t>THANK YOU !! </a:t>
            </a:r>
          </a:p>
        </p:txBody>
      </p:sp>
      <p:sp>
        <p:nvSpPr>
          <p:cNvPr name="TextBox 12" id="12"/>
          <p:cNvSpPr txBox="true"/>
          <p:nvPr/>
        </p:nvSpPr>
        <p:spPr>
          <a:xfrm rot="0">
            <a:off x="5855345" y="5933307"/>
            <a:ext cx="6577310" cy="828040"/>
          </a:xfrm>
          <a:prstGeom prst="rect">
            <a:avLst/>
          </a:prstGeom>
        </p:spPr>
        <p:txBody>
          <a:bodyPr anchor="t" rtlCol="false" tIns="0" lIns="0" bIns="0" rIns="0">
            <a:spAutoFit/>
          </a:bodyPr>
          <a:lstStyle/>
          <a:p>
            <a:pPr algn="ctr">
              <a:lnSpc>
                <a:spcPts val="6860"/>
              </a:lnSpc>
            </a:pPr>
            <a:r>
              <a:rPr lang="en-US" sz="4900" b="true">
                <a:solidFill>
                  <a:srgbClr val="000000"/>
                </a:solidFill>
                <a:latin typeface="Canva Sans Bold"/>
                <a:ea typeface="Canva Sans Bold"/>
                <a:cs typeface="Canva Sans Bold"/>
                <a:sym typeface="Canva Sans Bold"/>
              </a:rPr>
              <a:t>Presented by Anshika</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8001007" y="0"/>
            <a:ext cx="10286993" cy="10287000"/>
            <a:chOff x="0" y="0"/>
            <a:chExt cx="2709331" cy="2709333"/>
          </a:xfrm>
        </p:grpSpPr>
        <p:sp>
          <p:nvSpPr>
            <p:cNvPr name="Freeform 3" id="3"/>
            <p:cNvSpPr/>
            <p:nvPr/>
          </p:nvSpPr>
          <p:spPr>
            <a:xfrm flipH="false" flipV="false" rot="0">
              <a:off x="0" y="0"/>
              <a:ext cx="2709331" cy="2709333"/>
            </a:xfrm>
            <a:custGeom>
              <a:avLst/>
              <a:gdLst/>
              <a:ahLst/>
              <a:cxnLst/>
              <a:rect r="r" b="b" t="t" l="l"/>
              <a:pathLst>
                <a:path h="2709333" w="2709331">
                  <a:moveTo>
                    <a:pt x="0" y="0"/>
                  </a:moveTo>
                  <a:lnTo>
                    <a:pt x="2709331" y="0"/>
                  </a:lnTo>
                  <a:lnTo>
                    <a:pt x="2709331" y="2709333"/>
                  </a:lnTo>
                  <a:lnTo>
                    <a:pt x="0" y="2709333"/>
                  </a:lnTo>
                  <a:close/>
                </a:path>
              </a:pathLst>
            </a:custGeom>
            <a:solidFill>
              <a:srgbClr val="F2F1F1">
                <a:alpha val="80000"/>
              </a:srgbClr>
            </a:solidFill>
          </p:spPr>
        </p:sp>
        <p:sp>
          <p:nvSpPr>
            <p:cNvPr name="TextBox 4" id="4"/>
            <p:cNvSpPr txBox="true"/>
            <p:nvPr/>
          </p:nvSpPr>
          <p:spPr>
            <a:xfrm>
              <a:off x="0" y="-47625"/>
              <a:ext cx="2709331" cy="275695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004888" y="4002777"/>
            <a:ext cx="6996120" cy="2105025"/>
          </a:xfrm>
          <a:prstGeom prst="rect">
            <a:avLst/>
          </a:prstGeom>
        </p:spPr>
        <p:txBody>
          <a:bodyPr anchor="t" rtlCol="false" tIns="0" lIns="0" bIns="0" rIns="0">
            <a:spAutoFit/>
          </a:bodyPr>
          <a:lstStyle/>
          <a:p>
            <a:pPr algn="l" marL="0" indent="0" lvl="0">
              <a:lnSpc>
                <a:spcPts val="8400"/>
              </a:lnSpc>
            </a:pPr>
            <a:r>
              <a:rPr lang="en-US" b="true" sz="6000" spc="300">
                <a:solidFill>
                  <a:srgbClr val="000000"/>
                </a:solidFill>
                <a:latin typeface="DM Sans Bold"/>
                <a:ea typeface="DM Sans Bold"/>
                <a:cs typeface="DM Sans Bold"/>
                <a:sym typeface="DM Sans Bold"/>
              </a:rPr>
              <a:t>PROBLEM STATEMENT</a:t>
            </a:r>
          </a:p>
        </p:txBody>
      </p:sp>
      <p:sp>
        <p:nvSpPr>
          <p:cNvPr name="TextBox 6" id="6"/>
          <p:cNvSpPr txBox="true"/>
          <p:nvPr/>
        </p:nvSpPr>
        <p:spPr>
          <a:xfrm rot="0">
            <a:off x="8436770" y="923925"/>
            <a:ext cx="9342671" cy="8218613"/>
          </a:xfrm>
          <a:prstGeom prst="rect">
            <a:avLst/>
          </a:prstGeom>
        </p:spPr>
        <p:txBody>
          <a:bodyPr anchor="t" rtlCol="false" tIns="0" lIns="0" bIns="0" rIns="0">
            <a:spAutoFit/>
          </a:bodyPr>
          <a:lstStyle/>
          <a:p>
            <a:pPr algn="l">
              <a:lnSpc>
                <a:spcPts val="4409"/>
              </a:lnSpc>
            </a:pPr>
            <a:r>
              <a:rPr lang="en-US" sz="2756" spc="275" b="true">
                <a:solidFill>
                  <a:srgbClr val="000000"/>
                </a:solidFill>
                <a:latin typeface="Canva Sans Bold"/>
                <a:ea typeface="Canva Sans Bold"/>
                <a:cs typeface="Canva Sans Bold"/>
                <a:sym typeface="Canva Sans Bold"/>
              </a:rPr>
              <a:t>You are a data analyst working with an EdTech startup that wants to grow its offerings in recorded lectures. The company has collected data from various EdTech websites but needs your expertise to make sense of it.</a:t>
            </a:r>
          </a:p>
          <a:p>
            <a:pPr algn="l">
              <a:lnSpc>
                <a:spcPts val="4409"/>
              </a:lnSpc>
            </a:pPr>
            <a:r>
              <a:rPr lang="en-US" sz="2756" spc="275" b="true">
                <a:solidFill>
                  <a:srgbClr val="000000"/>
                </a:solidFill>
                <a:latin typeface="Canva Sans Bold"/>
                <a:ea typeface="Canva Sans Bold"/>
                <a:cs typeface="Canva Sans Bold"/>
                <a:sym typeface="Canva Sans Bold"/>
              </a:rPr>
              <a:t>Your task is to clean and analyse this data to uncover valuable insights. To ensure the startup can effectively leverage this information, you will create a dashboard that presents following insights. Your analysis will help the company identify areas for improvement and opportunities for growth in their recorded lecture services.</a:t>
            </a:r>
          </a:p>
          <a:p>
            <a:pPr algn="l" marL="0" indent="0" lvl="0">
              <a:lnSpc>
                <a:spcPts val="4082"/>
              </a:lnSpc>
            </a:pPr>
          </a:p>
        </p:txBody>
      </p:sp>
      <p:grpSp>
        <p:nvGrpSpPr>
          <p:cNvPr name="Group 7" id="7"/>
          <p:cNvGrpSpPr/>
          <p:nvPr/>
        </p:nvGrpSpPr>
        <p:grpSpPr>
          <a:xfrm rot="0">
            <a:off x="6319031" y="1982291"/>
            <a:ext cx="248490" cy="2484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904455" y="8636449"/>
            <a:ext cx="248490" cy="24849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68630" y="3616582"/>
            <a:ext cx="9899396" cy="4432224"/>
          </a:xfrm>
          <a:custGeom>
            <a:avLst/>
            <a:gdLst/>
            <a:ahLst/>
            <a:cxnLst/>
            <a:rect r="r" b="b" t="t" l="l"/>
            <a:pathLst>
              <a:path h="4432224" w="9899396">
                <a:moveTo>
                  <a:pt x="0" y="0"/>
                </a:moveTo>
                <a:lnTo>
                  <a:pt x="9899396" y="0"/>
                </a:lnTo>
                <a:lnTo>
                  <a:pt x="9899396" y="4432224"/>
                </a:lnTo>
                <a:lnTo>
                  <a:pt x="0" y="4432224"/>
                </a:lnTo>
                <a:lnTo>
                  <a:pt x="0" y="0"/>
                </a:lnTo>
                <a:close/>
              </a:path>
            </a:pathLst>
          </a:custGeom>
          <a:blipFill>
            <a:blip r:embed="rId2"/>
            <a:stretch>
              <a:fillRect l="0" t="-4668" r="0" b="-4668"/>
            </a:stretch>
          </a:blipFill>
        </p:spPr>
      </p:sp>
      <p:sp>
        <p:nvSpPr>
          <p:cNvPr name="TextBox 3" id="3"/>
          <p:cNvSpPr txBox="true"/>
          <p:nvPr/>
        </p:nvSpPr>
        <p:spPr>
          <a:xfrm rot="0">
            <a:off x="1288770" y="942975"/>
            <a:ext cx="15009196" cy="1393824"/>
          </a:xfrm>
          <a:prstGeom prst="rect">
            <a:avLst/>
          </a:prstGeom>
        </p:spPr>
        <p:txBody>
          <a:bodyPr anchor="t" rtlCol="false" tIns="0" lIns="0" bIns="0" rIns="0">
            <a:spAutoFit/>
          </a:bodyPr>
          <a:lstStyle/>
          <a:p>
            <a:pPr algn="l" marL="0" indent="0" lvl="0">
              <a:lnSpc>
                <a:spcPts val="5600"/>
              </a:lnSpc>
            </a:pPr>
            <a:r>
              <a:rPr lang="en-US" b="true" sz="4000" spc="200">
                <a:solidFill>
                  <a:srgbClr val="000000"/>
                </a:solidFill>
                <a:latin typeface="Canva Sans Bold"/>
                <a:ea typeface="Canva Sans Bold"/>
                <a:cs typeface="Canva Sans Bold"/>
                <a:sym typeface="Canva Sans Bold"/>
              </a:rPr>
              <a:t>EXAMINE THE DISTRIBUTION OF COURSE TYPES ACROSS CATEGORIES </a:t>
            </a:r>
          </a:p>
        </p:txBody>
      </p:sp>
      <p:sp>
        <p:nvSpPr>
          <p:cNvPr name="TextBox 4" id="4"/>
          <p:cNvSpPr txBox="true"/>
          <p:nvPr/>
        </p:nvSpPr>
        <p:spPr>
          <a:xfrm rot="0">
            <a:off x="11403620" y="3239198"/>
            <a:ext cx="6343458" cy="6250275"/>
          </a:xfrm>
          <a:prstGeom prst="rect">
            <a:avLst/>
          </a:prstGeom>
        </p:spPr>
        <p:txBody>
          <a:bodyPr anchor="t" rtlCol="false" tIns="0" lIns="0" bIns="0" rIns="0">
            <a:spAutoFit/>
          </a:bodyPr>
          <a:lstStyle/>
          <a:p>
            <a:pPr algn="l">
              <a:lnSpc>
                <a:spcPts val="4976"/>
              </a:lnSpc>
            </a:pPr>
            <a:r>
              <a:rPr lang="en-US" sz="3554" b="true">
                <a:solidFill>
                  <a:srgbClr val="000000"/>
                </a:solidFill>
                <a:latin typeface="Canva Sans Bold"/>
                <a:ea typeface="Canva Sans Bold"/>
                <a:cs typeface="Canva Sans Bold"/>
                <a:sym typeface="Canva Sans Bold"/>
              </a:rPr>
              <a:t>From the analysis, it is obtained that generally,Learners are enrolling themselves in courses more frequently than in specialized programs or professional certificates among all the specific categories(i.e. data science , business etc).</a:t>
            </a:r>
          </a:p>
        </p:txBody>
      </p:sp>
      <p:sp>
        <p:nvSpPr>
          <p:cNvPr name="TextBox 5" id="5"/>
          <p:cNvSpPr txBox="true"/>
          <p:nvPr/>
        </p:nvSpPr>
        <p:spPr>
          <a:xfrm rot="0">
            <a:off x="11403620" y="2251074"/>
            <a:ext cx="6097568"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88770" y="2336799"/>
            <a:ext cx="6946648" cy="6769825"/>
          </a:xfrm>
          <a:custGeom>
            <a:avLst/>
            <a:gdLst/>
            <a:ahLst/>
            <a:cxnLst/>
            <a:rect r="r" b="b" t="t" l="l"/>
            <a:pathLst>
              <a:path h="6769825" w="6946648">
                <a:moveTo>
                  <a:pt x="0" y="0"/>
                </a:moveTo>
                <a:lnTo>
                  <a:pt x="6946649" y="0"/>
                </a:lnTo>
                <a:lnTo>
                  <a:pt x="6946649" y="6769824"/>
                </a:lnTo>
                <a:lnTo>
                  <a:pt x="0" y="6769824"/>
                </a:lnTo>
                <a:lnTo>
                  <a:pt x="0" y="0"/>
                </a:lnTo>
                <a:close/>
              </a:path>
            </a:pathLst>
          </a:custGeom>
          <a:blipFill>
            <a:blip r:embed="rId2"/>
            <a:stretch>
              <a:fillRect l="0" t="0" r="0" b="0"/>
            </a:stretch>
          </a:blipFill>
        </p:spPr>
      </p:sp>
      <p:sp>
        <p:nvSpPr>
          <p:cNvPr name="TextBox 3" id="3"/>
          <p:cNvSpPr txBox="true"/>
          <p:nvPr/>
        </p:nvSpPr>
        <p:spPr>
          <a:xfrm rot="0">
            <a:off x="1288770" y="942975"/>
            <a:ext cx="15009196" cy="688974"/>
          </a:xfrm>
          <a:prstGeom prst="rect">
            <a:avLst/>
          </a:prstGeom>
        </p:spPr>
        <p:txBody>
          <a:bodyPr anchor="t" rtlCol="false" tIns="0" lIns="0" bIns="0" rIns="0">
            <a:spAutoFit/>
          </a:bodyPr>
          <a:lstStyle/>
          <a:p>
            <a:pPr algn="just" marL="0" indent="0" lvl="0">
              <a:lnSpc>
                <a:spcPts val="5600"/>
              </a:lnSpc>
            </a:pPr>
            <a:r>
              <a:rPr lang="en-US" b="true" sz="4000" spc="200">
                <a:solidFill>
                  <a:srgbClr val="000000"/>
                </a:solidFill>
                <a:latin typeface="Canva Sans Bold"/>
                <a:ea typeface="Canva Sans Bold"/>
                <a:cs typeface="Canva Sans Bold"/>
                <a:sym typeface="Canva Sans Bold"/>
              </a:rPr>
              <a:t>MOST COMMONLY DEMANDED SKILLS IN MARKET</a:t>
            </a:r>
          </a:p>
        </p:txBody>
      </p:sp>
      <p:sp>
        <p:nvSpPr>
          <p:cNvPr name="TextBox 4" id="4"/>
          <p:cNvSpPr txBox="true"/>
          <p:nvPr/>
        </p:nvSpPr>
        <p:spPr>
          <a:xfrm rot="0">
            <a:off x="10016578" y="3239198"/>
            <a:ext cx="7730500" cy="4368108"/>
          </a:xfrm>
          <a:prstGeom prst="rect">
            <a:avLst/>
          </a:prstGeom>
        </p:spPr>
        <p:txBody>
          <a:bodyPr anchor="t" rtlCol="false" tIns="0" lIns="0" bIns="0" rIns="0">
            <a:spAutoFit/>
          </a:bodyPr>
          <a:lstStyle/>
          <a:p>
            <a:pPr algn="l">
              <a:lnSpc>
                <a:spcPts val="4976"/>
              </a:lnSpc>
            </a:pPr>
            <a:r>
              <a:rPr lang="en-US" sz="3554" b="true">
                <a:solidFill>
                  <a:srgbClr val="000000"/>
                </a:solidFill>
                <a:latin typeface="Canva Sans Bold"/>
                <a:ea typeface="Canva Sans Bold"/>
                <a:cs typeface="Canva Sans Bold"/>
                <a:sym typeface="Canva Sans Bold"/>
              </a:rPr>
              <a:t>Data Analysis , Python Programming ,Machine Learning etc are the top 3 demanded skills in the market .Apart from technical skills , soft skills like Communication is crucial in the current  market as well.</a:t>
            </a:r>
          </a:p>
        </p:txBody>
      </p:sp>
      <p:sp>
        <p:nvSpPr>
          <p:cNvPr name="TextBox 5" id="5"/>
          <p:cNvSpPr txBox="true"/>
          <p:nvPr/>
        </p:nvSpPr>
        <p:spPr>
          <a:xfrm rot="0">
            <a:off x="10016578" y="2251074"/>
            <a:ext cx="6531018"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95191" y="2338116"/>
            <a:ext cx="16897617" cy="11266391"/>
          </a:xfrm>
          <a:prstGeom prst="rect">
            <a:avLst/>
          </a:prstGeom>
        </p:spPr>
        <p:txBody>
          <a:bodyPr anchor="t" rtlCol="false" tIns="0" lIns="0" bIns="0" rIns="0">
            <a:spAutoFit/>
          </a:bodyPr>
          <a:lstStyle/>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From the analysis, I recommend my client prioritize launching courses across all key categories, such as Data Science, Business, and IT, to achieve maximum impact and better align with learner demand.</a:t>
            </a:r>
          </a:p>
          <a:p>
            <a:pPr algn="l">
              <a:lnSpc>
                <a:spcPts val="4930"/>
              </a:lnSpc>
            </a:pPr>
          </a:p>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Focus on high demand skills such as Data Analysis, Machine learning etc , offer comprehensive programs or courses in thses areas ,would align with learner demand and attract a large audience.</a:t>
            </a:r>
          </a:p>
          <a:p>
            <a:pPr algn="l">
              <a:lnSpc>
                <a:spcPts val="4930"/>
              </a:lnSpc>
            </a:pPr>
          </a:p>
          <a:p>
            <a:pPr algn="l" marL="695591" indent="-347795" lvl="1">
              <a:lnSpc>
                <a:spcPts val="4510"/>
              </a:lnSpc>
              <a:buFont typeface="Arial"/>
              <a:buChar char="•"/>
            </a:pPr>
            <a:r>
              <a:rPr lang="en-US" b="true" sz="3221">
                <a:solidFill>
                  <a:srgbClr val="000000"/>
                </a:solidFill>
                <a:latin typeface="Canva Sans Bold"/>
                <a:ea typeface="Canva Sans Bold"/>
                <a:cs typeface="Canva Sans Bold"/>
                <a:sym typeface="Canva Sans Bold"/>
              </a:rPr>
              <a:t>Blend Technical and Soft Skills: While technical skills dominate, there is also a significant demand for Communication and Leadership skills. Consider launching courses that integrate technical expertise with soft skills to provide better learning experiences and to enhance user engagement.</a:t>
            </a:r>
          </a:p>
          <a:p>
            <a:pPr algn="l">
              <a:lnSpc>
                <a:spcPts val="4930"/>
              </a:lnSpc>
            </a:pPr>
          </a:p>
          <a:p>
            <a:pPr algn="l">
              <a:lnSpc>
                <a:spcPts val="4930"/>
              </a:lnSpc>
            </a:pPr>
          </a:p>
          <a:p>
            <a:pPr algn="l">
              <a:lnSpc>
                <a:spcPts val="4074"/>
              </a:lnSpc>
            </a:pPr>
          </a:p>
          <a:p>
            <a:pPr algn="l">
              <a:lnSpc>
                <a:spcPts val="4074"/>
              </a:lnSpc>
            </a:pPr>
          </a:p>
          <a:p>
            <a:pPr algn="l">
              <a:lnSpc>
                <a:spcPts val="4074"/>
              </a:lnSpc>
            </a:pPr>
          </a:p>
          <a:p>
            <a:pPr algn="l">
              <a:lnSpc>
                <a:spcPts val="4074"/>
              </a:lnSpc>
            </a:pPr>
          </a:p>
          <a:p>
            <a:pPr algn="l">
              <a:lnSpc>
                <a:spcPts val="4074"/>
              </a:lnSpc>
            </a:pPr>
          </a:p>
          <a:p>
            <a:pPr algn="l">
              <a:lnSpc>
                <a:spcPts val="4074"/>
              </a:lnSpc>
            </a:pPr>
          </a:p>
        </p:txBody>
      </p:sp>
      <p:sp>
        <p:nvSpPr>
          <p:cNvPr name="Freeform 3" id="3"/>
          <p:cNvSpPr/>
          <p:nvPr/>
        </p:nvSpPr>
        <p:spPr>
          <a:xfrm flipH="false" flipV="false" rot="0">
            <a:off x="15211295" y="476934"/>
            <a:ext cx="2114255" cy="1706781"/>
          </a:xfrm>
          <a:custGeom>
            <a:avLst/>
            <a:gdLst/>
            <a:ahLst/>
            <a:cxnLst/>
            <a:rect r="r" b="b" t="t" l="l"/>
            <a:pathLst>
              <a:path h="1706781" w="2114255">
                <a:moveTo>
                  <a:pt x="0" y="0"/>
                </a:moveTo>
                <a:lnTo>
                  <a:pt x="2114256" y="0"/>
                </a:lnTo>
                <a:lnTo>
                  <a:pt x="2114256" y="1706781"/>
                </a:lnTo>
                <a:lnTo>
                  <a:pt x="0" y="170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59227" y="942975"/>
            <a:ext cx="15009196" cy="688974"/>
          </a:xfrm>
          <a:prstGeom prst="rect">
            <a:avLst/>
          </a:prstGeom>
        </p:spPr>
        <p:txBody>
          <a:bodyPr anchor="t" rtlCol="false" tIns="0" lIns="0" bIns="0" rIns="0">
            <a:spAutoFit/>
          </a:bodyPr>
          <a:lstStyle/>
          <a:p>
            <a:pPr algn="l" marL="0" indent="0" lvl="0">
              <a:lnSpc>
                <a:spcPts val="5600"/>
              </a:lnSpc>
            </a:pPr>
            <a:r>
              <a:rPr lang="en-US" b="true" sz="4000" spc="200">
                <a:solidFill>
                  <a:srgbClr val="000000"/>
                </a:solidFill>
                <a:latin typeface="Canva Sans Bold"/>
                <a:ea typeface="Canva Sans Bold"/>
                <a:cs typeface="Canva Sans Bold"/>
                <a:sym typeface="Canva Sans Bold"/>
              </a:rPr>
              <a:t>RECOMMENDATIONS ON THE BASIS OF INSIGHTS</a:t>
            </a:r>
          </a:p>
        </p:txBody>
      </p:sp>
      <p:sp>
        <p:nvSpPr>
          <p:cNvPr name="Freeform 5" id="5"/>
          <p:cNvSpPr/>
          <p:nvPr/>
        </p:nvSpPr>
        <p:spPr>
          <a:xfrm flipH="false" flipV="false" rot="0">
            <a:off x="18022928" y="10287000"/>
            <a:ext cx="2114255" cy="1706781"/>
          </a:xfrm>
          <a:custGeom>
            <a:avLst/>
            <a:gdLst/>
            <a:ahLst/>
            <a:cxnLst/>
            <a:rect r="r" b="b" t="t" l="l"/>
            <a:pathLst>
              <a:path h="1706781" w="2114255">
                <a:moveTo>
                  <a:pt x="0" y="0"/>
                </a:moveTo>
                <a:lnTo>
                  <a:pt x="2114255" y="0"/>
                </a:lnTo>
                <a:lnTo>
                  <a:pt x="2114255" y="1706781"/>
                </a:lnTo>
                <a:lnTo>
                  <a:pt x="0" y="170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46787" y="3305873"/>
            <a:ext cx="9245556" cy="5045990"/>
          </a:xfrm>
          <a:custGeom>
            <a:avLst/>
            <a:gdLst/>
            <a:ahLst/>
            <a:cxnLst/>
            <a:rect r="r" b="b" t="t" l="l"/>
            <a:pathLst>
              <a:path h="5045990" w="9245556">
                <a:moveTo>
                  <a:pt x="0" y="0"/>
                </a:moveTo>
                <a:lnTo>
                  <a:pt x="9245556" y="0"/>
                </a:lnTo>
                <a:lnTo>
                  <a:pt x="9245556" y="5045991"/>
                </a:lnTo>
                <a:lnTo>
                  <a:pt x="0" y="5045991"/>
                </a:lnTo>
                <a:lnTo>
                  <a:pt x="0" y="0"/>
                </a:lnTo>
                <a:close/>
              </a:path>
            </a:pathLst>
          </a:custGeom>
          <a:blipFill>
            <a:blip r:embed="rId2"/>
            <a:stretch>
              <a:fillRect l="0" t="0" r="0" b="0"/>
            </a:stretch>
          </a:blipFill>
        </p:spPr>
      </p:sp>
      <p:sp>
        <p:nvSpPr>
          <p:cNvPr name="TextBox 3" id="3"/>
          <p:cNvSpPr txBox="true"/>
          <p:nvPr/>
        </p:nvSpPr>
        <p:spPr>
          <a:xfrm rot="0">
            <a:off x="1288770" y="942975"/>
            <a:ext cx="15970530" cy="1393824"/>
          </a:xfrm>
          <a:prstGeom prst="rect">
            <a:avLst/>
          </a:prstGeom>
        </p:spPr>
        <p:txBody>
          <a:bodyPr anchor="t" rtlCol="false" tIns="0" lIns="0" bIns="0" rIns="0">
            <a:spAutoFit/>
          </a:bodyPr>
          <a:lstStyle/>
          <a:p>
            <a:pPr algn="l" marL="0" indent="0" lvl="0">
              <a:lnSpc>
                <a:spcPts val="5600"/>
              </a:lnSpc>
            </a:pPr>
            <a:r>
              <a:rPr lang="en-US" b="true" sz="4000" spc="200">
                <a:solidFill>
                  <a:srgbClr val="000000"/>
                </a:solidFill>
                <a:latin typeface="Canva Sans Bold"/>
                <a:ea typeface="Canva Sans Bold"/>
                <a:cs typeface="Canva Sans Bold"/>
                <a:sym typeface="Canva Sans Bold"/>
              </a:rPr>
              <a:t>DISTRIBUTION OF VARIOUS LANGUAGES IN PARTICULAR COURSE</a:t>
            </a:r>
          </a:p>
        </p:txBody>
      </p:sp>
      <p:sp>
        <p:nvSpPr>
          <p:cNvPr name="TextBox 4" id="4"/>
          <p:cNvSpPr txBox="true"/>
          <p:nvPr/>
        </p:nvSpPr>
        <p:spPr>
          <a:xfrm rot="0">
            <a:off x="10016578" y="3983756"/>
            <a:ext cx="7730500" cy="3113329"/>
          </a:xfrm>
          <a:prstGeom prst="rect">
            <a:avLst/>
          </a:prstGeom>
        </p:spPr>
        <p:txBody>
          <a:bodyPr anchor="t" rtlCol="false" tIns="0" lIns="0" bIns="0" rIns="0">
            <a:spAutoFit/>
          </a:bodyPr>
          <a:lstStyle/>
          <a:p>
            <a:pPr algn="l">
              <a:lnSpc>
                <a:spcPts val="4976"/>
              </a:lnSpc>
            </a:pPr>
            <a:r>
              <a:rPr lang="en-US" sz="3554" b="true">
                <a:solidFill>
                  <a:srgbClr val="000000"/>
                </a:solidFill>
                <a:latin typeface="Canva Sans Bold"/>
                <a:ea typeface="Canva Sans Bold"/>
                <a:cs typeface="Canva Sans Bold"/>
                <a:sym typeface="Canva Sans Bold"/>
              </a:rPr>
              <a:t>English is the dominent language  for a particular course.It simply shows that ,majority of learners are prefering in particular english language of courses .</a:t>
            </a:r>
          </a:p>
        </p:txBody>
      </p:sp>
      <p:sp>
        <p:nvSpPr>
          <p:cNvPr name="TextBox 5" id="5"/>
          <p:cNvSpPr txBox="true"/>
          <p:nvPr/>
        </p:nvSpPr>
        <p:spPr>
          <a:xfrm rot="0">
            <a:off x="10016578" y="2616899"/>
            <a:ext cx="6415431"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702624"/>
            <a:ext cx="7259094" cy="6206660"/>
          </a:xfrm>
          <a:custGeom>
            <a:avLst/>
            <a:gdLst/>
            <a:ahLst/>
            <a:cxnLst/>
            <a:rect r="r" b="b" t="t" l="l"/>
            <a:pathLst>
              <a:path h="6206660" w="7259094">
                <a:moveTo>
                  <a:pt x="0" y="0"/>
                </a:moveTo>
                <a:lnTo>
                  <a:pt x="7259094" y="0"/>
                </a:lnTo>
                <a:lnTo>
                  <a:pt x="7259094" y="6206661"/>
                </a:lnTo>
                <a:lnTo>
                  <a:pt x="0" y="6206661"/>
                </a:lnTo>
                <a:lnTo>
                  <a:pt x="0" y="0"/>
                </a:lnTo>
                <a:close/>
              </a:path>
            </a:pathLst>
          </a:custGeom>
          <a:blipFill>
            <a:blip r:embed="rId2"/>
            <a:stretch>
              <a:fillRect l="0" t="0" r="0" b="0"/>
            </a:stretch>
          </a:blipFill>
        </p:spPr>
      </p:sp>
      <p:sp>
        <p:nvSpPr>
          <p:cNvPr name="TextBox 3" id="3"/>
          <p:cNvSpPr txBox="true"/>
          <p:nvPr/>
        </p:nvSpPr>
        <p:spPr>
          <a:xfrm rot="0">
            <a:off x="1288770" y="952500"/>
            <a:ext cx="16458308" cy="1348739"/>
          </a:xfrm>
          <a:prstGeom prst="rect">
            <a:avLst/>
          </a:prstGeom>
        </p:spPr>
        <p:txBody>
          <a:bodyPr anchor="t" rtlCol="false" tIns="0" lIns="0" bIns="0" rIns="0">
            <a:spAutoFit/>
          </a:bodyPr>
          <a:lstStyle/>
          <a:p>
            <a:pPr algn="l" marL="0" indent="0" lvl="0">
              <a:lnSpc>
                <a:spcPts val="5460"/>
              </a:lnSpc>
            </a:pPr>
            <a:r>
              <a:rPr lang="en-US" b="true" sz="3900" spc="195">
                <a:solidFill>
                  <a:srgbClr val="000000"/>
                </a:solidFill>
                <a:latin typeface="Canva Sans Bold"/>
                <a:ea typeface="Canva Sans Bold"/>
                <a:cs typeface="Canva Sans Bold"/>
                <a:sym typeface="Canva Sans Bold"/>
              </a:rPr>
              <a:t>TOP INSTRUCTORS FOR EACH CATEGORY AND SUBCATEGORY BASED ON RATINGS </a:t>
            </a:r>
          </a:p>
        </p:txBody>
      </p:sp>
      <p:sp>
        <p:nvSpPr>
          <p:cNvPr name="TextBox 4" id="4"/>
          <p:cNvSpPr txBox="true"/>
          <p:nvPr/>
        </p:nvSpPr>
        <p:spPr>
          <a:xfrm rot="0">
            <a:off x="8774020" y="3639248"/>
            <a:ext cx="8973058" cy="4995497"/>
          </a:xfrm>
          <a:prstGeom prst="rect">
            <a:avLst/>
          </a:prstGeom>
        </p:spPr>
        <p:txBody>
          <a:bodyPr anchor="t" rtlCol="false" tIns="0" lIns="0" bIns="0" rIns="0">
            <a:spAutoFit/>
          </a:bodyPr>
          <a:lstStyle/>
          <a:p>
            <a:pPr algn="l">
              <a:lnSpc>
                <a:spcPts val="4976"/>
              </a:lnSpc>
            </a:pPr>
            <a:r>
              <a:rPr lang="en-US" sz="3554" b="true">
                <a:solidFill>
                  <a:srgbClr val="000000"/>
                </a:solidFill>
                <a:latin typeface="Canva Sans Bold"/>
                <a:ea typeface="Canva Sans Bold"/>
                <a:cs typeface="Canva Sans Bold"/>
                <a:sym typeface="Canva Sans Bold"/>
              </a:rPr>
              <a:t>It highlights the top instructors for each sub-category of courses, with all listed instructors achieving a perfect rating of 5.0. This insight empowers the client to dynamically identify high rated instructors and can leverage these highly-rated instructors to market their courses more effectively.</a:t>
            </a:r>
          </a:p>
        </p:txBody>
      </p:sp>
      <p:sp>
        <p:nvSpPr>
          <p:cNvPr name="TextBox 5" id="5"/>
          <p:cNvSpPr txBox="true"/>
          <p:nvPr/>
        </p:nvSpPr>
        <p:spPr>
          <a:xfrm rot="0">
            <a:off x="10016578" y="2616899"/>
            <a:ext cx="5808600"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93324" y="2559184"/>
            <a:ext cx="15071266" cy="4603979"/>
          </a:xfrm>
          <a:custGeom>
            <a:avLst/>
            <a:gdLst/>
            <a:ahLst/>
            <a:cxnLst/>
            <a:rect r="r" b="b" t="t" l="l"/>
            <a:pathLst>
              <a:path h="4603979" w="15071266">
                <a:moveTo>
                  <a:pt x="0" y="0"/>
                </a:moveTo>
                <a:lnTo>
                  <a:pt x="15071267" y="0"/>
                </a:lnTo>
                <a:lnTo>
                  <a:pt x="15071267" y="4603979"/>
                </a:lnTo>
                <a:lnTo>
                  <a:pt x="0" y="4603979"/>
                </a:lnTo>
                <a:lnTo>
                  <a:pt x="0" y="0"/>
                </a:lnTo>
                <a:close/>
              </a:path>
            </a:pathLst>
          </a:custGeom>
          <a:blipFill>
            <a:blip r:embed="rId2"/>
            <a:stretch>
              <a:fillRect l="0" t="-2743" r="0" b="-2743"/>
            </a:stretch>
          </a:blipFill>
        </p:spPr>
      </p:sp>
      <p:sp>
        <p:nvSpPr>
          <p:cNvPr name="TextBox 3" id="3"/>
          <p:cNvSpPr txBox="true"/>
          <p:nvPr/>
        </p:nvSpPr>
        <p:spPr>
          <a:xfrm rot="0">
            <a:off x="1288770" y="952500"/>
            <a:ext cx="16458308" cy="1348739"/>
          </a:xfrm>
          <a:prstGeom prst="rect">
            <a:avLst/>
          </a:prstGeom>
        </p:spPr>
        <p:txBody>
          <a:bodyPr anchor="t" rtlCol="false" tIns="0" lIns="0" bIns="0" rIns="0">
            <a:spAutoFit/>
          </a:bodyPr>
          <a:lstStyle/>
          <a:p>
            <a:pPr algn="l" marL="0" indent="0" lvl="0">
              <a:lnSpc>
                <a:spcPts val="5460"/>
              </a:lnSpc>
            </a:pPr>
            <a:r>
              <a:rPr lang="en-US" b="true" sz="3900" spc="195">
                <a:solidFill>
                  <a:srgbClr val="000000"/>
                </a:solidFill>
                <a:latin typeface="Canva Sans Bold"/>
                <a:ea typeface="Canva Sans Bold"/>
                <a:cs typeface="Canva Sans Bold"/>
                <a:sym typeface="Canva Sans Bold"/>
              </a:rPr>
              <a:t>RELATIONSHIP BETWEEN THE AVAILABILITY OF SUBTITLES AND THE NUMBER OF VIEWS FOR COURSES</a:t>
            </a:r>
          </a:p>
        </p:txBody>
      </p:sp>
      <p:sp>
        <p:nvSpPr>
          <p:cNvPr name="TextBox 4" id="4"/>
          <p:cNvSpPr txBox="true"/>
          <p:nvPr/>
        </p:nvSpPr>
        <p:spPr>
          <a:xfrm rot="0">
            <a:off x="1967843" y="8131063"/>
            <a:ext cx="15100163" cy="1127237"/>
          </a:xfrm>
          <a:prstGeom prst="rect">
            <a:avLst/>
          </a:prstGeom>
        </p:spPr>
        <p:txBody>
          <a:bodyPr anchor="t" rtlCol="false" tIns="0" lIns="0" bIns="0" rIns="0">
            <a:spAutoFit/>
          </a:bodyPr>
          <a:lstStyle/>
          <a:p>
            <a:pPr algn="l">
              <a:lnSpc>
                <a:spcPts val="4543"/>
              </a:lnSpc>
            </a:pPr>
            <a:r>
              <a:rPr lang="en-US" sz="3245" b="true">
                <a:solidFill>
                  <a:srgbClr val="000000"/>
                </a:solidFill>
                <a:latin typeface="Canva Sans Bold"/>
                <a:ea typeface="Canva Sans Bold"/>
                <a:cs typeface="Canva Sans Bold"/>
                <a:sym typeface="Canva Sans Bold"/>
              </a:rPr>
              <a:t>From this analysis , can say 26 and 16 subtitle count showing the higher avg no. of viewers ,indicating a strong user engagement.</a:t>
            </a:r>
          </a:p>
        </p:txBody>
      </p:sp>
      <p:sp>
        <p:nvSpPr>
          <p:cNvPr name="TextBox 5" id="5"/>
          <p:cNvSpPr txBox="true"/>
          <p:nvPr/>
        </p:nvSpPr>
        <p:spPr>
          <a:xfrm rot="0">
            <a:off x="1693324" y="7335383"/>
            <a:ext cx="5346253" cy="688974"/>
          </a:xfrm>
          <a:prstGeom prst="rect">
            <a:avLst/>
          </a:prstGeom>
        </p:spPr>
        <p:txBody>
          <a:bodyPr anchor="t" rtlCol="false" tIns="0" lIns="0" bIns="0" rIns="0">
            <a:spAutoFit/>
          </a:bodyPr>
          <a:lstStyle/>
          <a:p>
            <a:pPr algn="l">
              <a:lnSpc>
                <a:spcPts val="5600"/>
              </a:lnSpc>
            </a:pPr>
            <a:r>
              <a:rPr lang="en-US" sz="4000" b="true">
                <a:solidFill>
                  <a:srgbClr val="004AAD"/>
                </a:solidFill>
                <a:latin typeface="Canva Sans Bold"/>
                <a:ea typeface="Canva Sans Bold"/>
                <a:cs typeface="Canva Sans Bold"/>
                <a:sym typeface="Canva Sans Bold"/>
              </a:rPr>
              <a:t>Insights Obtained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85958" y="641351"/>
            <a:ext cx="15009196" cy="688974"/>
          </a:xfrm>
          <a:prstGeom prst="rect">
            <a:avLst/>
          </a:prstGeom>
        </p:spPr>
        <p:txBody>
          <a:bodyPr anchor="t" rtlCol="false" tIns="0" lIns="0" bIns="0" rIns="0">
            <a:spAutoFit/>
          </a:bodyPr>
          <a:lstStyle/>
          <a:p>
            <a:pPr algn="l" marL="0" indent="0" lvl="0">
              <a:lnSpc>
                <a:spcPts val="5600"/>
              </a:lnSpc>
            </a:pPr>
            <a:r>
              <a:rPr lang="en-US" b="true" sz="4000" spc="200">
                <a:solidFill>
                  <a:srgbClr val="000000"/>
                </a:solidFill>
                <a:latin typeface="Canva Sans Bold"/>
                <a:ea typeface="Canva Sans Bold"/>
                <a:cs typeface="Canva Sans Bold"/>
                <a:sym typeface="Canva Sans Bold"/>
              </a:rPr>
              <a:t>RECOMMENDATIONS ON THE BASIS OF INSIGHTS</a:t>
            </a:r>
          </a:p>
        </p:txBody>
      </p:sp>
      <p:sp>
        <p:nvSpPr>
          <p:cNvPr name="Freeform 3" id="3"/>
          <p:cNvSpPr/>
          <p:nvPr/>
        </p:nvSpPr>
        <p:spPr>
          <a:xfrm flipH="false" flipV="false" rot="0">
            <a:off x="16022251" y="331098"/>
            <a:ext cx="1728293" cy="1395204"/>
          </a:xfrm>
          <a:custGeom>
            <a:avLst/>
            <a:gdLst/>
            <a:ahLst/>
            <a:cxnLst/>
            <a:rect r="r" b="b" t="t" l="l"/>
            <a:pathLst>
              <a:path h="1395204" w="1728293">
                <a:moveTo>
                  <a:pt x="0" y="0"/>
                </a:moveTo>
                <a:lnTo>
                  <a:pt x="1728293" y="0"/>
                </a:lnTo>
                <a:lnTo>
                  <a:pt x="1728293" y="1395204"/>
                </a:lnTo>
                <a:lnTo>
                  <a:pt x="0" y="13952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75256" y="1659627"/>
            <a:ext cx="16737489" cy="14355031"/>
          </a:xfrm>
          <a:prstGeom prst="rect">
            <a:avLst/>
          </a:prstGeom>
        </p:spPr>
        <p:txBody>
          <a:bodyPr anchor="t" rtlCol="false" tIns="0" lIns="0" bIns="0" rIns="0">
            <a:spAutoFit/>
          </a:bodyPr>
          <a:lstStyle/>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As majority of learners prefer courses offered in English language.Make sure lauch or create courses in english language for the ease and comfortability of the learners or professionals.</a:t>
            </a:r>
          </a:p>
          <a:p>
            <a:pPr algn="l">
              <a:lnSpc>
                <a:spcPts val="4650"/>
              </a:lnSpc>
            </a:pPr>
          </a:p>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Showcase top-rated instructors for specific sub-categories on the platform. This will help learners make informed decisions by highlighting the best educators in their desired fields, while also enhancing the platform's credibility and attracting more users to enroll in courses led by highly-rated instructors.</a:t>
            </a:r>
          </a:p>
          <a:p>
            <a:pPr algn="l">
              <a:lnSpc>
                <a:spcPts val="4510"/>
              </a:lnSpc>
            </a:pPr>
          </a:p>
          <a:p>
            <a:pPr algn="l" marL="695617" indent="-347808" lvl="1">
              <a:lnSpc>
                <a:spcPts val="4510"/>
              </a:lnSpc>
              <a:buFont typeface="Arial"/>
              <a:buChar char="•"/>
            </a:pPr>
            <a:r>
              <a:rPr lang="en-US" b="true" sz="3221">
                <a:solidFill>
                  <a:srgbClr val="000000"/>
                </a:solidFill>
                <a:latin typeface="Canva Sans Bold"/>
                <a:ea typeface="Canva Sans Bold"/>
                <a:cs typeface="Canva Sans Bold"/>
                <a:sym typeface="Canva Sans Bold"/>
              </a:rPr>
              <a:t> Provide course content with subtitles in 16 or more languages. This strategy is likely to increase user engagement and the chances of course purchases, as courses with 16 and 26 subtitles show the highest average viewership. Expanding subtitle options enhances accessibility and caters to a more diverse audience, ultimately driving growth in course enrollments.</a:t>
            </a:r>
          </a:p>
          <a:p>
            <a:pPr algn="l">
              <a:lnSpc>
                <a:spcPts val="4510"/>
              </a:lnSpc>
            </a:pPr>
          </a:p>
          <a:p>
            <a:pPr algn="l">
              <a:lnSpc>
                <a:spcPts val="4510"/>
              </a:lnSpc>
            </a:pPr>
          </a:p>
          <a:p>
            <a:pPr algn="l">
              <a:lnSpc>
                <a:spcPts val="4510"/>
              </a:lnSpc>
            </a:pPr>
          </a:p>
          <a:p>
            <a:pPr algn="l">
              <a:lnSpc>
                <a:spcPts val="4650"/>
              </a:lnSpc>
            </a:pPr>
          </a:p>
          <a:p>
            <a:pPr algn="l">
              <a:lnSpc>
                <a:spcPts val="4650"/>
              </a:lnSpc>
            </a:pPr>
          </a:p>
          <a:p>
            <a:pPr algn="l">
              <a:lnSpc>
                <a:spcPts val="4650"/>
              </a:lnSpc>
            </a:pPr>
          </a:p>
          <a:p>
            <a:pPr algn="l">
              <a:lnSpc>
                <a:spcPts val="3794"/>
              </a:lnSpc>
            </a:pPr>
          </a:p>
          <a:p>
            <a:pPr algn="l">
              <a:lnSpc>
                <a:spcPts val="3794"/>
              </a:lnSpc>
            </a:pPr>
          </a:p>
          <a:p>
            <a:pPr algn="l">
              <a:lnSpc>
                <a:spcPts val="3794"/>
              </a:lnSpc>
            </a:pPr>
          </a:p>
          <a:p>
            <a:pPr algn="l">
              <a:lnSpc>
                <a:spcPts val="3794"/>
              </a:lnSpc>
            </a:pPr>
          </a:p>
          <a:p>
            <a:pPr algn="l">
              <a:lnSpc>
                <a:spcPts val="3794"/>
              </a:lnSpc>
            </a:pPr>
          </a:p>
          <a:p>
            <a:pPr algn="l">
              <a:lnSpc>
                <a:spcPts val="379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DAGc_Q1Donc</dc:identifier>
  <dcterms:modified xsi:type="dcterms:W3CDTF">2011-08-01T06:04:30Z</dcterms:modified>
  <cp:revision>1</cp:revision>
  <dc:title>EdTech startup data analysis project using powerbi</dc:title>
</cp:coreProperties>
</file>