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agalin" charset="1" panose="00000500000000000000"/>
      <p:regular r:id="rId20"/>
    </p:embeddedFont>
    <p:embeddedFont>
      <p:font typeface="Noto Sans" charset="1" panose="020B0502040504020204"/>
      <p:regular r:id="rId21"/>
    </p:embeddedFont>
    <p:embeddedFont>
      <p:font typeface="Wedges" charset="1" panose="02000500000000000000"/>
      <p:regular r:id="rId22"/>
    </p:embeddedFont>
    <p:embeddedFont>
      <p:font typeface="Noto Sans Bold" charset="1" panose="020B080204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https://www.linkedin.com/posts/anshika-tyagi-7278a4263_datascience-eda-dataanalysis-activity-7213920803355049985-on33?utm_source=share&amp;utm_medium=member_desktop" TargetMode="External" Type="http://schemas.openxmlformats.org/officeDocument/2006/relationships/hyperlink"/><Relationship Id="rId17" Target="../media/image17.png" Type="http://schemas.openxmlformats.org/officeDocument/2006/relationships/image"/><Relationship Id="rId18" Target="../media/image18.svg" Type="http://schemas.openxmlformats.org/officeDocument/2006/relationships/image"/><Relationship Id="rId19" Target="../media/image9.png" Type="http://schemas.openxmlformats.org/officeDocument/2006/relationships/image"/><Relationship Id="rId2" Target="../media/image3.png" Type="http://schemas.openxmlformats.org/officeDocument/2006/relationships/image"/><Relationship Id="rId20" Target="../media/image10.sv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0740" y="2806667"/>
            <a:ext cx="14245905" cy="4892055"/>
          </a:xfrm>
          <a:prstGeom prst="rect">
            <a:avLst/>
          </a:prstGeom>
        </p:spPr>
        <p:txBody>
          <a:bodyPr anchor="t" rtlCol="false" tIns="0" lIns="0" bIns="0" rIns="0">
            <a:spAutoFit/>
          </a:bodyPr>
          <a:lstStyle/>
          <a:p>
            <a:pPr algn="ctr">
              <a:lnSpc>
                <a:spcPts val="12600"/>
              </a:lnSpc>
            </a:pPr>
            <a:r>
              <a:rPr lang="en-US" sz="12600">
                <a:solidFill>
                  <a:srgbClr val="B5838D"/>
                </a:solidFill>
                <a:latin typeface="Gagalin"/>
                <a:ea typeface="Gagalin"/>
                <a:cs typeface="Gagalin"/>
                <a:sym typeface="Gagalin"/>
              </a:rPr>
              <a:t>Exploratory Data Analysis tool application</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542939" y="591269"/>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Challenges Faced</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492915" y="3059803"/>
            <a:ext cx="17302171" cy="4780916"/>
          </a:xfrm>
          <a:prstGeom prst="rect">
            <a:avLst/>
          </a:prstGeom>
        </p:spPr>
        <p:txBody>
          <a:bodyPr anchor="t" rtlCol="false" tIns="0" lIns="0" bIns="0" rIns="0">
            <a:spAutoFit/>
          </a:bodyPr>
          <a:lstStyle/>
          <a:p>
            <a:pPr algn="just" marL="1079491" indent="-539745" lvl="1">
              <a:lnSpc>
                <a:spcPts val="6999"/>
              </a:lnSpc>
              <a:buFont typeface="Arial"/>
              <a:buChar char="•"/>
            </a:pPr>
            <a:r>
              <a:rPr lang="en-US" b="true" sz="4999">
                <a:solidFill>
                  <a:srgbClr val="805A62"/>
                </a:solidFill>
                <a:latin typeface="Noto Sans Bold"/>
                <a:ea typeface="Noto Sans Bold"/>
                <a:cs typeface="Noto Sans Bold"/>
                <a:sym typeface="Noto Sans Bold"/>
              </a:rPr>
              <a:t>What Elements should be included :</a:t>
            </a:r>
          </a:p>
          <a:p>
            <a:pPr algn="just">
              <a:lnSpc>
                <a:spcPts val="5319"/>
              </a:lnSpc>
            </a:pPr>
            <a:r>
              <a:rPr lang="en-US" sz="3799" b="true">
                <a:solidFill>
                  <a:srgbClr val="805A62"/>
                </a:solidFill>
                <a:latin typeface="Noto Sans Bold"/>
                <a:ea typeface="Noto Sans Bold"/>
                <a:cs typeface="Noto Sans Bold"/>
                <a:sym typeface="Noto Sans Bold"/>
              </a:rPr>
              <a:t>       </a:t>
            </a:r>
            <a:r>
              <a:rPr lang="en-US" sz="3799">
                <a:solidFill>
                  <a:srgbClr val="805A62"/>
                </a:solidFill>
                <a:latin typeface="Noto Sans"/>
                <a:ea typeface="Noto Sans"/>
                <a:cs typeface="Noto Sans"/>
                <a:sym typeface="Noto Sans"/>
              </a:rPr>
              <a:t>The other challenge was  that how to design this EDA tool application what should be included or not .So that it looks well- structured to users and interactive ,also able to show different visualizations .</a:t>
            </a:r>
          </a:p>
          <a:p>
            <a:pPr algn="just">
              <a:lnSpc>
                <a:spcPts val="5319"/>
              </a:lnSpc>
            </a:pPr>
            <a:r>
              <a:rPr lang="en-US" sz="3799" b="true">
                <a:solidFill>
                  <a:srgbClr val="805A62"/>
                </a:solidFill>
                <a:latin typeface="Noto Sans Bold"/>
                <a:ea typeface="Noto Sans Bold"/>
                <a:cs typeface="Noto Sans Bold"/>
                <a:sym typeface="Noto Sans Bold"/>
              </a:rPr>
              <a:t> </a:t>
            </a:r>
          </a:p>
          <a:p>
            <a:pPr algn="just">
              <a:lnSpc>
                <a:spcPts val="5179"/>
              </a:lnSpc>
            </a:pPr>
          </a:p>
          <a:p>
            <a:pPr algn="just">
              <a:lnSpc>
                <a:spcPts val="4620"/>
              </a:lnSpc>
            </a:pPr>
            <a:r>
              <a:rPr lang="en-US" sz="3300">
                <a:solidFill>
                  <a:srgbClr val="805A62"/>
                </a:solidFill>
                <a:latin typeface="Noto Sans"/>
                <a:ea typeface="Noto Sans"/>
                <a:cs typeface="Noto Sans"/>
                <a:sym typeface="Noto Sans"/>
              </a:rPr>
              <a:t> </a:t>
            </a:r>
          </a:p>
        </p:txBody>
      </p:sp>
      <p:sp>
        <p:nvSpPr>
          <p:cNvPr name="Freeform 13" id="13"/>
          <p:cNvSpPr/>
          <p:nvPr/>
        </p:nvSpPr>
        <p:spPr>
          <a:xfrm flipH="false" flipV="false" rot="0">
            <a:off x="-4066073" y="-45766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542939" y="885421"/>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HOW I TACKLED THIS</a:t>
            </a:r>
          </a:p>
        </p:txBody>
      </p:sp>
      <p:sp>
        <p:nvSpPr>
          <p:cNvPr name="TextBox 12" id="12"/>
          <p:cNvSpPr txBox="true"/>
          <p:nvPr/>
        </p:nvSpPr>
        <p:spPr>
          <a:xfrm rot="0">
            <a:off x="1447883" y="2488669"/>
            <a:ext cx="15811417" cy="5981065"/>
          </a:xfrm>
          <a:prstGeom prst="rect">
            <a:avLst/>
          </a:prstGeom>
        </p:spPr>
        <p:txBody>
          <a:bodyPr anchor="t" rtlCol="false" tIns="0" lIns="0" bIns="0" rIns="0">
            <a:spAutoFit/>
          </a:bodyPr>
          <a:lstStyle/>
          <a:p>
            <a:pPr algn="l">
              <a:lnSpc>
                <a:spcPts val="4759"/>
              </a:lnSpc>
            </a:pPr>
            <a:r>
              <a:rPr lang="en-US" sz="3399">
                <a:solidFill>
                  <a:srgbClr val="805A62"/>
                </a:solidFill>
                <a:latin typeface="Noto Sans"/>
                <a:ea typeface="Noto Sans"/>
                <a:cs typeface="Noto Sans"/>
                <a:sym typeface="Noto Sans"/>
              </a:rPr>
              <a:t>To tackle this, Firstly I  generated list of the required elements and steps like include  badic data quality check functionality such as detecting special characters in columns name , detect ouliers , identify duplicate rows and check and handle missing values etc . </a:t>
            </a:r>
          </a:p>
          <a:p>
            <a:pPr algn="l">
              <a:lnSpc>
                <a:spcPts val="4759"/>
              </a:lnSpc>
            </a:pPr>
            <a:r>
              <a:rPr lang="en-US" sz="3399">
                <a:solidFill>
                  <a:srgbClr val="805A62"/>
                </a:solidFill>
                <a:latin typeface="Noto Sans"/>
                <a:ea typeface="Noto Sans"/>
                <a:cs typeface="Noto Sans"/>
                <a:sym typeface="Noto Sans"/>
              </a:rPr>
              <a:t>then I considered the important charts like bar plots, histogram , scatter plots and heatmaps like </a:t>
            </a:r>
          </a:p>
          <a:p>
            <a:pPr algn="l">
              <a:lnSpc>
                <a:spcPts val="4759"/>
              </a:lnSpc>
            </a:pPr>
            <a:r>
              <a:rPr lang="en-US" sz="3399">
                <a:solidFill>
                  <a:srgbClr val="805A62"/>
                </a:solidFill>
                <a:latin typeface="Noto Sans"/>
                <a:ea typeface="Noto Sans"/>
                <a:cs typeface="Noto Sans"/>
                <a:sym typeface="Noto Sans"/>
              </a:rPr>
              <a:t>Apart from this , i included various  hypothesis tests like t-test, f-test, chi-square test etc . And at last functionality of Automatic EDA Report generation for Users.</a:t>
            </a:r>
          </a:p>
          <a:p>
            <a:pPr algn="l">
              <a:lnSpc>
                <a:spcPts val="4759"/>
              </a:lnSpc>
            </a:pPr>
          </a:p>
        </p:txBody>
      </p:sp>
      <p:sp>
        <p:nvSpPr>
          <p:cNvPr name="Freeform 13" id="13"/>
          <p:cNvSpPr/>
          <p:nvPr/>
        </p:nvSpPr>
        <p:spPr>
          <a:xfrm flipH="false" flipV="false" rot="0">
            <a:off x="-4629616" y="1028700"/>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985829" y="3078853"/>
            <a:ext cx="15931101" cy="5170171"/>
          </a:xfrm>
          <a:prstGeom prst="rect">
            <a:avLst/>
          </a:prstGeom>
        </p:spPr>
        <p:txBody>
          <a:bodyPr anchor="t" rtlCol="false" tIns="0" lIns="0" bIns="0" rIns="0">
            <a:spAutoFit/>
          </a:bodyPr>
          <a:lstStyle/>
          <a:p>
            <a:pPr algn="ctr">
              <a:lnSpc>
                <a:spcPts val="5879"/>
              </a:lnSpc>
            </a:pPr>
            <a:r>
              <a:rPr lang="en-US" sz="4199">
                <a:solidFill>
                  <a:srgbClr val="805A62"/>
                </a:solidFill>
                <a:latin typeface="Noto Sans"/>
                <a:ea typeface="Noto Sans"/>
                <a:cs typeface="Noto Sans"/>
                <a:sym typeface="Noto Sans"/>
              </a:rPr>
              <a:t>In summary, the EDA Tool App not only simplifies the often time-consuming tasks of data cleaning and EDA but also enhances the accessibility of data analysis processes for users, regardless of their technical background. This project serves as a stepping stone for developing more advanced data analysis platforms and highlights the importance of intuitive, automated data handling in modern data science workflows.</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2542939" y="1221338"/>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ea typeface="Wedges"/>
                <a:cs typeface="Wedges"/>
                <a:sym typeface="Wedges"/>
              </a:rPr>
              <a:t>Conclusion</a:t>
            </a:r>
          </a:p>
        </p:txBody>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3602" y="3730755"/>
            <a:ext cx="14742107" cy="3251216"/>
          </a:xfrm>
          <a:prstGeom prst="rect">
            <a:avLst/>
          </a:prstGeom>
        </p:spPr>
        <p:txBody>
          <a:bodyPr anchor="t" rtlCol="false" tIns="0" lIns="0" bIns="0" rIns="0">
            <a:spAutoFit/>
          </a:bodyPr>
          <a:lstStyle/>
          <a:p>
            <a:pPr algn="ctr">
              <a:lnSpc>
                <a:spcPts val="12500"/>
              </a:lnSpc>
            </a:pPr>
            <a:r>
              <a:rPr lang="en-US" sz="12500">
                <a:solidFill>
                  <a:srgbClr val="B5838D"/>
                </a:solidFill>
                <a:latin typeface="Gagalin"/>
                <a:ea typeface="Gagalin"/>
                <a:cs typeface="Gagalin"/>
                <a:sym typeface="Gagalin"/>
              </a:rPr>
              <a:t>Any Suggestions OR Recommendations ? </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27676" y="4030634"/>
            <a:ext cx="12632648" cy="2834665"/>
          </a:xfrm>
          <a:prstGeom prst="rect">
            <a:avLst/>
          </a:prstGeom>
        </p:spPr>
        <p:txBody>
          <a:bodyPr anchor="t" rtlCol="false" tIns="0" lIns="0" bIns="0" rIns="0">
            <a:spAutoFit/>
          </a:bodyPr>
          <a:lstStyle/>
          <a:p>
            <a:pPr algn="ctr">
              <a:lnSpc>
                <a:spcPts val="14700"/>
              </a:lnSpc>
            </a:pPr>
            <a:r>
              <a:rPr lang="en-US" sz="14700">
                <a:solidFill>
                  <a:srgbClr val="B5838D"/>
                </a:solidFill>
                <a:latin typeface="Gagalin"/>
                <a:ea typeface="Gagalin"/>
                <a:cs typeface="Gagalin"/>
                <a:sym typeface="Gagalin"/>
              </a:rPr>
              <a:t>Thank </a:t>
            </a:r>
            <a:r>
              <a:rPr lang="en-US" sz="14700">
                <a:solidFill>
                  <a:srgbClr val="B5838D"/>
                </a:solidFill>
                <a:latin typeface="Gagalin"/>
                <a:ea typeface="Gagalin"/>
                <a:cs typeface="Gagalin"/>
                <a:sym typeface="Gagalin"/>
              </a:rPr>
              <a:t>You</a:t>
            </a:r>
          </a:p>
          <a:p>
            <a:pPr algn="ctr">
              <a:lnSpc>
                <a:spcPts val="7501"/>
              </a:lnSpc>
            </a:pPr>
            <a:r>
              <a:rPr lang="en-US" sz="7501">
                <a:solidFill>
                  <a:srgbClr val="B5838D"/>
                </a:solidFill>
                <a:latin typeface="Gagalin"/>
                <a:ea typeface="Gagalin"/>
                <a:cs typeface="Gagalin"/>
                <a:sym typeface="Gagalin"/>
              </a:rPr>
              <a:t>By -Anshika Tyagi</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874630" y="1987375"/>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Tech stack used</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3" id="13"/>
          <p:cNvGrpSpPr/>
          <p:nvPr/>
        </p:nvGrpSpPr>
        <p:grpSpPr>
          <a:xfrm rot="0">
            <a:off x="2168484" y="3804418"/>
            <a:ext cx="6169951" cy="1633506"/>
            <a:chOff x="0" y="0"/>
            <a:chExt cx="8226601" cy="2178008"/>
          </a:xfrm>
        </p:grpSpPr>
        <p:sp>
          <p:nvSpPr>
            <p:cNvPr name="TextBox 14" id="14"/>
            <p:cNvSpPr txBox="true"/>
            <p:nvPr/>
          </p:nvSpPr>
          <p:spPr>
            <a:xfrm rot="0">
              <a:off x="1371423" y="405087"/>
              <a:ext cx="6855178" cy="1772921"/>
            </a:xfrm>
            <a:prstGeom prst="rect">
              <a:avLst/>
            </a:prstGeom>
          </p:spPr>
          <p:txBody>
            <a:bodyPr anchor="t" rtlCol="false" tIns="0" lIns="0" bIns="0" rIns="0">
              <a:spAutoFit/>
            </a:bodyPr>
            <a:lstStyle/>
            <a:p>
              <a:pPr algn="l">
                <a:lnSpc>
                  <a:spcPts val="5459"/>
                </a:lnSpc>
              </a:pPr>
              <a:r>
                <a:rPr lang="en-US" sz="3899">
                  <a:solidFill>
                    <a:srgbClr val="805A62"/>
                  </a:solidFill>
                  <a:latin typeface="Noto Sans"/>
                  <a:ea typeface="Noto Sans"/>
                  <a:cs typeface="Noto Sans"/>
                  <a:sym typeface="Noto Sans"/>
                </a:rPr>
                <a:t>Python Programming Language </a:t>
              </a:r>
            </a:p>
          </p:txBody>
        </p:sp>
        <p:sp>
          <p:nvSpPr>
            <p:cNvPr name="TextBox 15" id="15"/>
            <p:cNvSpPr txBox="true"/>
            <p:nvPr/>
          </p:nvSpPr>
          <p:spPr>
            <a:xfrm rot="0">
              <a:off x="0" y="123825"/>
              <a:ext cx="946371" cy="1234246"/>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1.</a:t>
              </a:r>
            </a:p>
          </p:txBody>
        </p:sp>
      </p:grpSp>
      <p:sp>
        <p:nvSpPr>
          <p:cNvPr name="Freeform 16" id="16"/>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8" id="18"/>
          <p:cNvGrpSpPr/>
          <p:nvPr/>
        </p:nvGrpSpPr>
        <p:grpSpPr>
          <a:xfrm rot="0">
            <a:off x="9396586" y="3765502"/>
            <a:ext cx="6169951" cy="1018554"/>
            <a:chOff x="0" y="0"/>
            <a:chExt cx="8226601" cy="1358071"/>
          </a:xfrm>
        </p:grpSpPr>
        <p:sp>
          <p:nvSpPr>
            <p:cNvPr name="TextBox 19" id="19"/>
            <p:cNvSpPr txBox="true"/>
            <p:nvPr/>
          </p:nvSpPr>
          <p:spPr>
            <a:xfrm rot="0">
              <a:off x="1371423" y="414612"/>
              <a:ext cx="6855178" cy="795655"/>
            </a:xfrm>
            <a:prstGeom prst="rect">
              <a:avLst/>
            </a:prstGeom>
          </p:spPr>
          <p:txBody>
            <a:bodyPr anchor="t" rtlCol="false" tIns="0" lIns="0" bIns="0" rIns="0">
              <a:spAutoFit/>
            </a:bodyPr>
            <a:lstStyle/>
            <a:p>
              <a:pPr algn="l">
                <a:lnSpc>
                  <a:spcPts val="5039"/>
                </a:lnSpc>
              </a:pPr>
              <a:r>
                <a:rPr lang="en-US" sz="3599">
                  <a:solidFill>
                    <a:srgbClr val="805A62"/>
                  </a:solidFill>
                  <a:latin typeface="Noto Sans"/>
                  <a:ea typeface="Noto Sans"/>
                  <a:cs typeface="Noto Sans"/>
                  <a:sym typeface="Noto Sans"/>
                </a:rPr>
                <a:t>Pandas Library</a:t>
              </a:r>
            </a:p>
          </p:txBody>
        </p:sp>
        <p:sp>
          <p:nvSpPr>
            <p:cNvPr name="TextBox 20" id="20"/>
            <p:cNvSpPr txBox="true"/>
            <p:nvPr/>
          </p:nvSpPr>
          <p:spPr>
            <a:xfrm rot="0">
              <a:off x="0" y="123825"/>
              <a:ext cx="946371" cy="1234246"/>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2.</a:t>
              </a:r>
            </a:p>
          </p:txBody>
        </p:sp>
      </p:grpSp>
      <p:grpSp>
        <p:nvGrpSpPr>
          <p:cNvPr name="Group 21" id="21"/>
          <p:cNvGrpSpPr/>
          <p:nvPr/>
        </p:nvGrpSpPr>
        <p:grpSpPr>
          <a:xfrm rot="0">
            <a:off x="2282300" y="5962616"/>
            <a:ext cx="7000471" cy="2184051"/>
            <a:chOff x="0" y="0"/>
            <a:chExt cx="9333961" cy="2912068"/>
          </a:xfrm>
        </p:grpSpPr>
        <p:sp>
          <p:nvSpPr>
            <p:cNvPr name="TextBox 22" id="22"/>
            <p:cNvSpPr txBox="true"/>
            <p:nvPr/>
          </p:nvSpPr>
          <p:spPr>
            <a:xfrm rot="0">
              <a:off x="1556027" y="414612"/>
              <a:ext cx="7777934" cy="2497455"/>
            </a:xfrm>
            <a:prstGeom prst="rect">
              <a:avLst/>
            </a:prstGeom>
          </p:spPr>
          <p:txBody>
            <a:bodyPr anchor="t" rtlCol="false" tIns="0" lIns="0" bIns="0" rIns="0">
              <a:spAutoFit/>
            </a:bodyPr>
            <a:lstStyle/>
            <a:p>
              <a:pPr algn="l">
                <a:lnSpc>
                  <a:spcPts val="5039"/>
                </a:lnSpc>
              </a:pPr>
              <a:r>
                <a:rPr lang="en-US" sz="3599">
                  <a:solidFill>
                    <a:srgbClr val="805A62"/>
                  </a:solidFill>
                  <a:latin typeface="Noto Sans"/>
                  <a:ea typeface="Noto Sans"/>
                  <a:cs typeface="Noto Sans"/>
                  <a:sym typeface="Noto Sans"/>
                </a:rPr>
                <a:t>Other Python Libraries such as Autoviz,Plotly,Scipy etc.</a:t>
              </a:r>
            </a:p>
          </p:txBody>
        </p:sp>
        <p:sp>
          <p:nvSpPr>
            <p:cNvPr name="TextBox 23" id="23"/>
            <p:cNvSpPr txBox="true"/>
            <p:nvPr/>
          </p:nvSpPr>
          <p:spPr>
            <a:xfrm rot="0">
              <a:off x="0" y="123825"/>
              <a:ext cx="1073759" cy="1234246"/>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3.</a:t>
              </a:r>
            </a:p>
          </p:txBody>
        </p:sp>
      </p:grpSp>
      <p:grpSp>
        <p:nvGrpSpPr>
          <p:cNvPr name="Group 24" id="24"/>
          <p:cNvGrpSpPr/>
          <p:nvPr/>
        </p:nvGrpSpPr>
        <p:grpSpPr>
          <a:xfrm rot="0">
            <a:off x="9396586" y="6203589"/>
            <a:ext cx="6169951" cy="1018554"/>
            <a:chOff x="0" y="0"/>
            <a:chExt cx="8226601" cy="1358071"/>
          </a:xfrm>
        </p:grpSpPr>
        <p:sp>
          <p:nvSpPr>
            <p:cNvPr name="TextBox 25" id="25"/>
            <p:cNvSpPr txBox="true"/>
            <p:nvPr/>
          </p:nvSpPr>
          <p:spPr>
            <a:xfrm rot="0">
              <a:off x="1371423" y="414612"/>
              <a:ext cx="6855178" cy="795655"/>
            </a:xfrm>
            <a:prstGeom prst="rect">
              <a:avLst/>
            </a:prstGeom>
          </p:spPr>
          <p:txBody>
            <a:bodyPr anchor="t" rtlCol="false" tIns="0" lIns="0" bIns="0" rIns="0">
              <a:spAutoFit/>
            </a:bodyPr>
            <a:lstStyle/>
            <a:p>
              <a:pPr algn="l">
                <a:lnSpc>
                  <a:spcPts val="5039"/>
                </a:lnSpc>
              </a:pPr>
              <a:r>
                <a:rPr lang="en-US" sz="3599">
                  <a:solidFill>
                    <a:srgbClr val="805A62"/>
                  </a:solidFill>
                  <a:latin typeface="Noto Sans"/>
                  <a:ea typeface="Noto Sans"/>
                  <a:cs typeface="Noto Sans"/>
                  <a:sym typeface="Noto Sans"/>
                </a:rPr>
                <a:t>Streamlit</a:t>
              </a:r>
            </a:p>
          </p:txBody>
        </p:sp>
        <p:sp>
          <p:nvSpPr>
            <p:cNvPr name="TextBox 26" id="26"/>
            <p:cNvSpPr txBox="true"/>
            <p:nvPr/>
          </p:nvSpPr>
          <p:spPr>
            <a:xfrm rot="0">
              <a:off x="0" y="123825"/>
              <a:ext cx="946371" cy="1234246"/>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4.</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447800" y="1948897"/>
            <a:ext cx="10591286" cy="1274468"/>
          </a:xfrm>
          <a:prstGeom prst="rect">
            <a:avLst/>
          </a:prstGeom>
        </p:spPr>
        <p:txBody>
          <a:bodyPr anchor="t" rtlCol="false" tIns="0" lIns="0" bIns="0" rIns="0">
            <a:spAutoFit/>
          </a:bodyPr>
          <a:lstStyle/>
          <a:p>
            <a:pPr algn="l">
              <a:lnSpc>
                <a:spcPts val="9634"/>
              </a:lnSpc>
            </a:pPr>
            <a:r>
              <a:rPr lang="en-US" sz="9634">
                <a:solidFill>
                  <a:srgbClr val="B5838D"/>
                </a:solidFill>
                <a:latin typeface="Wedges"/>
                <a:ea typeface="Wedges"/>
                <a:cs typeface="Wedges"/>
                <a:sym typeface="Wedges"/>
              </a:rPr>
              <a:t>Introduction</a:t>
            </a:r>
          </a:p>
        </p:txBody>
      </p:sp>
      <p:sp>
        <p:nvSpPr>
          <p:cNvPr name="TextBox 8" id="8"/>
          <p:cNvSpPr txBox="true"/>
          <p:nvPr/>
        </p:nvSpPr>
        <p:spPr>
          <a:xfrm rot="0">
            <a:off x="1447800" y="3683104"/>
            <a:ext cx="9228745" cy="4908550"/>
          </a:xfrm>
          <a:prstGeom prst="rect">
            <a:avLst/>
          </a:prstGeom>
        </p:spPr>
        <p:txBody>
          <a:bodyPr anchor="t" rtlCol="false" tIns="0" lIns="0" bIns="0" rIns="0">
            <a:spAutoFit/>
          </a:bodyPr>
          <a:lstStyle/>
          <a:p>
            <a:pPr algn="l">
              <a:lnSpc>
                <a:spcPts val="5599"/>
              </a:lnSpc>
            </a:pPr>
            <a:r>
              <a:rPr lang="en-US" sz="3999">
                <a:solidFill>
                  <a:srgbClr val="805A62"/>
                </a:solidFill>
                <a:latin typeface="Noto Sans"/>
                <a:ea typeface="Noto Sans"/>
                <a:cs typeface="Noto Sans"/>
                <a:sym typeface="Noto Sans"/>
              </a:rPr>
              <a:t>This Exploratory Data Analysis (EDA) Tool is designed to assist users and data analysts in understanding their datasets through a comprehensive and interactive interface .This is designed using Streamlit, Python , Pandas and Autoviz.</a:t>
            </a:r>
          </a:p>
        </p:txBody>
      </p:sp>
      <p:sp>
        <p:nvSpPr>
          <p:cNvPr name="Freeform 9" id="9"/>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12039086" y="2312882"/>
            <a:ext cx="5478892" cy="5352079"/>
            <a:chOff x="0" y="0"/>
            <a:chExt cx="4828540" cy="4716780"/>
          </a:xfrm>
        </p:grpSpPr>
        <p:sp>
          <p:nvSpPr>
            <p:cNvPr name="Freeform 11" id="11"/>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4"/>
              <a:stretch>
                <a:fillRect l="-23271" t="0" r="-23271" b="0"/>
              </a:stretch>
            </a:blipFill>
          </p:spPr>
        </p:sp>
      </p:grpSp>
      <p:sp>
        <p:nvSpPr>
          <p:cNvPr name="Freeform 12" id="12"/>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695266" y="2242672"/>
            <a:ext cx="12528867" cy="1258698"/>
          </a:xfrm>
          <a:prstGeom prst="rect">
            <a:avLst/>
          </a:prstGeom>
        </p:spPr>
        <p:txBody>
          <a:bodyPr anchor="t" rtlCol="false" tIns="0" lIns="0" bIns="0" rIns="0">
            <a:spAutoFit/>
          </a:bodyPr>
          <a:lstStyle/>
          <a:p>
            <a:pPr algn="ctr">
              <a:lnSpc>
                <a:spcPts val="9430"/>
              </a:lnSpc>
            </a:pPr>
            <a:r>
              <a:rPr lang="en-US" sz="9430">
                <a:solidFill>
                  <a:srgbClr val="B5838D"/>
                </a:solidFill>
                <a:latin typeface="Gagalin"/>
                <a:ea typeface="Gagalin"/>
                <a:cs typeface="Gagalin"/>
                <a:sym typeface="Gagalin"/>
              </a:rPr>
              <a:t>ITS Functionality</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939127" y="3434695"/>
            <a:ext cx="15320173" cy="5981691"/>
          </a:xfrm>
          <a:prstGeom prst="rect">
            <a:avLst/>
          </a:prstGeom>
        </p:spPr>
        <p:txBody>
          <a:bodyPr anchor="t" rtlCol="false" tIns="0" lIns="0" bIns="0" rIns="0">
            <a:spAutoFit/>
          </a:bodyPr>
          <a:lstStyle/>
          <a:p>
            <a:pPr algn="ctr">
              <a:lnSpc>
                <a:spcPts val="4725"/>
              </a:lnSpc>
            </a:pPr>
          </a:p>
          <a:p>
            <a:pPr algn="l">
              <a:lnSpc>
                <a:spcPts val="4725"/>
              </a:lnSpc>
            </a:pPr>
            <a:r>
              <a:rPr lang="en-US" sz="3375">
                <a:solidFill>
                  <a:srgbClr val="805A62"/>
                </a:solidFill>
                <a:latin typeface="Noto Sans"/>
                <a:ea typeface="Noto Sans"/>
                <a:cs typeface="Noto Sans"/>
                <a:sym typeface="Noto Sans"/>
              </a:rPr>
              <a:t>This tool provides functionality for users to upload their datasets and perform basic data quality checks such as identifying any special characters in column names ,check and fill missing values ,detecting outliers and finding duplicate rows.</a:t>
            </a:r>
          </a:p>
          <a:p>
            <a:pPr algn="l">
              <a:lnSpc>
                <a:spcPts val="4725"/>
              </a:lnSpc>
            </a:pPr>
            <a:r>
              <a:rPr lang="en-US" sz="3375">
                <a:solidFill>
                  <a:srgbClr val="805A62"/>
                </a:solidFill>
                <a:latin typeface="Noto Sans"/>
                <a:ea typeface="Noto Sans"/>
                <a:cs typeface="Noto Sans"/>
                <a:sym typeface="Noto Sans"/>
              </a:rPr>
              <a:t>It also enables users to conduct:</a:t>
            </a: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Data Visualization</a:t>
            </a:r>
            <a:r>
              <a:rPr lang="en-US" sz="3375">
                <a:solidFill>
                  <a:srgbClr val="805A62"/>
                </a:solidFill>
                <a:latin typeface="Noto Sans"/>
                <a:ea typeface="Noto Sans"/>
                <a:cs typeface="Noto Sans"/>
                <a:sym typeface="Noto Sans"/>
              </a:rPr>
              <a:t> : Generate various types of plots including histograms,scatter plots ,box plots ,correlation matrix and more.</a:t>
            </a:r>
          </a:p>
          <a:p>
            <a:pPr algn="l">
              <a:lnSpc>
                <a:spcPts val="4725"/>
              </a:lnSpc>
            </a:pPr>
          </a:p>
          <a:p>
            <a:pPr algn="ctr">
              <a:lnSpc>
                <a:spcPts val="4725"/>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409347" y="591269"/>
            <a:ext cx="12528867" cy="1258698"/>
          </a:xfrm>
          <a:prstGeom prst="rect">
            <a:avLst/>
          </a:prstGeom>
        </p:spPr>
        <p:txBody>
          <a:bodyPr anchor="t" rtlCol="false" tIns="0" lIns="0" bIns="0" rIns="0">
            <a:spAutoFit/>
          </a:bodyPr>
          <a:lstStyle/>
          <a:p>
            <a:pPr algn="ctr">
              <a:lnSpc>
                <a:spcPts val="9430"/>
              </a:lnSpc>
            </a:pPr>
            <a:r>
              <a:rPr lang="en-US" sz="9430">
                <a:solidFill>
                  <a:srgbClr val="B5838D"/>
                </a:solidFill>
                <a:latin typeface="Gagalin"/>
                <a:ea typeface="Gagalin"/>
                <a:cs typeface="Gagalin"/>
                <a:sym typeface="Gagalin"/>
              </a:rPr>
              <a:t>ITS Functionality</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83914" y="1905009"/>
            <a:ext cx="15320173" cy="8381991"/>
          </a:xfrm>
          <a:prstGeom prst="rect">
            <a:avLst/>
          </a:prstGeom>
        </p:spPr>
        <p:txBody>
          <a:bodyPr anchor="t" rtlCol="false" tIns="0" lIns="0" bIns="0" rIns="0">
            <a:spAutoFit/>
          </a:bodyPr>
          <a:lstStyle/>
          <a:p>
            <a:pPr algn="ctr">
              <a:lnSpc>
                <a:spcPts val="4725"/>
              </a:lnSpc>
            </a:pP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Data Cleaning  and Preprocessing :</a:t>
            </a:r>
            <a:r>
              <a:rPr lang="en-US" sz="3375">
                <a:solidFill>
                  <a:srgbClr val="805A62"/>
                </a:solidFill>
                <a:latin typeface="Noto Sans"/>
                <a:ea typeface="Noto Sans"/>
                <a:cs typeface="Noto Sans"/>
                <a:sym typeface="Noto Sans"/>
              </a:rPr>
              <a:t> Identify and handle missing values,outliers and duplicates and automatically identify and correct special characters in column names</a:t>
            </a: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Statistical Summaries :</a:t>
            </a:r>
            <a:r>
              <a:rPr lang="en-US" sz="3375">
                <a:solidFill>
                  <a:srgbClr val="805A62"/>
                </a:solidFill>
                <a:latin typeface="Noto Sans"/>
                <a:ea typeface="Noto Sans"/>
                <a:cs typeface="Noto Sans"/>
                <a:sym typeface="Noto Sans"/>
              </a:rPr>
              <a:t> Display summary statistics for numerical and categorical variables.</a:t>
            </a: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correlation Analysis :</a:t>
            </a:r>
            <a:r>
              <a:rPr lang="en-US" sz="3375">
                <a:solidFill>
                  <a:srgbClr val="805A62"/>
                </a:solidFill>
                <a:latin typeface="Noto Sans"/>
                <a:ea typeface="Noto Sans"/>
                <a:cs typeface="Noto Sans"/>
                <a:sym typeface="Noto Sans"/>
              </a:rPr>
              <a:t> Analyze relationships between different variables using correlation matrices and heatmaps.</a:t>
            </a: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Inferential Analysis :</a:t>
            </a:r>
            <a:r>
              <a:rPr lang="en-US" sz="3375">
                <a:solidFill>
                  <a:srgbClr val="805A62"/>
                </a:solidFill>
                <a:latin typeface="Noto Sans"/>
                <a:ea typeface="Noto Sans"/>
                <a:cs typeface="Noto Sans"/>
                <a:sym typeface="Noto Sans"/>
              </a:rPr>
              <a:t> Conduct t-tests,F-tests,chi-square tests,shapiro-wilk tests for hypothesis testing.</a:t>
            </a:r>
          </a:p>
          <a:p>
            <a:pPr algn="l" marL="728740" indent="-364370" lvl="1">
              <a:lnSpc>
                <a:spcPts val="4725"/>
              </a:lnSpc>
              <a:buFont typeface="Arial"/>
              <a:buChar char="•"/>
            </a:pPr>
            <a:r>
              <a:rPr lang="en-US" b="true" sz="3375">
                <a:solidFill>
                  <a:srgbClr val="805A62"/>
                </a:solidFill>
                <a:latin typeface="Noto Sans Bold"/>
                <a:ea typeface="Noto Sans Bold"/>
                <a:cs typeface="Noto Sans Bold"/>
                <a:sym typeface="Noto Sans Bold"/>
              </a:rPr>
              <a:t>EDA Report Generation</a:t>
            </a:r>
            <a:r>
              <a:rPr lang="en-US" sz="3375">
                <a:solidFill>
                  <a:srgbClr val="805A62"/>
                </a:solidFill>
                <a:latin typeface="Noto Sans"/>
                <a:ea typeface="Noto Sans"/>
                <a:cs typeface="Noto Sans"/>
                <a:sym typeface="Noto Sans"/>
              </a:rPr>
              <a:t> : Automatically generate comprehensive EDA Reports.</a:t>
            </a:r>
          </a:p>
          <a:p>
            <a:pPr algn="l">
              <a:lnSpc>
                <a:spcPts val="4725"/>
              </a:lnSpc>
            </a:pPr>
          </a:p>
          <a:p>
            <a:pPr algn="ctr">
              <a:lnSpc>
                <a:spcPts val="4725"/>
              </a:lnSpc>
            </a:pP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879566" y="1931013"/>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How to use this ?</a:t>
            </a:r>
          </a:p>
        </p:txBody>
      </p:sp>
      <p:sp>
        <p:nvSpPr>
          <p:cNvPr name="TextBox 12" id="12"/>
          <p:cNvSpPr txBox="true"/>
          <p:nvPr/>
        </p:nvSpPr>
        <p:spPr>
          <a:xfrm rot="0">
            <a:off x="3466352" y="3863904"/>
            <a:ext cx="4984088" cy="1979930"/>
          </a:xfrm>
          <a:prstGeom prst="rect">
            <a:avLst/>
          </a:prstGeom>
        </p:spPr>
        <p:txBody>
          <a:bodyPr anchor="t" rtlCol="false" tIns="0" lIns="0" bIns="0" rIns="0">
            <a:spAutoFit/>
          </a:bodyPr>
          <a:lstStyle/>
          <a:p>
            <a:pPr algn="l">
              <a:lnSpc>
                <a:spcPts val="5319"/>
              </a:lnSpc>
            </a:pPr>
            <a:r>
              <a:rPr lang="en-US" sz="3799">
                <a:solidFill>
                  <a:srgbClr val="805A62"/>
                </a:solidFill>
                <a:latin typeface="Noto Sans"/>
                <a:ea typeface="Noto Sans"/>
                <a:cs typeface="Noto Sans"/>
                <a:sym typeface="Noto Sans"/>
              </a:rPr>
              <a:t>Open the Application and load your dataset(CSV ,Excel)</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2437784" y="3702964"/>
            <a:ext cx="709778" cy="894729"/>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1.</a:t>
            </a:r>
          </a:p>
        </p:txBody>
      </p:sp>
      <p:sp>
        <p:nvSpPr>
          <p:cNvPr name="TextBox 15" id="15"/>
          <p:cNvSpPr txBox="true"/>
          <p:nvPr/>
        </p:nvSpPr>
        <p:spPr>
          <a:xfrm rot="0">
            <a:off x="10394243" y="3863904"/>
            <a:ext cx="4793978" cy="5313680"/>
          </a:xfrm>
          <a:prstGeom prst="rect">
            <a:avLst/>
          </a:prstGeom>
        </p:spPr>
        <p:txBody>
          <a:bodyPr anchor="t" rtlCol="false" tIns="0" lIns="0" bIns="0" rIns="0">
            <a:spAutoFit/>
          </a:bodyPr>
          <a:lstStyle/>
          <a:p>
            <a:pPr algn="l">
              <a:lnSpc>
                <a:spcPts val="5319"/>
              </a:lnSpc>
            </a:pPr>
            <a:r>
              <a:rPr lang="en-US" sz="3799">
                <a:solidFill>
                  <a:srgbClr val="805A62"/>
                </a:solidFill>
                <a:latin typeface="Noto Sans"/>
                <a:ea typeface="Noto Sans"/>
                <a:cs typeface="Noto Sans"/>
                <a:sym typeface="Noto Sans"/>
              </a:rPr>
              <a:t>Explore the Data use the navigation pane t,o conduct Summary statistics , Data Visualization ,Data Cleaning and EDA Report Generation</a:t>
            </a:r>
          </a:p>
        </p:txBody>
      </p:sp>
      <p:sp>
        <p:nvSpPr>
          <p:cNvPr name="TextBox 16" id="16"/>
          <p:cNvSpPr txBox="true"/>
          <p:nvPr/>
        </p:nvSpPr>
        <p:spPr>
          <a:xfrm rot="0">
            <a:off x="9365675" y="3702964"/>
            <a:ext cx="709778" cy="894729"/>
          </a:xfrm>
          <a:prstGeom prst="rect">
            <a:avLst/>
          </a:prstGeom>
        </p:spPr>
        <p:txBody>
          <a:bodyPr anchor="t" rtlCol="false" tIns="0" lIns="0" bIns="0" rIns="0">
            <a:spAutoFit/>
          </a:bodyPr>
          <a:lstStyle/>
          <a:p>
            <a:pPr algn="ctr">
              <a:lnSpc>
                <a:spcPts val="6725"/>
              </a:lnSpc>
            </a:pPr>
            <a:r>
              <a:rPr lang="en-US" sz="6725">
                <a:solidFill>
                  <a:srgbClr val="B5838D"/>
                </a:solidFill>
                <a:latin typeface="Wedges"/>
                <a:ea typeface="Wedges"/>
                <a:cs typeface="Wedges"/>
                <a:sym typeface="Wedges"/>
              </a:rPr>
              <a:t>2.</a:t>
            </a:r>
          </a:p>
        </p:txBody>
      </p:sp>
      <p:sp>
        <p:nvSpPr>
          <p:cNvPr name="Freeform 17" id="17"/>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695266" y="2902901"/>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DEMO VIDEO</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939127" y="4929608"/>
            <a:ext cx="14818397" cy="887096"/>
          </a:xfrm>
          <a:prstGeom prst="rect">
            <a:avLst/>
          </a:prstGeom>
        </p:spPr>
        <p:txBody>
          <a:bodyPr anchor="t" rtlCol="false" tIns="0" lIns="0" bIns="0" rIns="0">
            <a:spAutoFit/>
          </a:bodyPr>
          <a:lstStyle/>
          <a:p>
            <a:pPr algn="ctr">
              <a:lnSpc>
                <a:spcPts val="7279"/>
              </a:lnSpc>
            </a:pPr>
            <a:r>
              <a:rPr lang="en-US" b="true" sz="5199" u="sng">
                <a:solidFill>
                  <a:srgbClr val="805A62"/>
                </a:solidFill>
                <a:latin typeface="Noto Sans Bold"/>
                <a:ea typeface="Noto Sans Bold"/>
                <a:cs typeface="Noto Sans Bold"/>
                <a:sym typeface="Noto Sans Bold"/>
                <a:hlinkClick r:id="rId16" tooltip="https://www.linkedin.com/posts/anshika-tyagi-7278a4263_datascience-eda-dataanalysis-activity-7213920803355049985-on33?utm_source=share&amp;utm_medium=member_desktop"/>
              </a:rPr>
              <a:t>CLICK HERE TO CHECK ITS DEMO VIDEO !!</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542939" y="591269"/>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Challenges Faced</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492915" y="3059803"/>
            <a:ext cx="17302171" cy="6057266"/>
          </a:xfrm>
          <a:prstGeom prst="rect">
            <a:avLst/>
          </a:prstGeom>
        </p:spPr>
        <p:txBody>
          <a:bodyPr anchor="t" rtlCol="false" tIns="0" lIns="0" bIns="0" rIns="0">
            <a:spAutoFit/>
          </a:bodyPr>
          <a:lstStyle/>
          <a:p>
            <a:pPr algn="l" marL="1079491" indent="-539745" lvl="1">
              <a:lnSpc>
                <a:spcPts val="6999"/>
              </a:lnSpc>
              <a:buFont typeface="Arial"/>
              <a:buChar char="•"/>
            </a:pPr>
            <a:r>
              <a:rPr lang="en-US" b="true" sz="4999">
                <a:solidFill>
                  <a:srgbClr val="805A62"/>
                </a:solidFill>
                <a:latin typeface="Noto Sans Bold"/>
                <a:ea typeface="Noto Sans Bold"/>
                <a:cs typeface="Noto Sans Bold"/>
                <a:sym typeface="Noto Sans Bold"/>
              </a:rPr>
              <a:t>Integration of Autoviz Library :</a:t>
            </a:r>
          </a:p>
          <a:p>
            <a:pPr algn="ctr">
              <a:lnSpc>
                <a:spcPts val="5179"/>
              </a:lnSpc>
            </a:pPr>
            <a:r>
              <a:rPr lang="en-US" sz="3699">
                <a:solidFill>
                  <a:srgbClr val="805A62"/>
                </a:solidFill>
                <a:latin typeface="Noto Sans"/>
                <a:ea typeface="Noto Sans"/>
                <a:cs typeface="Noto Sans"/>
                <a:sym typeface="Noto Sans"/>
              </a:rPr>
              <a:t>One of the  challenges I faced in this project was integrating the Autoviz library to automatically generate EDA reports on a temporary data file rather than a permanent one. This was particularly challenging because Autoviz typically requires a file path to a saved CSV file, not just an in-memory DataFrame. Since we wanted users to upload files temporarily and generate insights on the go, I had to implement  ,that would create a temporary file from the uploaded data.</a:t>
            </a:r>
          </a:p>
          <a:p>
            <a:pPr algn="ctr">
              <a:lnSpc>
                <a:spcPts val="4620"/>
              </a:lnSpc>
            </a:pPr>
            <a:r>
              <a:rPr lang="en-US" sz="3300">
                <a:solidFill>
                  <a:srgbClr val="805A62"/>
                </a:solidFill>
                <a:latin typeface="Noto Sans"/>
                <a:ea typeface="Noto Sans"/>
                <a:cs typeface="Noto Sans"/>
                <a:sym typeface="Noto Sans"/>
              </a:rPr>
              <a:t> </a:t>
            </a:r>
          </a:p>
        </p:txBody>
      </p:sp>
      <p:sp>
        <p:nvSpPr>
          <p:cNvPr name="Freeform 13" id="13"/>
          <p:cNvSpPr/>
          <p:nvPr/>
        </p:nvSpPr>
        <p:spPr>
          <a:xfrm flipH="false" flipV="false" rot="0">
            <a:off x="-4066073" y="-45766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542939" y="885421"/>
            <a:ext cx="12528867" cy="1292352"/>
          </a:xfrm>
          <a:prstGeom prst="rect">
            <a:avLst/>
          </a:prstGeom>
        </p:spPr>
        <p:txBody>
          <a:bodyPr anchor="t" rtlCol="false" tIns="0" lIns="0" bIns="0" rIns="0">
            <a:spAutoFit/>
          </a:bodyPr>
          <a:lstStyle/>
          <a:p>
            <a:pPr algn="ctr">
              <a:lnSpc>
                <a:spcPts val="9630"/>
              </a:lnSpc>
            </a:pPr>
            <a:r>
              <a:rPr lang="en-US" sz="9630">
                <a:solidFill>
                  <a:srgbClr val="B5838D"/>
                </a:solidFill>
                <a:latin typeface="Gagalin"/>
                <a:ea typeface="Gagalin"/>
                <a:cs typeface="Gagalin"/>
                <a:sym typeface="Gagalin"/>
              </a:rPr>
              <a:t>HOW I TACKLED THIS</a:t>
            </a:r>
          </a:p>
        </p:txBody>
      </p:sp>
      <p:sp>
        <p:nvSpPr>
          <p:cNvPr name="TextBox 12" id="12"/>
          <p:cNvSpPr txBox="true"/>
          <p:nvPr/>
        </p:nvSpPr>
        <p:spPr>
          <a:xfrm rot="0">
            <a:off x="1447883" y="2488669"/>
            <a:ext cx="15811417" cy="7781290"/>
          </a:xfrm>
          <a:prstGeom prst="rect">
            <a:avLst/>
          </a:prstGeom>
        </p:spPr>
        <p:txBody>
          <a:bodyPr anchor="t" rtlCol="false" tIns="0" lIns="0" bIns="0" rIns="0">
            <a:spAutoFit/>
          </a:bodyPr>
          <a:lstStyle/>
          <a:p>
            <a:pPr algn="l">
              <a:lnSpc>
                <a:spcPts val="4759"/>
              </a:lnSpc>
            </a:pPr>
            <a:r>
              <a:rPr lang="en-US" sz="3399">
                <a:solidFill>
                  <a:srgbClr val="805A62"/>
                </a:solidFill>
                <a:latin typeface="Noto Sans"/>
                <a:ea typeface="Noto Sans"/>
                <a:cs typeface="Noto Sans"/>
                <a:sym typeface="Noto Sans"/>
              </a:rPr>
              <a:t>To tackle this, Firstly I researched about it from google and Chatgpt as well then I Followed those steps ,I saved the uploaded file temporarily using Python’s built-in file handling functions. Once the file was saved, I passed the file path to Autoviz for analysis. After generating the EDA report, I used Matplotlib to capture the visualizations, saved them as temporary image files, and displayed these images in the Streamlit app. Finally, to maintain data security and clean up resources, I removed both the temporary data file and visualization files from the system.</a:t>
            </a:r>
          </a:p>
          <a:p>
            <a:pPr algn="l">
              <a:lnSpc>
                <a:spcPts val="4759"/>
              </a:lnSpc>
            </a:pPr>
            <a:r>
              <a:rPr lang="en-US" sz="3399">
                <a:solidFill>
                  <a:srgbClr val="805A62"/>
                </a:solidFill>
                <a:latin typeface="Noto Sans"/>
                <a:ea typeface="Noto Sans"/>
                <a:cs typeface="Noto Sans"/>
                <a:sym typeface="Noto Sans"/>
              </a:rPr>
              <a:t>This approach allowed me to efficiently integrate Autoviz with our temporary data flow, ensuring we could generate and display reports seamlessly while handling files securely. It was a valuable learning experience in balancing library requirements with a dynamic application environment.</a:t>
            </a:r>
          </a:p>
          <a:p>
            <a:pPr algn="l">
              <a:lnSpc>
                <a:spcPts val="4759"/>
              </a:lnSpc>
            </a:pPr>
          </a:p>
        </p:txBody>
      </p:sp>
      <p:sp>
        <p:nvSpPr>
          <p:cNvPr name="Freeform 13" id="13"/>
          <p:cNvSpPr/>
          <p:nvPr/>
        </p:nvSpPr>
        <p:spPr>
          <a:xfrm flipH="false" flipV="false" rot="0">
            <a:off x="-4629616" y="1028700"/>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DAGVOlM6Xvk</dc:identifier>
  <dcterms:modified xsi:type="dcterms:W3CDTF">2011-08-01T06:04:30Z</dcterms:modified>
  <cp:revision>1</cp:revision>
  <dc:title>Exploratory Data Analysis tool application</dc:title>
</cp:coreProperties>
</file>