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Gagalin" charset="1" panose="00000500000000000000"/>
      <p:regular r:id="rId29"/>
    </p:embeddedFont>
    <p:embeddedFont>
      <p:font typeface="DM Sans" charset="1" panose="00000000000000000000"/>
      <p:regular r:id="rId30"/>
    </p:embeddedFont>
    <p:embeddedFont>
      <p:font typeface="Canva Sans" charset="1" panose="020B05030305010401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917" r="0" b="-699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79300" y="2517752"/>
            <a:ext cx="13729401" cy="5251496"/>
          </a:xfrm>
          <a:custGeom>
            <a:avLst/>
            <a:gdLst/>
            <a:ahLst/>
            <a:cxnLst/>
            <a:rect r="r" b="b" t="t" l="l"/>
            <a:pathLst>
              <a:path h="5251496" w="13729401">
                <a:moveTo>
                  <a:pt x="0" y="0"/>
                </a:moveTo>
                <a:lnTo>
                  <a:pt x="13729400" y="0"/>
                </a:lnTo>
                <a:lnTo>
                  <a:pt x="13729400" y="5251496"/>
                </a:lnTo>
                <a:lnTo>
                  <a:pt x="0" y="52514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75829" y="6451383"/>
            <a:ext cx="2065742" cy="1946962"/>
          </a:xfrm>
          <a:custGeom>
            <a:avLst/>
            <a:gdLst/>
            <a:ahLst/>
            <a:cxnLst/>
            <a:rect r="r" b="b" t="t" l="l"/>
            <a:pathLst>
              <a:path h="1946962" w="2065742">
                <a:moveTo>
                  <a:pt x="0" y="0"/>
                </a:moveTo>
                <a:lnTo>
                  <a:pt x="2065742" y="0"/>
                </a:lnTo>
                <a:lnTo>
                  <a:pt x="2065742" y="1946961"/>
                </a:lnTo>
                <a:lnTo>
                  <a:pt x="0" y="194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300397">
            <a:off x="1904384" y="1719884"/>
            <a:ext cx="2065742" cy="1946962"/>
          </a:xfrm>
          <a:custGeom>
            <a:avLst/>
            <a:gdLst/>
            <a:ahLst/>
            <a:cxnLst/>
            <a:rect r="r" b="b" t="t" l="l"/>
            <a:pathLst>
              <a:path h="1946962" w="2065742">
                <a:moveTo>
                  <a:pt x="0" y="0"/>
                </a:moveTo>
                <a:lnTo>
                  <a:pt x="2065742" y="0"/>
                </a:lnTo>
                <a:lnTo>
                  <a:pt x="2065742" y="1946962"/>
                </a:lnTo>
                <a:lnTo>
                  <a:pt x="0" y="194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2006" y="8124285"/>
            <a:ext cx="1693714" cy="1893380"/>
          </a:xfrm>
          <a:custGeom>
            <a:avLst/>
            <a:gdLst/>
            <a:ahLst/>
            <a:cxnLst/>
            <a:rect r="r" b="b" t="t" l="l"/>
            <a:pathLst>
              <a:path h="1893380" w="1693714">
                <a:moveTo>
                  <a:pt x="0" y="0"/>
                </a:moveTo>
                <a:lnTo>
                  <a:pt x="1693715" y="0"/>
                </a:lnTo>
                <a:lnTo>
                  <a:pt x="1693715" y="1893380"/>
                </a:lnTo>
                <a:lnTo>
                  <a:pt x="0" y="18933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08700" y="591445"/>
            <a:ext cx="1549466" cy="1732126"/>
          </a:xfrm>
          <a:custGeom>
            <a:avLst/>
            <a:gdLst/>
            <a:ahLst/>
            <a:cxnLst/>
            <a:rect r="r" b="b" t="t" l="l"/>
            <a:pathLst>
              <a:path h="1732126" w="1549466">
                <a:moveTo>
                  <a:pt x="0" y="0"/>
                </a:moveTo>
                <a:lnTo>
                  <a:pt x="1549466" y="0"/>
                </a:lnTo>
                <a:lnTo>
                  <a:pt x="1549466" y="1732126"/>
                </a:lnTo>
                <a:lnTo>
                  <a:pt x="0" y="17321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324021" y="-172521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0" y="0"/>
                </a:moveTo>
                <a:lnTo>
                  <a:pt x="3489742" y="0"/>
                </a:lnTo>
                <a:lnTo>
                  <a:pt x="3489742" y="2690273"/>
                </a:lnTo>
                <a:lnTo>
                  <a:pt x="0" y="26902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44791" y="2899740"/>
            <a:ext cx="13004145" cy="4325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81"/>
              </a:lnSpc>
            </a:pPr>
            <a:r>
              <a:rPr lang="en-US" sz="82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PhonePe Digital Payment trends analysis with sql and powerbi</a:t>
            </a:r>
          </a:p>
        </p:txBody>
      </p:sp>
      <p:sp>
        <p:nvSpPr>
          <p:cNvPr name="Freeform 10" id="10"/>
          <p:cNvSpPr/>
          <p:nvPr/>
        </p:nvSpPr>
        <p:spPr>
          <a:xfrm flipH="true" flipV="true" rot="0">
            <a:off x="15648935" y="8124285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3489741" y="2690273"/>
                </a:moveTo>
                <a:lnTo>
                  <a:pt x="0" y="2690273"/>
                </a:lnTo>
                <a:lnTo>
                  <a:pt x="0" y="0"/>
                </a:lnTo>
                <a:lnTo>
                  <a:pt x="3489741" y="0"/>
                </a:lnTo>
                <a:lnTo>
                  <a:pt x="3489741" y="269027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6469" y="3793075"/>
            <a:ext cx="15827111" cy="3459441"/>
          </a:xfrm>
          <a:custGeom>
            <a:avLst/>
            <a:gdLst/>
            <a:ahLst/>
            <a:cxnLst/>
            <a:rect r="r" b="b" t="t" l="l"/>
            <a:pathLst>
              <a:path h="3459441" w="15827111">
                <a:moveTo>
                  <a:pt x="0" y="0"/>
                </a:moveTo>
                <a:lnTo>
                  <a:pt x="15827111" y="0"/>
                </a:lnTo>
                <a:lnTo>
                  <a:pt x="15827111" y="3459441"/>
                </a:lnTo>
                <a:lnTo>
                  <a:pt x="0" y="34594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49" t="0" r="-849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84045"/>
            <a:ext cx="16354880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Districts in terms of highest no of registered users for 2022 year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90295" y="2523076"/>
            <a:ext cx="226159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SQL Query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18017" y="1631949"/>
            <a:ext cx="9523289" cy="3909855"/>
          </a:xfrm>
          <a:custGeom>
            <a:avLst/>
            <a:gdLst/>
            <a:ahLst/>
            <a:cxnLst/>
            <a:rect r="r" b="b" t="t" l="l"/>
            <a:pathLst>
              <a:path h="3909855" w="9523289">
                <a:moveTo>
                  <a:pt x="0" y="0"/>
                </a:moveTo>
                <a:lnTo>
                  <a:pt x="9523289" y="0"/>
                </a:lnTo>
                <a:lnTo>
                  <a:pt x="9523289" y="3909855"/>
                </a:lnTo>
                <a:lnTo>
                  <a:pt x="0" y="39098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19305" y="942975"/>
            <a:ext cx="159871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Output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6757" y="6158203"/>
            <a:ext cx="4657039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INSIGHT OBTAINED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6757" y="6970099"/>
            <a:ext cx="15394486" cy="1944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>
                <a:solidFill>
                  <a:srgbClr val="441C57"/>
                </a:solidFill>
                <a:latin typeface="Canva Sans"/>
                <a:ea typeface="Canva Sans"/>
                <a:cs typeface="Canva Sans"/>
                <a:sym typeface="Canva Sans"/>
              </a:rPr>
              <a:t>Bengaluru Urban with 54.7 million registered users and Pune with 35.9 million users  are top districts among all districts of India in year 2022 especially.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0224" y="3067174"/>
            <a:ext cx="9713833" cy="2797177"/>
          </a:xfrm>
          <a:custGeom>
            <a:avLst/>
            <a:gdLst/>
            <a:ahLst/>
            <a:cxnLst/>
            <a:rect r="r" b="b" t="t" l="l"/>
            <a:pathLst>
              <a:path h="2797177" w="9713833">
                <a:moveTo>
                  <a:pt x="0" y="0"/>
                </a:moveTo>
                <a:lnTo>
                  <a:pt x="9713834" y="0"/>
                </a:lnTo>
                <a:lnTo>
                  <a:pt x="9713834" y="2797177"/>
                </a:lnTo>
                <a:lnTo>
                  <a:pt x="0" y="2797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03346" y="3276724"/>
            <a:ext cx="4782574" cy="3736833"/>
          </a:xfrm>
          <a:custGeom>
            <a:avLst/>
            <a:gdLst/>
            <a:ahLst/>
            <a:cxnLst/>
            <a:rect r="r" b="b" t="t" l="l"/>
            <a:pathLst>
              <a:path h="3736833" w="4782574">
                <a:moveTo>
                  <a:pt x="0" y="0"/>
                </a:moveTo>
                <a:lnTo>
                  <a:pt x="4782574" y="0"/>
                </a:lnTo>
                <a:lnTo>
                  <a:pt x="4782574" y="3736833"/>
                </a:lnTo>
                <a:lnTo>
                  <a:pt x="0" y="37368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064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52500"/>
            <a:ext cx="16354880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User Adoption Analysis for each year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0224" y="2076575"/>
            <a:ext cx="226159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SQL Query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76726" y="2378199"/>
            <a:ext cx="159871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OUTPUT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0224" y="7280257"/>
            <a:ext cx="13932752" cy="1889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441C57"/>
                </a:solidFill>
                <a:latin typeface="Canva Sans"/>
                <a:ea typeface="Canva Sans"/>
                <a:cs typeface="Canva Sans"/>
                <a:sym typeface="Canva Sans"/>
              </a:rPr>
              <a:t>The number of registered users has seen as remarkable growth from 29.28 million in 2018 to 1.61 billion in 2022,it highlights the rapid adoption of digital platforms and services.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0224" y="6324582"/>
            <a:ext cx="3876824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INSIGHT OBTAINED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11188" y="3067174"/>
            <a:ext cx="12310492" cy="5288633"/>
          </a:xfrm>
          <a:custGeom>
            <a:avLst/>
            <a:gdLst/>
            <a:ahLst/>
            <a:cxnLst/>
            <a:rect r="r" b="b" t="t" l="l"/>
            <a:pathLst>
              <a:path h="5288633" w="12310492">
                <a:moveTo>
                  <a:pt x="0" y="0"/>
                </a:moveTo>
                <a:lnTo>
                  <a:pt x="12310491" y="0"/>
                </a:lnTo>
                <a:lnTo>
                  <a:pt x="12310491" y="5288632"/>
                </a:lnTo>
                <a:lnTo>
                  <a:pt x="0" y="52886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844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52500"/>
            <a:ext cx="16354880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Quarterly analysis of app opens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0224" y="2076575"/>
            <a:ext cx="226159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SQL Query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97941" y="2006064"/>
            <a:ext cx="7250790" cy="3805307"/>
          </a:xfrm>
          <a:custGeom>
            <a:avLst/>
            <a:gdLst/>
            <a:ahLst/>
            <a:cxnLst/>
            <a:rect r="r" b="b" t="t" l="l"/>
            <a:pathLst>
              <a:path h="3805307" w="7250790">
                <a:moveTo>
                  <a:pt x="0" y="0"/>
                </a:moveTo>
                <a:lnTo>
                  <a:pt x="7250789" y="0"/>
                </a:lnTo>
                <a:lnTo>
                  <a:pt x="7250789" y="3805307"/>
                </a:lnTo>
                <a:lnTo>
                  <a:pt x="0" y="38053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140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52500"/>
            <a:ext cx="16354880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Quarterly analysis of app opens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10159" y="1920339"/>
            <a:ext cx="175111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OUTput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90053" y="6335058"/>
            <a:ext cx="4029224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INSight obtained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1118" y="7162559"/>
            <a:ext cx="16144436" cy="245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441C57"/>
                </a:solidFill>
                <a:latin typeface="Canva Sans"/>
                <a:ea typeface="Canva Sans"/>
                <a:cs typeface="Canva Sans"/>
                <a:sym typeface="Canva Sans"/>
              </a:rPr>
              <a:t>App usage has signiificantly grown from 0 app opens in year 2018 to 2.12 billion app opens in quater 4 (i.e oct-dec) 2022 , which represents huge increase in user engagement , which shows the growing reliance on digital platforms over the years.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09477" y="1630107"/>
            <a:ext cx="10813670" cy="2593850"/>
          </a:xfrm>
          <a:custGeom>
            <a:avLst/>
            <a:gdLst/>
            <a:ahLst/>
            <a:cxnLst/>
            <a:rect r="r" b="b" t="t" l="l"/>
            <a:pathLst>
              <a:path h="2593850" w="10813670">
                <a:moveTo>
                  <a:pt x="0" y="0"/>
                </a:moveTo>
                <a:lnTo>
                  <a:pt x="10813670" y="0"/>
                </a:lnTo>
                <a:lnTo>
                  <a:pt x="10813670" y="2593851"/>
                </a:lnTo>
                <a:lnTo>
                  <a:pt x="0" y="25938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96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04862" y="4540251"/>
            <a:ext cx="5757938" cy="2918942"/>
          </a:xfrm>
          <a:custGeom>
            <a:avLst/>
            <a:gdLst/>
            <a:ahLst/>
            <a:cxnLst/>
            <a:rect r="r" b="b" t="t" l="l"/>
            <a:pathLst>
              <a:path h="2918942" w="5757938">
                <a:moveTo>
                  <a:pt x="0" y="0"/>
                </a:moveTo>
                <a:lnTo>
                  <a:pt x="5757938" y="0"/>
                </a:lnTo>
                <a:lnTo>
                  <a:pt x="5757938" y="2918942"/>
                </a:lnTo>
                <a:lnTo>
                  <a:pt x="0" y="29189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781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15250" y="4609185"/>
            <a:ext cx="6672359" cy="2781073"/>
          </a:xfrm>
          <a:custGeom>
            <a:avLst/>
            <a:gdLst/>
            <a:ahLst/>
            <a:cxnLst/>
            <a:rect r="r" b="b" t="t" l="l"/>
            <a:pathLst>
              <a:path h="2781073" w="6672359">
                <a:moveTo>
                  <a:pt x="0" y="0"/>
                </a:moveTo>
                <a:lnTo>
                  <a:pt x="6672359" y="0"/>
                </a:lnTo>
                <a:lnTo>
                  <a:pt x="6672359" y="2781073"/>
                </a:lnTo>
                <a:lnTo>
                  <a:pt x="0" y="27810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3419" b="-847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04420" y="667385"/>
            <a:ext cx="16354880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regional analysis in terms of users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84830" y="1544382"/>
            <a:ext cx="226159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sql query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1688" y="4454526"/>
            <a:ext cx="159871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output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1776" y="7611593"/>
            <a:ext cx="3987701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Insight obtaiined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7500" y="8472017"/>
            <a:ext cx="16940500" cy="1144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441C57"/>
                </a:solidFill>
                <a:latin typeface="Canva Sans"/>
                <a:ea typeface="Canva Sans"/>
                <a:cs typeface="Canva Sans"/>
                <a:sym typeface="Canva Sans"/>
              </a:rPr>
              <a:t>Southern Region is leading,simply highlights the region’s strong adoption of digital platforms and services  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70791" y="2436894"/>
            <a:ext cx="14963642" cy="3423475"/>
          </a:xfrm>
          <a:custGeom>
            <a:avLst/>
            <a:gdLst/>
            <a:ahLst/>
            <a:cxnLst/>
            <a:rect r="r" b="b" t="t" l="l"/>
            <a:pathLst>
              <a:path h="3423475" w="14963642">
                <a:moveTo>
                  <a:pt x="0" y="0"/>
                </a:moveTo>
                <a:lnTo>
                  <a:pt x="14963642" y="0"/>
                </a:lnTo>
                <a:lnTo>
                  <a:pt x="14963642" y="3423475"/>
                </a:lnTo>
                <a:lnTo>
                  <a:pt x="0" y="3423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3" r="-5232" b="-119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55545" y="6476330"/>
            <a:ext cx="9318126" cy="3349231"/>
          </a:xfrm>
          <a:custGeom>
            <a:avLst/>
            <a:gdLst/>
            <a:ahLst/>
            <a:cxnLst/>
            <a:rect r="r" b="b" t="t" l="l"/>
            <a:pathLst>
              <a:path h="3349231" w="9318126">
                <a:moveTo>
                  <a:pt x="0" y="0"/>
                </a:moveTo>
                <a:lnTo>
                  <a:pt x="9318126" y="0"/>
                </a:lnTo>
                <a:lnTo>
                  <a:pt x="9318126" y="3349230"/>
                </a:lnTo>
                <a:lnTo>
                  <a:pt x="0" y="334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062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04420" y="667385"/>
            <a:ext cx="16354880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year on year growth in terms of registered users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84830" y="1544382"/>
            <a:ext cx="226159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sql query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6915" y="6390605"/>
            <a:ext cx="159871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output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04420" y="1245319"/>
            <a:ext cx="16354880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year on year growth in terms of registered users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77214" y="2266800"/>
            <a:ext cx="3876824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insight obtained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7214" y="3544406"/>
            <a:ext cx="16277971" cy="531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441C57"/>
                </a:solidFill>
                <a:latin typeface="Canva Sans"/>
                <a:ea typeface="Canva Sans"/>
                <a:cs typeface="Canva Sans"/>
                <a:sym typeface="Canva Sans"/>
              </a:rPr>
              <a:t>From 2018 to 2019 , registered users grew by 105.87% which is a highest growth rate , driven by increased smartphone penetration and digital initiatives.</a:t>
            </a:r>
          </a:p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441C57"/>
                </a:solidFill>
                <a:latin typeface="Canva Sans"/>
                <a:ea typeface="Canva Sans"/>
                <a:cs typeface="Canva Sans"/>
                <a:sym typeface="Canva Sans"/>
              </a:rPr>
              <a:t>In 2020,growth  slowed but remained significant at 52.95%.</a:t>
            </a:r>
          </a:p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441C57"/>
                </a:solidFill>
                <a:latin typeface="Canva Sans"/>
                <a:ea typeface="Canva Sans"/>
                <a:cs typeface="Canva Sans"/>
                <a:sym typeface="Canva Sans"/>
              </a:rPr>
              <a:t>In 2021 , growth continued at 37.72% and after 2021 i.e in 2022, growth stabilized at 27.16%</a:t>
            </a:r>
          </a:p>
          <a:p>
            <a:pPr algn="l">
              <a:lnSpc>
                <a:spcPts val="5320"/>
              </a:lnSpc>
            </a:pPr>
          </a:p>
          <a:p>
            <a:pPr algn="l">
              <a:lnSpc>
                <a:spcPts val="532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32430" y="3191265"/>
            <a:ext cx="11237087" cy="2741221"/>
          </a:xfrm>
          <a:custGeom>
            <a:avLst/>
            <a:gdLst/>
            <a:ahLst/>
            <a:cxnLst/>
            <a:rect r="r" b="b" t="t" l="l"/>
            <a:pathLst>
              <a:path h="2741221" w="11237087">
                <a:moveTo>
                  <a:pt x="0" y="0"/>
                </a:moveTo>
                <a:lnTo>
                  <a:pt x="11237087" y="0"/>
                </a:lnTo>
                <a:lnTo>
                  <a:pt x="11237087" y="2741221"/>
                </a:lnTo>
                <a:lnTo>
                  <a:pt x="0" y="27412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00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59369" y="6389686"/>
            <a:ext cx="8006915" cy="3314120"/>
          </a:xfrm>
          <a:custGeom>
            <a:avLst/>
            <a:gdLst/>
            <a:ahLst/>
            <a:cxnLst/>
            <a:rect r="r" b="b" t="t" l="l"/>
            <a:pathLst>
              <a:path h="3314120" w="8006915">
                <a:moveTo>
                  <a:pt x="0" y="0"/>
                </a:moveTo>
                <a:lnTo>
                  <a:pt x="8006915" y="0"/>
                </a:lnTo>
                <a:lnTo>
                  <a:pt x="8006915" y="3314120"/>
                </a:lnTo>
                <a:lnTo>
                  <a:pt x="0" y="33141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04420" y="1245319"/>
            <a:ext cx="16354880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Transaction type distribution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32430" y="2266800"/>
            <a:ext cx="256639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sql query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15626" y="6303961"/>
            <a:ext cx="190351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output 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04420" y="1245319"/>
            <a:ext cx="16354880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Transaction type distribution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24814" y="2350654"/>
            <a:ext cx="4181624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insight obtained 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517583"/>
            <a:ext cx="16872062" cy="3185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441C57"/>
                </a:solidFill>
                <a:latin typeface="Canva Sans"/>
                <a:ea typeface="Canva Sans"/>
                <a:cs typeface="Canva Sans"/>
                <a:sym typeface="Canva Sans"/>
              </a:rPr>
              <a:t>Merchant Payments dominate with 33.1 billion transactions i.e 46.1%, followed by Peer-to-Peer Payments at 29.1 billion i.e 40%</a:t>
            </a:r>
          </a:p>
          <a:p>
            <a:pPr algn="l" marL="798838" indent="-399419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441C57"/>
                </a:solidFill>
                <a:latin typeface="Canva Sans"/>
                <a:ea typeface="Canva Sans"/>
                <a:cs typeface="Canva Sans"/>
                <a:sym typeface="Canva Sans"/>
              </a:rPr>
              <a:t>Recharge and Bill Payments account for 9.2 billion transactions i.e 12.8%, highlighting significant adoption.</a:t>
            </a:r>
          </a:p>
          <a:p>
            <a:pPr algn="l">
              <a:lnSpc>
                <a:spcPts val="518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917" r="0" b="-699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16967" y="670337"/>
            <a:ext cx="7818730" cy="1791200"/>
          </a:xfrm>
          <a:custGeom>
            <a:avLst/>
            <a:gdLst/>
            <a:ahLst/>
            <a:cxnLst/>
            <a:rect r="r" b="b" t="t" l="l"/>
            <a:pathLst>
              <a:path h="1791200" w="7818730">
                <a:moveTo>
                  <a:pt x="0" y="0"/>
                </a:moveTo>
                <a:lnTo>
                  <a:pt x="7818731" y="0"/>
                </a:lnTo>
                <a:lnTo>
                  <a:pt x="7818731" y="1791200"/>
                </a:lnTo>
                <a:lnTo>
                  <a:pt x="0" y="179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57195" y="710367"/>
            <a:ext cx="655209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Dataset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5260" y="2497346"/>
            <a:ext cx="16409081" cy="7225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2" indent="-388621" lvl="1">
              <a:lnSpc>
                <a:spcPts val="72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Aggregated Transactions : </a:t>
            </a:r>
            <a:r>
              <a:rPr lang="en-US" sz="3600">
                <a:solidFill>
                  <a:srgbClr val="441C57"/>
                </a:solidFill>
                <a:latin typeface="DM Sans"/>
                <a:ea typeface="DM Sans"/>
                <a:cs typeface="DM Sans"/>
                <a:sym typeface="DM Sans"/>
              </a:rPr>
              <a:t>Captures transaction data aggregated by state, year, and transaction type</a:t>
            </a:r>
          </a:p>
          <a:p>
            <a:pPr algn="l" marL="777242" indent="-388621" lvl="1">
              <a:lnSpc>
                <a:spcPts val="72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Top Users by Pincode : </a:t>
            </a:r>
            <a:r>
              <a:rPr lang="en-US" sz="3600">
                <a:solidFill>
                  <a:srgbClr val="441C57"/>
                </a:solidFill>
                <a:latin typeface="DM Sans"/>
                <a:ea typeface="DM Sans"/>
                <a:cs typeface="DM Sans"/>
                <a:sym typeface="DM Sans"/>
              </a:rPr>
              <a:t>Provides insights into the number of registered users by pincode for a given state and quarter</a:t>
            </a:r>
          </a:p>
          <a:p>
            <a:pPr algn="l" marL="777242" indent="-388621" lvl="1">
              <a:lnSpc>
                <a:spcPts val="72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Top Users by District :</a:t>
            </a:r>
            <a:r>
              <a:rPr lang="en-US" sz="3600">
                <a:solidFill>
                  <a:srgbClr val="441C57"/>
                </a:solidFill>
                <a:latin typeface="DM Sans"/>
                <a:ea typeface="DM Sans"/>
                <a:cs typeface="DM Sans"/>
                <a:sym typeface="DM Sans"/>
              </a:rPr>
              <a:t> Contains district-level user data, along with geographic details like latitude and longitude.</a:t>
            </a:r>
          </a:p>
          <a:p>
            <a:pPr algn="l" marL="777242" indent="-388621" lvl="1">
              <a:lnSpc>
                <a:spcPts val="72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Top Transactions by Pincode :  </a:t>
            </a:r>
            <a:r>
              <a:rPr lang="en-US" sz="3600">
                <a:solidFill>
                  <a:srgbClr val="441C57"/>
                </a:solidFill>
                <a:latin typeface="DM Sans"/>
                <a:ea typeface="DM Sans"/>
                <a:cs typeface="DM Sans"/>
                <a:sym typeface="DM Sans"/>
              </a:rPr>
              <a:t>Provides transaction details at the pincode level, including counts and total amounts.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11155" y="8086593"/>
            <a:ext cx="1786567" cy="1997179"/>
          </a:xfrm>
          <a:custGeom>
            <a:avLst/>
            <a:gdLst/>
            <a:ahLst/>
            <a:cxnLst/>
            <a:rect r="r" b="b" t="t" l="l"/>
            <a:pathLst>
              <a:path h="1997179" w="1786567">
                <a:moveTo>
                  <a:pt x="0" y="0"/>
                </a:moveTo>
                <a:lnTo>
                  <a:pt x="1786567" y="0"/>
                </a:lnTo>
                <a:lnTo>
                  <a:pt x="1786567" y="1997178"/>
                </a:lnTo>
                <a:lnTo>
                  <a:pt x="0" y="19971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7514" y="544124"/>
            <a:ext cx="1828116" cy="2043625"/>
          </a:xfrm>
          <a:custGeom>
            <a:avLst/>
            <a:gdLst/>
            <a:ahLst/>
            <a:cxnLst/>
            <a:rect r="r" b="b" t="t" l="l"/>
            <a:pathLst>
              <a:path h="2043625" w="1828116">
                <a:moveTo>
                  <a:pt x="0" y="0"/>
                </a:moveTo>
                <a:lnTo>
                  <a:pt x="1828116" y="0"/>
                </a:lnTo>
                <a:lnTo>
                  <a:pt x="1828116" y="2043625"/>
                </a:lnTo>
                <a:lnTo>
                  <a:pt x="0" y="20436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692911" y="-316437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0" y="0"/>
                </a:moveTo>
                <a:lnTo>
                  <a:pt x="3489741" y="0"/>
                </a:lnTo>
                <a:lnTo>
                  <a:pt x="3489741" y="2690274"/>
                </a:lnTo>
                <a:lnTo>
                  <a:pt x="0" y="26902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11155" y="8086593"/>
            <a:ext cx="1786567" cy="1997179"/>
          </a:xfrm>
          <a:custGeom>
            <a:avLst/>
            <a:gdLst/>
            <a:ahLst/>
            <a:cxnLst/>
            <a:rect r="r" b="b" t="t" l="l"/>
            <a:pathLst>
              <a:path h="1997179" w="1786567">
                <a:moveTo>
                  <a:pt x="0" y="0"/>
                </a:moveTo>
                <a:lnTo>
                  <a:pt x="1786567" y="0"/>
                </a:lnTo>
                <a:lnTo>
                  <a:pt x="1786567" y="1997178"/>
                </a:lnTo>
                <a:lnTo>
                  <a:pt x="0" y="19971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7514" y="544124"/>
            <a:ext cx="1828116" cy="2043625"/>
          </a:xfrm>
          <a:custGeom>
            <a:avLst/>
            <a:gdLst/>
            <a:ahLst/>
            <a:cxnLst/>
            <a:rect r="r" b="b" t="t" l="l"/>
            <a:pathLst>
              <a:path h="2043625" w="1828116">
                <a:moveTo>
                  <a:pt x="0" y="0"/>
                </a:moveTo>
                <a:lnTo>
                  <a:pt x="1828116" y="0"/>
                </a:lnTo>
                <a:lnTo>
                  <a:pt x="1828116" y="2043625"/>
                </a:lnTo>
                <a:lnTo>
                  <a:pt x="0" y="20436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692911" y="-316437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0" y="0"/>
                </a:moveTo>
                <a:lnTo>
                  <a:pt x="3489741" y="0"/>
                </a:lnTo>
                <a:lnTo>
                  <a:pt x="3489741" y="2690274"/>
                </a:lnTo>
                <a:lnTo>
                  <a:pt x="0" y="26902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5542" y="4373214"/>
            <a:ext cx="870825" cy="461537"/>
          </a:xfrm>
          <a:custGeom>
            <a:avLst/>
            <a:gdLst/>
            <a:ahLst/>
            <a:cxnLst/>
            <a:rect r="r" b="b" t="t" l="l"/>
            <a:pathLst>
              <a:path h="461537" w="870825">
                <a:moveTo>
                  <a:pt x="0" y="0"/>
                </a:moveTo>
                <a:lnTo>
                  <a:pt x="870825" y="0"/>
                </a:lnTo>
                <a:lnTo>
                  <a:pt x="870825" y="461537"/>
                </a:lnTo>
                <a:lnTo>
                  <a:pt x="0" y="4615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53759" y="3132234"/>
            <a:ext cx="3765729" cy="6353224"/>
          </a:xfrm>
          <a:custGeom>
            <a:avLst/>
            <a:gdLst/>
            <a:ahLst/>
            <a:cxnLst/>
            <a:rect r="r" b="b" t="t" l="l"/>
            <a:pathLst>
              <a:path h="6353224" w="3765729">
                <a:moveTo>
                  <a:pt x="0" y="0"/>
                </a:moveTo>
                <a:lnTo>
                  <a:pt x="3765729" y="0"/>
                </a:lnTo>
                <a:lnTo>
                  <a:pt x="3765729" y="6353224"/>
                </a:lnTo>
                <a:lnTo>
                  <a:pt x="0" y="63532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15630" y="3244763"/>
            <a:ext cx="9238129" cy="273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59"/>
              </a:lnSpc>
            </a:pPr>
            <a:r>
              <a:rPr lang="en-US" sz="7899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DAta visualization </a:t>
            </a:r>
          </a:p>
          <a:p>
            <a:pPr algn="l">
              <a:lnSpc>
                <a:spcPts val="10919"/>
              </a:lnSpc>
            </a:pPr>
            <a:r>
              <a:rPr lang="en-US" sz="7799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(tool used powerbi)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77434"/>
            <a:ext cx="16299470" cy="9132131"/>
          </a:xfrm>
          <a:custGeom>
            <a:avLst/>
            <a:gdLst/>
            <a:ahLst/>
            <a:cxnLst/>
            <a:rect r="r" b="b" t="t" l="l"/>
            <a:pathLst>
              <a:path h="9132131" w="16299470">
                <a:moveTo>
                  <a:pt x="0" y="0"/>
                </a:moveTo>
                <a:lnTo>
                  <a:pt x="16299470" y="0"/>
                </a:lnTo>
                <a:lnTo>
                  <a:pt x="16299470" y="9132132"/>
                </a:lnTo>
                <a:lnTo>
                  <a:pt x="0" y="91321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7297" y="859134"/>
            <a:ext cx="16412003" cy="9164062"/>
          </a:xfrm>
          <a:custGeom>
            <a:avLst/>
            <a:gdLst/>
            <a:ahLst/>
            <a:cxnLst/>
            <a:rect r="r" b="b" t="t" l="l"/>
            <a:pathLst>
              <a:path h="9164062" w="16412003">
                <a:moveTo>
                  <a:pt x="0" y="0"/>
                </a:moveTo>
                <a:lnTo>
                  <a:pt x="16412003" y="0"/>
                </a:lnTo>
                <a:lnTo>
                  <a:pt x="16412003" y="9164062"/>
                </a:lnTo>
                <a:lnTo>
                  <a:pt x="0" y="9164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917" r="0" b="-699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79300" y="2517752"/>
            <a:ext cx="13729401" cy="5251496"/>
          </a:xfrm>
          <a:custGeom>
            <a:avLst/>
            <a:gdLst/>
            <a:ahLst/>
            <a:cxnLst/>
            <a:rect r="r" b="b" t="t" l="l"/>
            <a:pathLst>
              <a:path h="5251496" w="13729401">
                <a:moveTo>
                  <a:pt x="0" y="0"/>
                </a:moveTo>
                <a:lnTo>
                  <a:pt x="13729400" y="0"/>
                </a:lnTo>
                <a:lnTo>
                  <a:pt x="13729400" y="5251496"/>
                </a:lnTo>
                <a:lnTo>
                  <a:pt x="0" y="52514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75829" y="6451383"/>
            <a:ext cx="2065742" cy="1946962"/>
          </a:xfrm>
          <a:custGeom>
            <a:avLst/>
            <a:gdLst/>
            <a:ahLst/>
            <a:cxnLst/>
            <a:rect r="r" b="b" t="t" l="l"/>
            <a:pathLst>
              <a:path h="1946962" w="2065742">
                <a:moveTo>
                  <a:pt x="0" y="0"/>
                </a:moveTo>
                <a:lnTo>
                  <a:pt x="2065742" y="0"/>
                </a:lnTo>
                <a:lnTo>
                  <a:pt x="2065742" y="1946961"/>
                </a:lnTo>
                <a:lnTo>
                  <a:pt x="0" y="194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300397">
            <a:off x="1904384" y="1719884"/>
            <a:ext cx="2065742" cy="1946962"/>
          </a:xfrm>
          <a:custGeom>
            <a:avLst/>
            <a:gdLst/>
            <a:ahLst/>
            <a:cxnLst/>
            <a:rect r="r" b="b" t="t" l="l"/>
            <a:pathLst>
              <a:path h="1946962" w="2065742">
                <a:moveTo>
                  <a:pt x="0" y="0"/>
                </a:moveTo>
                <a:lnTo>
                  <a:pt x="2065742" y="0"/>
                </a:lnTo>
                <a:lnTo>
                  <a:pt x="2065742" y="1946962"/>
                </a:lnTo>
                <a:lnTo>
                  <a:pt x="0" y="194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2006" y="8124285"/>
            <a:ext cx="1693714" cy="1893380"/>
          </a:xfrm>
          <a:custGeom>
            <a:avLst/>
            <a:gdLst/>
            <a:ahLst/>
            <a:cxnLst/>
            <a:rect r="r" b="b" t="t" l="l"/>
            <a:pathLst>
              <a:path h="1893380" w="1693714">
                <a:moveTo>
                  <a:pt x="0" y="0"/>
                </a:moveTo>
                <a:lnTo>
                  <a:pt x="1693715" y="0"/>
                </a:lnTo>
                <a:lnTo>
                  <a:pt x="1693715" y="1893380"/>
                </a:lnTo>
                <a:lnTo>
                  <a:pt x="0" y="18933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08700" y="591445"/>
            <a:ext cx="1549466" cy="1732126"/>
          </a:xfrm>
          <a:custGeom>
            <a:avLst/>
            <a:gdLst/>
            <a:ahLst/>
            <a:cxnLst/>
            <a:rect r="r" b="b" t="t" l="l"/>
            <a:pathLst>
              <a:path h="1732126" w="1549466">
                <a:moveTo>
                  <a:pt x="0" y="0"/>
                </a:moveTo>
                <a:lnTo>
                  <a:pt x="1549466" y="0"/>
                </a:lnTo>
                <a:lnTo>
                  <a:pt x="1549466" y="1732126"/>
                </a:lnTo>
                <a:lnTo>
                  <a:pt x="0" y="17321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324021" y="-172521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0" y="0"/>
                </a:moveTo>
                <a:lnTo>
                  <a:pt x="3489742" y="0"/>
                </a:lnTo>
                <a:lnTo>
                  <a:pt x="3489742" y="2690273"/>
                </a:lnTo>
                <a:lnTo>
                  <a:pt x="0" y="26902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5648935" y="8124285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3489741" y="2690273"/>
                </a:moveTo>
                <a:lnTo>
                  <a:pt x="0" y="2690273"/>
                </a:lnTo>
                <a:lnTo>
                  <a:pt x="0" y="0"/>
                </a:lnTo>
                <a:lnTo>
                  <a:pt x="3489741" y="0"/>
                </a:lnTo>
                <a:lnTo>
                  <a:pt x="3489741" y="269027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82795" y="3444491"/>
            <a:ext cx="11322410" cy="209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79"/>
              </a:lnSpc>
            </a:pPr>
            <a:r>
              <a:rPr lang="en-US" sz="12199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917" r="0" b="-699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16967" y="670337"/>
            <a:ext cx="7818730" cy="1791200"/>
          </a:xfrm>
          <a:custGeom>
            <a:avLst/>
            <a:gdLst/>
            <a:ahLst/>
            <a:cxnLst/>
            <a:rect r="r" b="b" t="t" l="l"/>
            <a:pathLst>
              <a:path h="1791200" w="7818730">
                <a:moveTo>
                  <a:pt x="0" y="0"/>
                </a:moveTo>
                <a:lnTo>
                  <a:pt x="7818731" y="0"/>
                </a:lnTo>
                <a:lnTo>
                  <a:pt x="7818731" y="1791200"/>
                </a:lnTo>
                <a:lnTo>
                  <a:pt x="0" y="179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57195" y="710367"/>
            <a:ext cx="655209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Dataset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28570" y="2959693"/>
            <a:ext cx="16409081" cy="5396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2" indent="-388621" lvl="1">
              <a:lnSpc>
                <a:spcPts val="72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Top Transactions by District :</a:t>
            </a:r>
            <a:r>
              <a:rPr lang="en-US" sz="3600">
                <a:solidFill>
                  <a:srgbClr val="441C57"/>
                </a:solidFill>
                <a:latin typeface="DM Sans"/>
                <a:ea typeface="DM Sans"/>
                <a:cs typeface="DM Sans"/>
                <a:sym typeface="DM Sans"/>
              </a:rPr>
              <a:t> Tracks the transaction count and amounts at the district level with geographic context.</a:t>
            </a:r>
          </a:p>
          <a:p>
            <a:pPr algn="l" marL="777242" indent="-388621" lvl="1">
              <a:lnSpc>
                <a:spcPts val="72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User Demographics by District: </a:t>
            </a:r>
            <a:r>
              <a:rPr lang="en-US" sz="3600">
                <a:solidFill>
                  <a:srgbClr val="441C57"/>
                </a:solidFill>
                <a:latin typeface="DM Sans"/>
                <a:ea typeface="DM Sans"/>
                <a:cs typeface="DM Sans"/>
                <a:sym typeface="DM Sans"/>
              </a:rPr>
              <a:t>Provides user engagement metrics like app opens, alongside district-level registration data.</a:t>
            </a:r>
          </a:p>
          <a:p>
            <a:pPr algn="l" marL="777242" indent="-388621" lvl="1">
              <a:lnSpc>
                <a:spcPts val="72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Transaction Metrics by District:</a:t>
            </a:r>
            <a:r>
              <a:rPr lang="en-US" sz="3600">
                <a:solidFill>
                  <a:srgbClr val="441C57"/>
                </a:solidFill>
                <a:latin typeface="DM Sans"/>
                <a:ea typeface="DM Sans"/>
                <a:cs typeface="DM Sans"/>
                <a:sym typeface="DM Sans"/>
              </a:rPr>
              <a:t> Captures district-wise transaction metrics, including geographic identifiers.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11155" y="8086593"/>
            <a:ext cx="1786567" cy="1997179"/>
          </a:xfrm>
          <a:custGeom>
            <a:avLst/>
            <a:gdLst/>
            <a:ahLst/>
            <a:cxnLst/>
            <a:rect r="r" b="b" t="t" l="l"/>
            <a:pathLst>
              <a:path h="1997179" w="1786567">
                <a:moveTo>
                  <a:pt x="0" y="0"/>
                </a:moveTo>
                <a:lnTo>
                  <a:pt x="1786567" y="0"/>
                </a:lnTo>
                <a:lnTo>
                  <a:pt x="1786567" y="1997178"/>
                </a:lnTo>
                <a:lnTo>
                  <a:pt x="0" y="19971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7514" y="544124"/>
            <a:ext cx="1828116" cy="2043625"/>
          </a:xfrm>
          <a:custGeom>
            <a:avLst/>
            <a:gdLst/>
            <a:ahLst/>
            <a:cxnLst/>
            <a:rect r="r" b="b" t="t" l="l"/>
            <a:pathLst>
              <a:path h="2043625" w="1828116">
                <a:moveTo>
                  <a:pt x="0" y="0"/>
                </a:moveTo>
                <a:lnTo>
                  <a:pt x="1828116" y="0"/>
                </a:lnTo>
                <a:lnTo>
                  <a:pt x="1828116" y="2043625"/>
                </a:lnTo>
                <a:lnTo>
                  <a:pt x="0" y="20436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692911" y="-316437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0" y="0"/>
                </a:moveTo>
                <a:lnTo>
                  <a:pt x="3489741" y="0"/>
                </a:lnTo>
                <a:lnTo>
                  <a:pt x="3489741" y="2690274"/>
                </a:lnTo>
                <a:lnTo>
                  <a:pt x="0" y="26902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11155" y="8086593"/>
            <a:ext cx="1786567" cy="1997179"/>
          </a:xfrm>
          <a:custGeom>
            <a:avLst/>
            <a:gdLst/>
            <a:ahLst/>
            <a:cxnLst/>
            <a:rect r="r" b="b" t="t" l="l"/>
            <a:pathLst>
              <a:path h="1997179" w="1786567">
                <a:moveTo>
                  <a:pt x="0" y="0"/>
                </a:moveTo>
                <a:lnTo>
                  <a:pt x="1786567" y="0"/>
                </a:lnTo>
                <a:lnTo>
                  <a:pt x="1786567" y="1997178"/>
                </a:lnTo>
                <a:lnTo>
                  <a:pt x="0" y="19971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7514" y="544124"/>
            <a:ext cx="1828116" cy="2043625"/>
          </a:xfrm>
          <a:custGeom>
            <a:avLst/>
            <a:gdLst/>
            <a:ahLst/>
            <a:cxnLst/>
            <a:rect r="r" b="b" t="t" l="l"/>
            <a:pathLst>
              <a:path h="2043625" w="1828116">
                <a:moveTo>
                  <a:pt x="0" y="0"/>
                </a:moveTo>
                <a:lnTo>
                  <a:pt x="1828116" y="0"/>
                </a:lnTo>
                <a:lnTo>
                  <a:pt x="1828116" y="2043625"/>
                </a:lnTo>
                <a:lnTo>
                  <a:pt x="0" y="20436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692911" y="-316437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0" y="0"/>
                </a:moveTo>
                <a:lnTo>
                  <a:pt x="3489741" y="0"/>
                </a:lnTo>
                <a:lnTo>
                  <a:pt x="3489741" y="2690274"/>
                </a:lnTo>
                <a:lnTo>
                  <a:pt x="0" y="26902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5542" y="4373214"/>
            <a:ext cx="870825" cy="461537"/>
          </a:xfrm>
          <a:custGeom>
            <a:avLst/>
            <a:gdLst/>
            <a:ahLst/>
            <a:cxnLst/>
            <a:rect r="r" b="b" t="t" l="l"/>
            <a:pathLst>
              <a:path h="461537" w="870825">
                <a:moveTo>
                  <a:pt x="0" y="0"/>
                </a:moveTo>
                <a:lnTo>
                  <a:pt x="870825" y="0"/>
                </a:lnTo>
                <a:lnTo>
                  <a:pt x="870825" y="461537"/>
                </a:lnTo>
                <a:lnTo>
                  <a:pt x="0" y="4615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53759" y="3132234"/>
            <a:ext cx="3765729" cy="6353224"/>
          </a:xfrm>
          <a:custGeom>
            <a:avLst/>
            <a:gdLst/>
            <a:ahLst/>
            <a:cxnLst/>
            <a:rect r="r" b="b" t="t" l="l"/>
            <a:pathLst>
              <a:path h="6353224" w="3765729">
                <a:moveTo>
                  <a:pt x="0" y="0"/>
                </a:moveTo>
                <a:lnTo>
                  <a:pt x="3765729" y="0"/>
                </a:lnTo>
                <a:lnTo>
                  <a:pt x="3765729" y="6353224"/>
                </a:lnTo>
                <a:lnTo>
                  <a:pt x="0" y="63532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34867" y="2602121"/>
            <a:ext cx="9018892" cy="4634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9"/>
              </a:lnSpc>
            </a:pPr>
            <a:r>
              <a:rPr lang="en-US" sz="8799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Data Analysis with sql </a:t>
            </a:r>
          </a:p>
          <a:p>
            <a:pPr algn="l">
              <a:lnSpc>
                <a:spcPts val="12319"/>
              </a:lnSpc>
            </a:pPr>
            <a:r>
              <a:rPr lang="en-US" sz="8799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(tool used MySQL)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7947" y="6236227"/>
            <a:ext cx="9383857" cy="3808083"/>
          </a:xfrm>
          <a:custGeom>
            <a:avLst/>
            <a:gdLst/>
            <a:ahLst/>
            <a:cxnLst/>
            <a:rect r="r" b="b" t="t" l="l"/>
            <a:pathLst>
              <a:path h="3808083" w="9383857">
                <a:moveTo>
                  <a:pt x="0" y="0"/>
                </a:moveTo>
                <a:lnTo>
                  <a:pt x="9383858" y="0"/>
                </a:lnTo>
                <a:lnTo>
                  <a:pt x="9383858" y="3808083"/>
                </a:lnTo>
                <a:lnTo>
                  <a:pt x="0" y="38080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89" r="0" b="-28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93736" y="2953648"/>
            <a:ext cx="10208114" cy="2916681"/>
          </a:xfrm>
          <a:custGeom>
            <a:avLst/>
            <a:gdLst/>
            <a:ahLst/>
            <a:cxnLst/>
            <a:rect r="r" b="b" t="t" l="l"/>
            <a:pathLst>
              <a:path h="2916681" w="10208114">
                <a:moveTo>
                  <a:pt x="0" y="0"/>
                </a:moveTo>
                <a:lnTo>
                  <a:pt x="10208115" y="0"/>
                </a:lnTo>
                <a:lnTo>
                  <a:pt x="10208115" y="2916681"/>
                </a:lnTo>
                <a:lnTo>
                  <a:pt x="0" y="29166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51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8840" y="1350999"/>
            <a:ext cx="16540460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38" indent="-399419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state wise transaction amount and count analysis</a:t>
            </a:r>
            <a:r>
              <a:rPr lang="en-US" sz="37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 by year and quarter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05882" y="2740149"/>
            <a:ext cx="226159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SQL Query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41220" y="6360154"/>
            <a:ext cx="159871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Output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11155" y="8086593"/>
            <a:ext cx="1786567" cy="1997179"/>
          </a:xfrm>
          <a:custGeom>
            <a:avLst/>
            <a:gdLst/>
            <a:ahLst/>
            <a:cxnLst/>
            <a:rect r="r" b="b" t="t" l="l"/>
            <a:pathLst>
              <a:path h="1997179" w="1786567">
                <a:moveTo>
                  <a:pt x="0" y="0"/>
                </a:moveTo>
                <a:lnTo>
                  <a:pt x="1786567" y="0"/>
                </a:lnTo>
                <a:lnTo>
                  <a:pt x="1786567" y="1997178"/>
                </a:lnTo>
                <a:lnTo>
                  <a:pt x="0" y="19971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7514" y="544124"/>
            <a:ext cx="1828116" cy="2043625"/>
          </a:xfrm>
          <a:custGeom>
            <a:avLst/>
            <a:gdLst/>
            <a:ahLst/>
            <a:cxnLst/>
            <a:rect r="r" b="b" t="t" l="l"/>
            <a:pathLst>
              <a:path h="2043625" w="1828116">
                <a:moveTo>
                  <a:pt x="0" y="0"/>
                </a:moveTo>
                <a:lnTo>
                  <a:pt x="1828116" y="0"/>
                </a:lnTo>
                <a:lnTo>
                  <a:pt x="1828116" y="2043625"/>
                </a:lnTo>
                <a:lnTo>
                  <a:pt x="0" y="20436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4132493" y="-114576"/>
            <a:ext cx="5252020" cy="4048830"/>
          </a:xfrm>
          <a:custGeom>
            <a:avLst/>
            <a:gdLst/>
            <a:ahLst/>
            <a:cxnLst/>
            <a:rect r="r" b="b" t="t" l="l"/>
            <a:pathLst>
              <a:path h="4048830" w="5252020">
                <a:moveTo>
                  <a:pt x="0" y="0"/>
                </a:moveTo>
                <a:lnTo>
                  <a:pt x="5252020" y="0"/>
                </a:lnTo>
                <a:lnTo>
                  <a:pt x="5252020" y="4048831"/>
                </a:lnTo>
                <a:lnTo>
                  <a:pt x="0" y="40488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97935" y="1425653"/>
            <a:ext cx="7655430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Insights Obtained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0350" y="2511549"/>
            <a:ext cx="16230600" cy="752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</a:p>
          <a:p>
            <a:pPr algn="l" marL="842008" indent="-421004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441C57"/>
                </a:solidFill>
                <a:latin typeface="DM Sans"/>
                <a:ea typeface="DM Sans"/>
                <a:cs typeface="DM Sans"/>
                <a:sym typeface="DM Sans"/>
              </a:rPr>
              <a:t>Telangana has the highest total transaction amount in quarter 4 (i.e. Oct -Dec) 2022,with approximately Rs 29.78 billion . </a:t>
            </a:r>
          </a:p>
          <a:p>
            <a:pPr algn="l" marL="842008" indent="-421004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441C57"/>
                </a:solidFill>
                <a:latin typeface="DM Sans"/>
                <a:ea typeface="DM Sans"/>
                <a:cs typeface="DM Sans"/>
                <a:sym typeface="DM Sans"/>
              </a:rPr>
              <a:t>Telangana also leads in transaction count for Q4 2022,with over 1.81 billion transactions, showcasing its dominance in digital transactions.</a:t>
            </a:r>
          </a:p>
          <a:p>
            <a:pPr algn="l" marL="842008" indent="-421004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441C57"/>
                </a:solidFill>
                <a:latin typeface="DM Sans"/>
                <a:ea typeface="DM Sans"/>
                <a:cs typeface="DM Sans"/>
                <a:sym typeface="DM Sans"/>
              </a:rPr>
              <a:t>Maharashtra has total amount  Rs 22.10 billion and Karnataka has Rs 19.04 billion transaction amount but yet they lag behind Telangana for the same periord i.e Q4.</a:t>
            </a:r>
          </a:p>
          <a:p>
            <a:pPr algn="l">
              <a:lnSpc>
                <a:spcPts val="5459"/>
              </a:lnSpc>
            </a:pPr>
          </a:p>
          <a:p>
            <a:pPr algn="l">
              <a:lnSpc>
                <a:spcPts val="54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70420" y="3269003"/>
            <a:ext cx="15179628" cy="5336785"/>
          </a:xfrm>
          <a:custGeom>
            <a:avLst/>
            <a:gdLst/>
            <a:ahLst/>
            <a:cxnLst/>
            <a:rect r="r" b="b" t="t" l="l"/>
            <a:pathLst>
              <a:path h="5336785" w="15179628">
                <a:moveTo>
                  <a:pt x="0" y="0"/>
                </a:moveTo>
                <a:lnTo>
                  <a:pt x="15179628" y="0"/>
                </a:lnTo>
                <a:lnTo>
                  <a:pt x="15179628" y="5336784"/>
                </a:lnTo>
                <a:lnTo>
                  <a:pt x="0" y="53367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52500"/>
            <a:ext cx="16354880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Top 5 Performing States for each year by transaction Amount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76985" y="2046628"/>
            <a:ext cx="226159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SQL Query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9693" y="1603156"/>
            <a:ext cx="8766716" cy="3035150"/>
          </a:xfrm>
          <a:custGeom>
            <a:avLst/>
            <a:gdLst/>
            <a:ahLst/>
            <a:cxnLst/>
            <a:rect r="r" b="b" t="t" l="l"/>
            <a:pathLst>
              <a:path h="3035150" w="8766716">
                <a:moveTo>
                  <a:pt x="0" y="0"/>
                </a:moveTo>
                <a:lnTo>
                  <a:pt x="8766716" y="0"/>
                </a:lnTo>
                <a:lnTo>
                  <a:pt x="8766716" y="3035150"/>
                </a:lnTo>
                <a:lnTo>
                  <a:pt x="0" y="3035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89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35122" y="1632134"/>
            <a:ext cx="7138205" cy="3006172"/>
          </a:xfrm>
          <a:custGeom>
            <a:avLst/>
            <a:gdLst/>
            <a:ahLst/>
            <a:cxnLst/>
            <a:rect r="r" b="b" t="t" l="l"/>
            <a:pathLst>
              <a:path h="3006172" w="7138205">
                <a:moveTo>
                  <a:pt x="0" y="0"/>
                </a:moveTo>
                <a:lnTo>
                  <a:pt x="7138205" y="0"/>
                </a:lnTo>
                <a:lnTo>
                  <a:pt x="7138205" y="3006172"/>
                </a:lnTo>
                <a:lnTo>
                  <a:pt x="0" y="30061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367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9693" y="5425046"/>
            <a:ext cx="8628088" cy="3251272"/>
          </a:xfrm>
          <a:custGeom>
            <a:avLst/>
            <a:gdLst/>
            <a:ahLst/>
            <a:cxnLst/>
            <a:rect r="r" b="b" t="t" l="l"/>
            <a:pathLst>
              <a:path h="3251272" w="8628088">
                <a:moveTo>
                  <a:pt x="0" y="0"/>
                </a:moveTo>
                <a:lnTo>
                  <a:pt x="8628088" y="0"/>
                </a:lnTo>
                <a:lnTo>
                  <a:pt x="8628088" y="3251272"/>
                </a:lnTo>
                <a:lnTo>
                  <a:pt x="0" y="32512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9712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35122" y="5619284"/>
            <a:ext cx="7138205" cy="3057034"/>
          </a:xfrm>
          <a:custGeom>
            <a:avLst/>
            <a:gdLst/>
            <a:ahLst/>
            <a:cxnLst/>
            <a:rect r="r" b="b" t="t" l="l"/>
            <a:pathLst>
              <a:path h="3057034" w="7138205">
                <a:moveTo>
                  <a:pt x="0" y="0"/>
                </a:moveTo>
                <a:lnTo>
                  <a:pt x="7138205" y="0"/>
                </a:lnTo>
                <a:lnTo>
                  <a:pt x="7138205" y="3057034"/>
                </a:lnTo>
                <a:lnTo>
                  <a:pt x="0" y="30570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47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49693" y="641350"/>
            <a:ext cx="159871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output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9693" y="1645545"/>
            <a:ext cx="7651050" cy="3678057"/>
          </a:xfrm>
          <a:custGeom>
            <a:avLst/>
            <a:gdLst/>
            <a:ahLst/>
            <a:cxnLst/>
            <a:rect r="r" b="b" t="t" l="l"/>
            <a:pathLst>
              <a:path h="3678057" w="7651050">
                <a:moveTo>
                  <a:pt x="0" y="0"/>
                </a:moveTo>
                <a:lnTo>
                  <a:pt x="7651049" y="0"/>
                </a:lnTo>
                <a:lnTo>
                  <a:pt x="7651049" y="3678057"/>
                </a:lnTo>
                <a:lnTo>
                  <a:pt x="0" y="36780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723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49693" y="641350"/>
            <a:ext cx="159871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output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39318" y="933450"/>
            <a:ext cx="515823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insights obtained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077086"/>
            <a:ext cx="8370697" cy="7781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441C57"/>
                </a:solidFill>
                <a:latin typeface="Canva Sans"/>
                <a:ea typeface="Canva Sans"/>
                <a:cs typeface="Canva Sans"/>
                <a:sym typeface="Canva Sans"/>
              </a:rPr>
              <a:t>In 2018, Maharashtra has been a top state with total transaction amount Rs 18.9 billion.</a:t>
            </a:r>
          </a:p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441C57"/>
                </a:solidFill>
                <a:latin typeface="Canva Sans"/>
                <a:ea typeface="Canva Sans"/>
                <a:cs typeface="Canva Sans"/>
                <a:sym typeface="Canva Sans"/>
              </a:rPr>
              <a:t>In 2019,Karnataka has been leading with Rs 79.12 billion.</a:t>
            </a:r>
          </a:p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441C57"/>
                </a:solidFill>
                <a:latin typeface="Canva Sans"/>
                <a:ea typeface="Canva Sans"/>
                <a:cs typeface="Canva Sans"/>
                <a:sym typeface="Canva Sans"/>
              </a:rPr>
              <a:t>In 2020,2021and 2022, Telangana has consistently been a top performing state in terms of transaction amount,it demonstrates Telangana’s strong infrastructure  and its citizens’s preference for cashless payment methods.</a:t>
            </a:r>
          </a:p>
          <a:p>
            <a:pPr algn="l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DAGaExxHX2w</dc:identifier>
  <dcterms:modified xsi:type="dcterms:W3CDTF">2011-08-01T06:04:30Z</dcterms:modified>
  <cp:revision>1</cp:revision>
  <dc:title>PhonePe Digital Payment trends analysis with sql and powerbi</dc:title>
</cp:coreProperties>
</file>