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79" r:id="rId4"/>
    <p:sldId id="284" r:id="rId5"/>
    <p:sldId id="285" r:id="rId6"/>
    <p:sldId id="257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72D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296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outlineViewPr>
    <p:cViewPr>
      <p:scale>
        <a:sx n="33" d="100"/>
        <a:sy n="33" d="100"/>
      </p:scale>
      <p:origin x="0" y="-23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2142-B8D7-48A9-B75A-310C4220421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086B9-04D9-41D8-8747-271FD45E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086B9-04D9-41D8-8747-271FD45E2B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0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086B9-04D9-41D8-8747-271FD45E2B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6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67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99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57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87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0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28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49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8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16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10E2-AD4B-48BB-8CA2-77F5385B985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12E0-822F-4A77-B354-43FB1056F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39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0487"/>
            <a:ext cx="9144000" cy="1015195"/>
          </a:xfrm>
        </p:spPr>
        <p:txBody>
          <a:bodyPr>
            <a:normAutofit/>
          </a:bodyPr>
          <a:lstStyle/>
          <a:p>
            <a:r>
              <a:rPr lang="en-US" altLang="ko-KR"/>
              <a:t>Performance analysis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0431" y="3566411"/>
            <a:ext cx="3895105" cy="2988767"/>
          </a:xfrm>
        </p:spPr>
        <p:txBody>
          <a:bodyPr>
            <a:noAutofit/>
          </a:bodyPr>
          <a:lstStyle/>
          <a:p>
            <a:pPr marL="2286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smtClean="0"/>
              <a:t>topic_type </a:t>
            </a:r>
            <a:r>
              <a:rPr lang="en-US" altLang="ko-KR" sz="2800"/>
              <a:t>&amp; test_type </a:t>
            </a:r>
            <a:endParaRPr lang="en-US" altLang="ko-KR" sz="2800" smtClean="0"/>
          </a:p>
          <a:p>
            <a:pPr marL="2286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ko-KR" sz="2800" smtClean="0">
                <a:solidFill>
                  <a:prstClr val="black"/>
                </a:solidFill>
              </a:rPr>
              <a:t>topic</a:t>
            </a:r>
          </a:p>
          <a:p>
            <a:pPr marL="2286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ko-KR" sz="2800" smtClean="0">
                <a:solidFill>
                  <a:prstClr val="black"/>
                </a:solidFill>
              </a:rPr>
              <a:t>feature_type</a:t>
            </a:r>
          </a:p>
          <a:p>
            <a:pPr marL="2286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ko-KR" sz="2800" smtClean="0">
                <a:solidFill>
                  <a:prstClr val="black"/>
                </a:solidFill>
              </a:rPr>
              <a:t>model</a:t>
            </a:r>
            <a:endParaRPr lang="en-AU" altLang="ko-K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by </a:t>
            </a:r>
            <a:r>
              <a:rPr lang="en-US" smtClean="0"/>
              <a:t>model</a:t>
            </a:r>
            <a:br>
              <a:rPr lang="en-US" smtClean="0"/>
            </a:br>
            <a:r>
              <a:rPr lang="en-US" sz="2000" smtClean="0"/>
              <a:t>                  </a:t>
            </a:r>
            <a:r>
              <a:rPr lang="en-US" sz="2400" smtClean="0"/>
              <a:t>(</a:t>
            </a:r>
            <a:r>
              <a:rPr lang="ko-KR" altLang="en-US" sz="2400" b="1" smtClean="0"/>
              <a:t>「</a:t>
            </a:r>
            <a:r>
              <a:rPr lang="en-US" altLang="ko-KR" sz="2400" b="1" smtClean="0"/>
              <a:t>un</a:t>
            </a:r>
            <a:r>
              <a:rPr lang="en-US" sz="2400" b="1" smtClean="0"/>
              <a:t>known topic </a:t>
            </a:r>
            <a:r>
              <a:rPr lang="ko-KR" altLang="en-US" sz="2400" b="1" smtClean="0"/>
              <a:t>」</a:t>
            </a:r>
            <a:r>
              <a:rPr lang="en-US" sz="2400" b="1" smtClean="0"/>
              <a:t>-</a:t>
            </a:r>
            <a:r>
              <a:rPr lang="ko-KR" altLang="en-US" sz="2400" b="1" smtClean="0"/>
              <a:t>「</a:t>
            </a:r>
            <a:r>
              <a:rPr lang="en-US" altLang="ko-KR" sz="2400" b="1" smtClean="0"/>
              <a:t>tested results</a:t>
            </a:r>
            <a:r>
              <a:rPr lang="ko-KR" altLang="en-US" sz="2400" b="1" smtClean="0"/>
              <a:t>」</a:t>
            </a:r>
            <a:r>
              <a:rPr lang="en-US" altLang="ko-KR" sz="2400" smtClean="0"/>
              <a:t>)</a:t>
            </a:r>
            <a:r>
              <a:rPr lang="en-US" sz="2400" smtClean="0"/>
              <a:t> 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516" y="1789999"/>
            <a:ext cx="5957484" cy="13226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smtClean="0"/>
              <a:t>Overall, The </a:t>
            </a:r>
            <a:r>
              <a:rPr lang="en-US" altLang="ko-KR" sz="2000"/>
              <a:t>results of </a:t>
            </a:r>
            <a:r>
              <a:rPr lang="en-US" altLang="ko-KR" sz="2000"/>
              <a:t>the </a:t>
            </a:r>
            <a:r>
              <a:rPr lang="en-US" altLang="ko-KR" sz="2000" smtClean="0"/>
              <a:t>ensemble(EM</a:t>
            </a:r>
            <a:r>
              <a:rPr lang="en-US" altLang="ko-KR" sz="2000"/>
              <a:t>)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show </a:t>
            </a:r>
            <a:r>
              <a:rPr lang="en-US" altLang="ko-KR" sz="2000"/>
              <a:t>much difference from </a:t>
            </a:r>
            <a:br>
              <a:rPr lang="en-US" altLang="ko-KR" sz="2000"/>
            </a:br>
            <a:r>
              <a:rPr lang="en-US" altLang="ko-KR" sz="2000"/>
              <a:t>the performance of other models.</a:t>
            </a:r>
            <a:br>
              <a:rPr lang="en-US" altLang="ko-KR" sz="2000"/>
            </a:br>
            <a:endParaRPr lang="en-AU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06" y="1591356"/>
            <a:ext cx="7468585" cy="51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/>
              <a:t>Performance analysis by </a:t>
            </a:r>
            <a:r>
              <a:rPr lang="en-US" smtClean="0"/>
              <a:t>topic_type &amp; test_type 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26314"/>
            <a:ext cx="5346743" cy="489149"/>
          </a:xfrm>
        </p:spPr>
        <p:txBody>
          <a:bodyPr>
            <a:normAutofit/>
          </a:bodyPr>
          <a:lstStyle/>
          <a:p>
            <a:r>
              <a:rPr lang="en-US" sz="2000"/>
              <a:t>t</a:t>
            </a:r>
            <a:r>
              <a:rPr lang="en-US" sz="2000" smtClean="0"/>
              <a:t>opic_type : known topic &gt; </a:t>
            </a:r>
            <a:r>
              <a:rPr lang="en-US" altLang="ko-KR" sz="2000" smtClean="0">
                <a:solidFill>
                  <a:prstClr val="black"/>
                </a:solidFill>
              </a:rPr>
              <a:t>unknown topic</a:t>
            </a:r>
            <a:endParaRPr lang="en-US" altLang="ko-KR" sz="200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11574" y="6535362"/>
            <a:ext cx="4381992" cy="41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400" b="1" smtClean="0"/>
              <a:t>[ performance analysis by topic_type ]</a:t>
            </a:r>
            <a:endParaRPr lang="en-AU" sz="14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29023" y="6525920"/>
            <a:ext cx="4381992" cy="41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400" b="1" smtClean="0"/>
              <a:t>[ performance analysis by test_type ]</a:t>
            </a:r>
            <a:endParaRPr lang="en-AU" sz="14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19" y="2118946"/>
            <a:ext cx="5030505" cy="44841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2088224"/>
            <a:ext cx="5062170" cy="450180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311267" y="1626314"/>
            <a:ext cx="5346743" cy="489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t</a:t>
            </a:r>
            <a:r>
              <a:rPr lang="en-US" altLang="ko-KR" sz="2000" smtClean="0">
                <a:solidFill>
                  <a:prstClr val="black"/>
                </a:solidFill>
              </a:rPr>
              <a:t>est_type </a:t>
            </a:r>
            <a:r>
              <a:rPr lang="en-US" altLang="ko-KR" sz="2000">
                <a:solidFill>
                  <a:prstClr val="black"/>
                </a:solidFill>
              </a:rPr>
              <a:t>: </a:t>
            </a:r>
            <a:r>
              <a:rPr lang="en-US" altLang="ko-KR" sz="2000" smtClean="0">
                <a:solidFill>
                  <a:prstClr val="black"/>
                </a:solidFill>
              </a:rPr>
              <a:t>trained results </a:t>
            </a:r>
            <a:r>
              <a:rPr lang="en-US" altLang="ko-KR" sz="2000">
                <a:solidFill>
                  <a:prstClr val="black"/>
                </a:solidFill>
              </a:rPr>
              <a:t>&gt; </a:t>
            </a:r>
            <a:r>
              <a:rPr lang="en-US" altLang="ko-KR" sz="2000" smtClean="0">
                <a:solidFill>
                  <a:prstClr val="black"/>
                </a:solidFill>
              </a:rPr>
              <a:t>tested results </a:t>
            </a:r>
            <a:endParaRPr lang="en-US" altLang="ko-KR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by topic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516" y="1789999"/>
            <a:ext cx="4108169" cy="272924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/>
              <a:t>Why does prince, ferguson, </a:t>
            </a:r>
            <a:r>
              <a:rPr lang="en-US" altLang="ko-KR" sz="2000"/>
              <a:t>and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charliehebdo </a:t>
            </a:r>
            <a:r>
              <a:rPr lang="en-US" altLang="ko-KR" sz="2000"/>
              <a:t>have higher </a:t>
            </a:r>
            <a:r>
              <a:rPr lang="en-US" altLang="ko-KR" sz="2000"/>
              <a:t>values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in </a:t>
            </a:r>
            <a:r>
              <a:rPr lang="en-US" altLang="ko-KR" sz="2000"/>
              <a:t>accuracy than </a:t>
            </a:r>
            <a:r>
              <a:rPr lang="en-US" altLang="ko-KR" sz="2000"/>
              <a:t>other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/>
              <a:t>performance_type?</a:t>
            </a:r>
            <a:br>
              <a:rPr lang="en-US" altLang="ko-KR" sz="2000"/>
            </a:br>
            <a:r>
              <a:rPr lang="en-US" altLang="ko-KR" sz="2000"/>
              <a:t>- This is because each </a:t>
            </a:r>
            <a:r>
              <a:rPr lang="en-US" altLang="ko-KR" sz="2000"/>
              <a:t>dataset </a:t>
            </a:r>
            <a:r>
              <a:rPr lang="en-US" altLang="ko-KR" sz="2000" smtClean="0"/>
              <a:t>is</a:t>
            </a:r>
            <a:br>
              <a:rPr lang="en-US" altLang="ko-KR" sz="2000" smtClean="0"/>
            </a:br>
            <a:r>
              <a:rPr lang="en-US" altLang="ko-KR" sz="2000" smtClean="0"/>
              <a:t>  biased </a:t>
            </a:r>
            <a:r>
              <a:rPr lang="en-US" altLang="ko-KR" sz="2000"/>
              <a:t>to one side of </a:t>
            </a:r>
            <a:r>
              <a:rPr lang="en-US" altLang="ko-KR" sz="2000"/>
              <a:t>the </a:t>
            </a:r>
            <a:r>
              <a:rPr lang="en-US" altLang="ko-KR" sz="2000" smtClean="0"/>
              <a:t>rumor</a:t>
            </a:r>
            <a:br>
              <a:rPr lang="en-US" altLang="ko-KR" sz="2000" smtClean="0"/>
            </a:br>
            <a:r>
              <a:rPr lang="en-US" altLang="ko-KR" sz="2000" smtClean="0"/>
              <a:t>  </a:t>
            </a:r>
            <a:r>
              <a:rPr lang="en-US" altLang="ko-KR" sz="2000"/>
              <a:t>or non-rumor.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000" smtClean="0"/>
              <a:t/>
            </a:r>
            <a:br>
              <a:rPr lang="en-US" altLang="ko-KR" sz="1000" smtClean="0"/>
            </a:b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6" y="1789999"/>
            <a:ext cx="7844616" cy="500905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92368" y="4676261"/>
            <a:ext cx="3516215" cy="1549046"/>
            <a:chOff x="492368" y="4519246"/>
            <a:chExt cx="3516215" cy="154904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92368" y="4519246"/>
              <a:ext cx="3516214" cy="1549046"/>
            </a:xfrm>
            <a:prstGeom prst="roundRect">
              <a:avLst>
                <a:gd name="adj" fmla="val 70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558767" y="4584004"/>
              <a:ext cx="3449816" cy="14842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600" smtClean="0"/>
                <a:t>The </a:t>
              </a:r>
              <a:r>
                <a:rPr lang="en-US" altLang="ko-KR" sz="1600"/>
                <a:t>case with more </a:t>
              </a:r>
              <a:r>
                <a:rPr lang="en-US" altLang="ko-KR" sz="1600"/>
                <a:t>non-rumor </a:t>
              </a:r>
              <a:r>
                <a:rPr lang="en-US" altLang="ko-KR" sz="1600" smtClean="0"/>
                <a:t>data</a:t>
              </a:r>
              <a:br>
                <a:rPr lang="en-US" altLang="ko-KR" sz="1600" smtClean="0"/>
              </a:br>
              <a:r>
                <a:rPr lang="en-US" altLang="ko-KR" sz="1600" smtClean="0"/>
                <a:t>- ferguson, charliehebdo (4 times)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smtClean="0"/>
                <a:t>The </a:t>
              </a:r>
              <a:r>
                <a:rPr lang="en-US" altLang="ko-KR" sz="1600"/>
                <a:t>case with </a:t>
              </a:r>
              <a:r>
                <a:rPr lang="en-US" altLang="ko-KR" sz="1600"/>
                <a:t>more </a:t>
              </a:r>
              <a:r>
                <a:rPr lang="en-US" altLang="ko-KR" sz="1600" smtClean="0"/>
                <a:t>rumor </a:t>
              </a:r>
              <a:r>
                <a:rPr lang="en-US" altLang="ko-KR" sz="1600"/>
                <a:t>data</a:t>
              </a:r>
              <a:r>
                <a:rPr lang="en-US" altLang="ko-KR" sz="1600"/>
                <a:t/>
              </a:r>
              <a:br>
                <a:rPr lang="en-US" altLang="ko-KR" sz="1600"/>
              </a:br>
              <a:r>
                <a:rPr lang="en-US" altLang="ko-KR" sz="1600" smtClean="0"/>
                <a:t>- prince (57 times)</a:t>
              </a:r>
              <a:endParaRPr lang="en-US" altLang="ko-KR" sz="1600"/>
            </a:p>
          </p:txBody>
        </p:sp>
      </p:grpSp>
    </p:spTree>
    <p:extLst>
      <p:ext uri="{BB962C8B-B14F-4D97-AF65-F5344CB8AC3E}">
        <p14:creationId xmlns:p14="http://schemas.microsoft.com/office/powerpoint/2010/main" val="41972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by topic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516" y="1789999"/>
            <a:ext cx="5957484" cy="1701346"/>
          </a:xfrm>
        </p:spPr>
        <p:txBody>
          <a:bodyPr>
            <a:noAutofit/>
          </a:bodyPr>
          <a:lstStyle/>
          <a:p>
            <a:r>
              <a:rPr lang="en-US" altLang="ko-KR" sz="2000"/>
              <a:t>The size of each topic's dataset is shown in the table to </a:t>
            </a:r>
            <a:r>
              <a:rPr lang="en-US" altLang="ko-KR" sz="2000"/>
              <a:t>the </a:t>
            </a:r>
            <a:r>
              <a:rPr lang="en-US" altLang="ko-KR" sz="2000" smtClean="0"/>
              <a:t>right.</a:t>
            </a:r>
          </a:p>
          <a:p>
            <a:r>
              <a:rPr lang="en-US" altLang="ko-KR" sz="2000"/>
              <a:t>In case of prince, it only has 4 non-rumor data.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So, one </a:t>
            </a:r>
            <a:r>
              <a:rPr lang="en-US" altLang="ko-KR" sz="2000"/>
              <a:t>or more hits and wrongs have a big </a:t>
            </a:r>
            <a:r>
              <a:rPr lang="en-US" altLang="ko-KR" sz="2000"/>
              <a:t>impact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on </a:t>
            </a:r>
            <a:r>
              <a:rPr lang="en-US" altLang="ko-KR" sz="2000"/>
              <a:t>precision, recall, and f1.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61" y="1789998"/>
            <a:ext cx="5014153" cy="3458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626431" y="3170712"/>
            <a:ext cx="5011388" cy="320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by topic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8516" y="1789530"/>
            <a:ext cx="5957484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/>
              <a:t>P</a:t>
            </a:r>
            <a:r>
              <a:rPr lang="en-US" altLang="ko-KR" sz="2000" smtClean="0"/>
              <a:t>recision, </a:t>
            </a:r>
            <a:r>
              <a:rPr lang="en-US" altLang="ko-KR" sz="2000"/>
              <a:t>recall, f1 examples of prince data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200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36238"/>
              </p:ext>
            </p:extLst>
          </p:nvPr>
        </p:nvGraphicFramePr>
        <p:xfrm>
          <a:off x="713839" y="2862839"/>
          <a:ext cx="276563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877">
                  <a:extLst>
                    <a:ext uri="{9D8B030D-6E8A-4147-A177-3AD203B41FA5}">
                      <a16:colId xmlns:a16="http://schemas.microsoft.com/office/drawing/2014/main" val="2569703701"/>
                    </a:ext>
                  </a:extLst>
                </a:gridCol>
                <a:gridCol w="921877">
                  <a:extLst>
                    <a:ext uri="{9D8B030D-6E8A-4147-A177-3AD203B41FA5}">
                      <a16:colId xmlns:a16="http://schemas.microsoft.com/office/drawing/2014/main" val="1177567796"/>
                    </a:ext>
                  </a:extLst>
                </a:gridCol>
                <a:gridCol w="921877">
                  <a:extLst>
                    <a:ext uri="{9D8B030D-6E8A-4147-A177-3AD203B41FA5}">
                      <a16:colId xmlns:a16="http://schemas.microsoft.com/office/drawing/2014/main" val="1798989720"/>
                    </a:ext>
                  </a:extLst>
                </a:gridCol>
              </a:tblGrid>
              <a:tr h="328255">
                <a:tc>
                  <a:txBody>
                    <a:bodyPr/>
                    <a:lstStyle/>
                    <a:p>
                      <a:pPr algn="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51298"/>
                  </a:ext>
                </a:extLst>
              </a:tr>
              <a:tr h="328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8510"/>
                  </a:ext>
                </a:extLst>
              </a:tr>
              <a:tr h="328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220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49608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38200" y="2360778"/>
            <a:ext cx="3033156" cy="201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rgbClr val="000000"/>
                </a:solidFill>
              </a:rPr>
              <a:t>&lt; confusion matrix #1 &gt;</a:t>
            </a:r>
            <a:endParaRPr lang="ko-KR" altLang="en-US" sz="2000">
              <a:solidFill>
                <a:srgbClr val="00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93846"/>
              </p:ext>
            </p:extLst>
          </p:nvPr>
        </p:nvGraphicFramePr>
        <p:xfrm>
          <a:off x="713840" y="4176585"/>
          <a:ext cx="276562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7">
                  <a:extLst>
                    <a:ext uri="{9D8B030D-6E8A-4147-A177-3AD203B41FA5}">
                      <a16:colId xmlns:a16="http://schemas.microsoft.com/office/drawing/2014/main" val="335947946"/>
                    </a:ext>
                  </a:extLst>
                </a:gridCol>
                <a:gridCol w="925203">
                  <a:extLst>
                    <a:ext uri="{9D8B030D-6E8A-4147-A177-3AD203B41FA5}">
                      <a16:colId xmlns:a16="http://schemas.microsoft.com/office/drawing/2014/main" val="2382559828"/>
                    </a:ext>
                  </a:extLst>
                </a:gridCol>
                <a:gridCol w="943169">
                  <a:extLst>
                    <a:ext uri="{9D8B030D-6E8A-4147-A177-3AD203B41FA5}">
                      <a16:colId xmlns:a16="http://schemas.microsoft.com/office/drawing/2014/main" val="3759996793"/>
                    </a:ext>
                  </a:extLst>
                </a:gridCol>
              </a:tblGrid>
              <a:tr h="2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smtClean="0">
                          <a:solidFill>
                            <a:srgbClr val="000000"/>
                          </a:solidFill>
                        </a:rPr>
                        <a:t>TP 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220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898424"/>
                  </a:ext>
                </a:extLst>
              </a:tr>
              <a:tr h="2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FP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1075"/>
                  </a:ext>
                </a:extLst>
              </a:tr>
              <a:tr h="2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rgbClr val="000000"/>
                          </a:solidFill>
                        </a:rPr>
                        <a:t>precision</a:t>
                      </a:r>
                      <a:endParaRPr lang="ko-KR" altLang="en-US" sz="1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rgbClr val="000000"/>
                          </a:solidFill>
                        </a:rPr>
                        <a:t>P(0) = 0.1</a:t>
                      </a:r>
                      <a:endParaRPr lang="ko-KR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rgbClr val="000000"/>
                          </a:solidFill>
                        </a:rPr>
                        <a:t>P(1) = 0.98</a:t>
                      </a:r>
                      <a:endParaRPr lang="ko-KR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62070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85163"/>
              </p:ext>
            </p:extLst>
          </p:nvPr>
        </p:nvGraphicFramePr>
        <p:xfrm>
          <a:off x="3597564" y="2857362"/>
          <a:ext cx="23044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3">
                  <a:extLst>
                    <a:ext uri="{9D8B030D-6E8A-4147-A177-3AD203B41FA5}">
                      <a16:colId xmlns:a16="http://schemas.microsoft.com/office/drawing/2014/main" val="335947946"/>
                    </a:ext>
                  </a:extLst>
                </a:gridCol>
                <a:gridCol w="576283">
                  <a:extLst>
                    <a:ext uri="{9D8B030D-6E8A-4147-A177-3AD203B41FA5}">
                      <a16:colId xmlns:a16="http://schemas.microsoft.com/office/drawing/2014/main" val="2382559828"/>
                    </a:ext>
                  </a:extLst>
                </a:gridCol>
                <a:gridCol w="1151906">
                  <a:extLst>
                    <a:ext uri="{9D8B030D-6E8A-4147-A177-3AD203B41FA5}">
                      <a16:colId xmlns:a16="http://schemas.microsoft.com/office/drawing/2014/main" val="3759996793"/>
                    </a:ext>
                  </a:extLst>
                </a:gridCol>
              </a:tblGrid>
              <a:tr h="27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smtClean="0">
                          <a:solidFill>
                            <a:srgbClr val="000000"/>
                          </a:solidFill>
                        </a:rPr>
                        <a:t>TP 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FN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recall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98424"/>
                  </a:ext>
                </a:extLst>
              </a:tr>
              <a:tr h="269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rgbClr val="000000"/>
                          </a:solidFill>
                        </a:rPr>
                        <a:t>R(0) = 0.25</a:t>
                      </a:r>
                      <a:endParaRPr lang="ko-KR" altLang="en-US" sz="1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21075"/>
                  </a:ext>
                </a:extLst>
              </a:tr>
              <a:tr h="269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220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rgbClr val="000000"/>
                          </a:solidFill>
                        </a:rPr>
                        <a:t>R(1) = 0.96</a:t>
                      </a:r>
                      <a:endParaRPr lang="ko-KR" altLang="en-US" sz="1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68704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333829" y="5367511"/>
            <a:ext cx="5957484" cy="149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800"/>
              <a:t>-</a:t>
            </a:r>
            <a:r>
              <a:rPr lang="en-US" altLang="ko-KR" sz="1800" smtClean="0"/>
              <a:t> accuracy : 221/233 = 0.948</a:t>
            </a:r>
            <a:br>
              <a:rPr lang="en-US" altLang="ko-KR" sz="1800" smtClean="0"/>
            </a:br>
            <a:r>
              <a:rPr lang="en-US" altLang="ko-KR" sz="1800" smtClean="0"/>
              <a:t>- precision : (P(0) + P(1)) / 2 = 0.54</a:t>
            </a:r>
            <a:br>
              <a:rPr lang="en-US" altLang="ko-KR" sz="1800" smtClean="0"/>
            </a:br>
            <a:r>
              <a:rPr lang="en-US" altLang="ko-KR" sz="1800" smtClean="0"/>
              <a:t>- recall : (R(0) + R(1)) /2 = 0.605</a:t>
            </a:r>
            <a:br>
              <a:rPr lang="en-US" altLang="ko-KR" sz="1800" smtClean="0"/>
            </a:br>
            <a:r>
              <a:rPr lang="en-US" altLang="ko-KR" sz="1800" smtClean="0"/>
              <a:t>- f1-score : 2 x {(precision x recall) / (precision +recall)} : </a:t>
            </a:r>
            <a:r>
              <a:rPr lang="en-US" altLang="ko-KR" sz="1800" smtClean="0">
                <a:solidFill>
                  <a:srgbClr val="0000FF"/>
                </a:solidFill>
              </a:rPr>
              <a:t>0.57</a:t>
            </a:r>
            <a:r>
              <a:rPr lang="en-US" altLang="ko-KR" sz="1800" smtClean="0"/>
              <a:t>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26661"/>
              </p:ext>
            </p:extLst>
          </p:nvPr>
        </p:nvGraphicFramePr>
        <p:xfrm>
          <a:off x="6673263" y="2872738"/>
          <a:ext cx="276563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877">
                  <a:extLst>
                    <a:ext uri="{9D8B030D-6E8A-4147-A177-3AD203B41FA5}">
                      <a16:colId xmlns:a16="http://schemas.microsoft.com/office/drawing/2014/main" val="2569703701"/>
                    </a:ext>
                  </a:extLst>
                </a:gridCol>
                <a:gridCol w="921877">
                  <a:extLst>
                    <a:ext uri="{9D8B030D-6E8A-4147-A177-3AD203B41FA5}">
                      <a16:colId xmlns:a16="http://schemas.microsoft.com/office/drawing/2014/main" val="1177567796"/>
                    </a:ext>
                  </a:extLst>
                </a:gridCol>
                <a:gridCol w="921877">
                  <a:extLst>
                    <a:ext uri="{9D8B030D-6E8A-4147-A177-3AD203B41FA5}">
                      <a16:colId xmlns:a16="http://schemas.microsoft.com/office/drawing/2014/main" val="1798989720"/>
                    </a:ext>
                  </a:extLst>
                </a:gridCol>
              </a:tblGrid>
              <a:tr h="328255">
                <a:tc>
                  <a:txBody>
                    <a:bodyPr/>
                    <a:lstStyle/>
                    <a:p>
                      <a:pPr algn="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51298"/>
                  </a:ext>
                </a:extLst>
              </a:tr>
              <a:tr h="328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8510"/>
                  </a:ext>
                </a:extLst>
              </a:tr>
              <a:tr h="328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220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49608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797624" y="2370677"/>
            <a:ext cx="3033156" cy="201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rgbClr val="000000"/>
                </a:solidFill>
              </a:rPr>
              <a:t>&lt; confusion matrix #2 &gt;</a:t>
            </a:r>
            <a:endParaRPr lang="ko-KR" altLang="en-US" sz="2000">
              <a:solidFill>
                <a:srgbClr val="00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32859"/>
              </p:ext>
            </p:extLst>
          </p:nvPr>
        </p:nvGraphicFramePr>
        <p:xfrm>
          <a:off x="6673264" y="4186484"/>
          <a:ext cx="276562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7">
                  <a:extLst>
                    <a:ext uri="{9D8B030D-6E8A-4147-A177-3AD203B41FA5}">
                      <a16:colId xmlns:a16="http://schemas.microsoft.com/office/drawing/2014/main" val="335947946"/>
                    </a:ext>
                  </a:extLst>
                </a:gridCol>
                <a:gridCol w="925203">
                  <a:extLst>
                    <a:ext uri="{9D8B030D-6E8A-4147-A177-3AD203B41FA5}">
                      <a16:colId xmlns:a16="http://schemas.microsoft.com/office/drawing/2014/main" val="2382559828"/>
                    </a:ext>
                  </a:extLst>
                </a:gridCol>
                <a:gridCol w="943169">
                  <a:extLst>
                    <a:ext uri="{9D8B030D-6E8A-4147-A177-3AD203B41FA5}">
                      <a16:colId xmlns:a16="http://schemas.microsoft.com/office/drawing/2014/main" val="3759996793"/>
                    </a:ext>
                  </a:extLst>
                </a:gridCol>
              </a:tblGrid>
              <a:tr h="2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smtClean="0">
                          <a:solidFill>
                            <a:srgbClr val="000000"/>
                          </a:solidFill>
                        </a:rPr>
                        <a:t>TP 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220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898424"/>
                  </a:ext>
                </a:extLst>
              </a:tr>
              <a:tr h="2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FP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1075"/>
                  </a:ext>
                </a:extLst>
              </a:tr>
              <a:tr h="2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rgbClr val="000000"/>
                          </a:solidFill>
                        </a:rPr>
                        <a:t>precision</a:t>
                      </a:r>
                      <a:endParaRPr lang="ko-KR" altLang="en-US" sz="1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rgbClr val="000000"/>
                          </a:solidFill>
                        </a:rPr>
                        <a:t>P(0) = 0.25</a:t>
                      </a:r>
                      <a:endParaRPr lang="ko-KR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rgbClr val="000000"/>
                          </a:solidFill>
                        </a:rPr>
                        <a:t>P(1) = 0.995</a:t>
                      </a:r>
                      <a:endParaRPr lang="ko-KR" altLang="en-US" sz="12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62070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7866"/>
              </p:ext>
            </p:extLst>
          </p:nvPr>
        </p:nvGraphicFramePr>
        <p:xfrm>
          <a:off x="9556988" y="2867261"/>
          <a:ext cx="23044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3">
                  <a:extLst>
                    <a:ext uri="{9D8B030D-6E8A-4147-A177-3AD203B41FA5}">
                      <a16:colId xmlns:a16="http://schemas.microsoft.com/office/drawing/2014/main" val="335947946"/>
                    </a:ext>
                  </a:extLst>
                </a:gridCol>
                <a:gridCol w="576283">
                  <a:extLst>
                    <a:ext uri="{9D8B030D-6E8A-4147-A177-3AD203B41FA5}">
                      <a16:colId xmlns:a16="http://schemas.microsoft.com/office/drawing/2014/main" val="2382559828"/>
                    </a:ext>
                  </a:extLst>
                </a:gridCol>
                <a:gridCol w="1151906">
                  <a:extLst>
                    <a:ext uri="{9D8B030D-6E8A-4147-A177-3AD203B41FA5}">
                      <a16:colId xmlns:a16="http://schemas.microsoft.com/office/drawing/2014/main" val="3759996793"/>
                    </a:ext>
                  </a:extLst>
                </a:gridCol>
              </a:tblGrid>
              <a:tr h="27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smtClean="0">
                          <a:solidFill>
                            <a:srgbClr val="000000"/>
                          </a:solidFill>
                        </a:rPr>
                        <a:t>TP 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FN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recall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98424"/>
                  </a:ext>
                </a:extLst>
              </a:tr>
              <a:tr h="269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rgbClr val="000000"/>
                          </a:solidFill>
                        </a:rPr>
                        <a:t>R(0) = 0.75</a:t>
                      </a:r>
                      <a:endParaRPr lang="ko-KR" altLang="en-US" sz="1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21075"/>
                  </a:ext>
                </a:extLst>
              </a:tr>
              <a:tr h="269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220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rgbClr val="000000"/>
                          </a:solidFill>
                        </a:rPr>
                        <a:t>R(1) = 0.96</a:t>
                      </a:r>
                      <a:endParaRPr lang="ko-KR" altLang="en-US" sz="1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68704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93253" y="5377410"/>
            <a:ext cx="5957484" cy="149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800"/>
              <a:t>-</a:t>
            </a:r>
            <a:r>
              <a:rPr lang="en-US" altLang="ko-KR" sz="1800" smtClean="0"/>
              <a:t> accuracy : 223/233 = 0.957</a:t>
            </a:r>
            <a:br>
              <a:rPr lang="en-US" altLang="ko-KR" sz="1800" smtClean="0"/>
            </a:br>
            <a:r>
              <a:rPr lang="en-US" altLang="ko-KR" sz="1800" smtClean="0"/>
              <a:t>- precision : (P(0) + P(1)) / 2 = 0.623</a:t>
            </a:r>
            <a:br>
              <a:rPr lang="en-US" altLang="ko-KR" sz="1800" smtClean="0"/>
            </a:br>
            <a:r>
              <a:rPr lang="en-US" altLang="ko-KR" sz="1800" smtClean="0"/>
              <a:t>- recall : (R(0) + R(1)) /2 = 0.855</a:t>
            </a:r>
            <a:br>
              <a:rPr lang="en-US" altLang="ko-KR" sz="1800" smtClean="0"/>
            </a:br>
            <a:r>
              <a:rPr lang="en-US" altLang="ko-KR" sz="1800" smtClean="0"/>
              <a:t>- f1-score : 2 x {(precision x recall) / (precision +recall)} : </a:t>
            </a:r>
            <a:r>
              <a:rPr lang="en-US" altLang="ko-KR" sz="1800" smtClean="0">
                <a:solidFill>
                  <a:srgbClr val="0000FF"/>
                </a:solidFill>
              </a:rPr>
              <a:t>0.72</a:t>
            </a:r>
            <a:r>
              <a:rPr lang="en-US" altLang="ko-KR" sz="18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60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by </a:t>
            </a:r>
            <a:r>
              <a:rPr lang="en-US" smtClean="0"/>
              <a:t>feature_type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516" y="1789999"/>
            <a:ext cx="3842357" cy="13411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/>
              <a:t>All_feature, Content_base in feature_type show high overall performance.</a:t>
            </a:r>
            <a:endParaRPr lang="en-US" altLang="ko-KR" sz="200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6" y="1789998"/>
            <a:ext cx="7844616" cy="50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by </a:t>
            </a:r>
            <a:r>
              <a:rPr lang="en-US" smtClean="0"/>
              <a:t>model</a:t>
            </a:r>
            <a:br>
              <a:rPr lang="en-US" smtClean="0"/>
            </a:br>
            <a:r>
              <a:rPr lang="en-US" sz="2000" smtClean="0"/>
              <a:t>                  </a:t>
            </a:r>
            <a:r>
              <a:rPr lang="en-US" sz="2400" smtClean="0"/>
              <a:t>(</a:t>
            </a:r>
            <a:r>
              <a:rPr lang="ko-KR" altLang="en-US" sz="2400" b="1" smtClean="0"/>
              <a:t>「</a:t>
            </a:r>
            <a:r>
              <a:rPr lang="en-US" sz="2400" b="1" smtClean="0"/>
              <a:t>known topic </a:t>
            </a:r>
            <a:r>
              <a:rPr lang="ko-KR" altLang="en-US" sz="2400" b="1" smtClean="0"/>
              <a:t>」</a:t>
            </a:r>
            <a:r>
              <a:rPr lang="en-US" sz="2400" b="1" smtClean="0"/>
              <a:t>-</a:t>
            </a:r>
            <a:r>
              <a:rPr lang="ko-KR" altLang="en-US" sz="2400" b="1" smtClean="0"/>
              <a:t>「</a:t>
            </a:r>
            <a:r>
              <a:rPr lang="en-US" altLang="ko-KR" sz="2400" b="1" smtClean="0"/>
              <a:t>trained results</a:t>
            </a:r>
            <a:r>
              <a:rPr lang="ko-KR" altLang="en-US" sz="2400" b="1" smtClean="0"/>
              <a:t>」</a:t>
            </a:r>
            <a:r>
              <a:rPr lang="en-US" altLang="ko-KR" sz="2400" smtClean="0"/>
              <a:t>)</a:t>
            </a:r>
            <a:r>
              <a:rPr lang="en-US" sz="2400" smtClean="0"/>
              <a:t> 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516" y="1789999"/>
            <a:ext cx="5024611" cy="34377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/>
              <a:t>The performance analysis by </a:t>
            </a:r>
            <a:r>
              <a:rPr lang="en-US" altLang="ko-KR" sz="2000"/>
              <a:t>model </a:t>
            </a:r>
            <a:r>
              <a:rPr lang="en-US" altLang="ko-KR" sz="2000" smtClean="0"/>
              <a:t>was</a:t>
            </a:r>
            <a:br>
              <a:rPr lang="en-US" altLang="ko-KR" sz="2000" smtClean="0"/>
            </a:br>
            <a:r>
              <a:rPr lang="en-US" altLang="ko-KR" sz="2000" smtClean="0"/>
              <a:t>divided </a:t>
            </a:r>
            <a:r>
              <a:rPr lang="en-US" altLang="ko-KR" sz="2000"/>
              <a:t>into four categories as </a:t>
            </a:r>
            <a:r>
              <a:rPr lang="en-US" altLang="ko-KR" sz="2000"/>
              <a:t>follows</a:t>
            </a:r>
            <a:r>
              <a:rPr lang="en-US" altLang="ko-KR" sz="2000" smtClean="0"/>
              <a:t>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800" smtClean="0"/>
              <a:t>- </a:t>
            </a:r>
            <a:r>
              <a:rPr lang="ko-KR" altLang="en-US" sz="1800"/>
              <a:t>「</a:t>
            </a:r>
            <a:r>
              <a:rPr lang="en-US" altLang="ko-KR" sz="1800"/>
              <a:t>known topic </a:t>
            </a:r>
            <a:r>
              <a:rPr lang="ko-KR" altLang="en-US" sz="1800"/>
              <a:t>」</a:t>
            </a:r>
            <a:r>
              <a:rPr lang="en-US" altLang="ko-KR" sz="1800"/>
              <a:t>-</a:t>
            </a:r>
            <a:r>
              <a:rPr lang="ko-KR" altLang="en-US" sz="1800"/>
              <a:t>「</a:t>
            </a:r>
            <a:r>
              <a:rPr lang="en-US" altLang="ko-KR" sz="1800"/>
              <a:t>trained </a:t>
            </a:r>
            <a:r>
              <a:rPr lang="en-US" altLang="ko-KR" sz="1800"/>
              <a:t>results</a:t>
            </a:r>
            <a:r>
              <a:rPr lang="ko-KR" altLang="en-US" sz="1800" smtClean="0"/>
              <a:t>」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 </a:t>
            </a:r>
            <a:r>
              <a:rPr lang="ko-KR" altLang="en-US" sz="1800"/>
              <a:t>「</a:t>
            </a:r>
            <a:r>
              <a:rPr lang="en-US" altLang="ko-KR" sz="1800"/>
              <a:t>known topic </a:t>
            </a:r>
            <a:r>
              <a:rPr lang="ko-KR" altLang="en-US" sz="1800"/>
              <a:t>」</a:t>
            </a:r>
            <a:r>
              <a:rPr lang="en-US" altLang="ko-KR" sz="1800"/>
              <a:t>-</a:t>
            </a:r>
            <a:r>
              <a:rPr lang="ko-KR" altLang="en-US" sz="1800"/>
              <a:t>「</a:t>
            </a:r>
            <a:r>
              <a:rPr lang="en-US" altLang="ko-KR" sz="1800" smtClean="0"/>
              <a:t>tested </a:t>
            </a:r>
            <a:r>
              <a:rPr lang="en-US" altLang="ko-KR" sz="1800"/>
              <a:t>results</a:t>
            </a:r>
            <a:r>
              <a:rPr lang="ko-KR" altLang="en-US" sz="1800" smtClean="0"/>
              <a:t>」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/>
              <a:t>- </a:t>
            </a:r>
            <a:r>
              <a:rPr lang="ko-KR" altLang="en-US" sz="1800" smtClean="0"/>
              <a:t>「</a:t>
            </a:r>
            <a:r>
              <a:rPr lang="en-US" altLang="ko-KR" sz="1800" smtClean="0"/>
              <a:t>unknown </a:t>
            </a:r>
            <a:r>
              <a:rPr lang="en-US" altLang="ko-KR" sz="1800"/>
              <a:t>topic </a:t>
            </a:r>
            <a:r>
              <a:rPr lang="ko-KR" altLang="en-US" sz="1800"/>
              <a:t>」</a:t>
            </a:r>
            <a:r>
              <a:rPr lang="en-US" altLang="ko-KR" sz="1800"/>
              <a:t>-</a:t>
            </a:r>
            <a:r>
              <a:rPr lang="ko-KR" altLang="en-US" sz="1800"/>
              <a:t>「</a:t>
            </a:r>
            <a:r>
              <a:rPr lang="en-US" altLang="ko-KR" sz="1800"/>
              <a:t>trained results</a:t>
            </a:r>
            <a:r>
              <a:rPr lang="ko-KR" altLang="en-US" sz="1800"/>
              <a:t>」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 smtClean="0"/>
              <a:t>「</a:t>
            </a:r>
            <a:r>
              <a:rPr lang="en-US" altLang="ko-KR" sz="1800" smtClean="0"/>
              <a:t>unknown </a:t>
            </a:r>
            <a:r>
              <a:rPr lang="en-US" altLang="ko-KR" sz="1800"/>
              <a:t>topic </a:t>
            </a:r>
            <a:r>
              <a:rPr lang="ko-KR" altLang="en-US" sz="1800"/>
              <a:t>」</a:t>
            </a:r>
            <a:r>
              <a:rPr lang="en-US" altLang="ko-KR" sz="1800"/>
              <a:t>-</a:t>
            </a:r>
            <a:r>
              <a:rPr lang="ko-KR" altLang="en-US" sz="1800"/>
              <a:t>「</a:t>
            </a:r>
            <a:r>
              <a:rPr lang="en-US" altLang="ko-KR" sz="1800" smtClean="0"/>
              <a:t>tested </a:t>
            </a:r>
            <a:r>
              <a:rPr lang="en-US" altLang="ko-KR" sz="1800"/>
              <a:t>results</a:t>
            </a:r>
            <a:r>
              <a:rPr lang="ko-KR" altLang="en-US" sz="1800" smtClean="0"/>
              <a:t>」</a:t>
            </a:r>
            <a:endParaRPr lang="en-US" altLang="ko-KR" sz="1800" smtClean="0"/>
          </a:p>
          <a:p>
            <a:pPr>
              <a:lnSpc>
                <a:spcPct val="120000"/>
              </a:lnSpc>
            </a:pPr>
            <a:r>
              <a:rPr lang="en-US" altLang="ko-KR" sz="2000"/>
              <a:t>The results of the ensemble (EM) </a:t>
            </a:r>
            <a:br>
              <a:rPr lang="en-US" altLang="ko-KR" sz="2000"/>
            </a:br>
            <a:r>
              <a:rPr lang="en-US" altLang="ko-KR" sz="2000"/>
              <a:t>do not show much difference from </a:t>
            </a:r>
            <a:br>
              <a:rPr lang="en-US" altLang="ko-KR" sz="2000"/>
            </a:br>
            <a:r>
              <a:rPr lang="en-US" altLang="ko-KR" sz="2000"/>
              <a:t>the performance of other </a:t>
            </a:r>
            <a:r>
              <a:rPr lang="en-US" altLang="ko-KR" sz="2000"/>
              <a:t>models</a:t>
            </a:r>
            <a:r>
              <a:rPr lang="en-US" altLang="ko-KR" sz="2000" smtClean="0"/>
              <a:t>.</a:t>
            </a:r>
            <a:r>
              <a:rPr lang="ko-KR" altLang="en-US" sz="1600"/>
              <a:t/>
            </a:r>
            <a:br>
              <a:rPr lang="ko-KR" altLang="en-US" sz="1600"/>
            </a:br>
            <a:endParaRPr lang="en-US" altLang="ko-KR" sz="20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230" y="1552575"/>
            <a:ext cx="7501376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by </a:t>
            </a:r>
            <a:r>
              <a:rPr lang="en-US" smtClean="0"/>
              <a:t>model</a:t>
            </a:r>
            <a:br>
              <a:rPr lang="en-US" smtClean="0"/>
            </a:br>
            <a:r>
              <a:rPr lang="en-US" sz="2000" smtClean="0"/>
              <a:t>                  </a:t>
            </a:r>
            <a:r>
              <a:rPr lang="en-US" sz="2400" smtClean="0"/>
              <a:t>(</a:t>
            </a:r>
            <a:r>
              <a:rPr lang="ko-KR" altLang="en-US" sz="2400" b="1" smtClean="0"/>
              <a:t>「</a:t>
            </a:r>
            <a:r>
              <a:rPr lang="en-US" sz="2400" b="1" smtClean="0"/>
              <a:t>known topic </a:t>
            </a:r>
            <a:r>
              <a:rPr lang="ko-KR" altLang="en-US" sz="2400" b="1" smtClean="0"/>
              <a:t>」</a:t>
            </a:r>
            <a:r>
              <a:rPr lang="en-US" sz="2400" b="1" smtClean="0"/>
              <a:t>-</a:t>
            </a:r>
            <a:r>
              <a:rPr lang="ko-KR" altLang="en-US" sz="2400" b="1" smtClean="0"/>
              <a:t>「</a:t>
            </a:r>
            <a:r>
              <a:rPr lang="en-US" altLang="ko-KR" sz="2400" b="1" smtClean="0"/>
              <a:t>tested results</a:t>
            </a:r>
            <a:r>
              <a:rPr lang="ko-KR" altLang="en-US" sz="2400" b="1" smtClean="0"/>
              <a:t>」</a:t>
            </a:r>
            <a:r>
              <a:rPr lang="en-US" altLang="ko-KR" sz="2400" smtClean="0"/>
              <a:t>)</a:t>
            </a:r>
            <a:r>
              <a:rPr lang="en-US" sz="2400" smtClean="0"/>
              <a:t> 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516" y="1789999"/>
            <a:ext cx="4414770" cy="21354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/>
              <a:t>The performance of QDA is </a:t>
            </a:r>
            <a:r>
              <a:rPr lang="en-US" sz="2000"/>
              <a:t>the </a:t>
            </a:r>
            <a:r>
              <a:rPr lang="en-US" sz="2000" smtClean="0"/>
              <a:t>lowest</a:t>
            </a:r>
            <a:br>
              <a:rPr lang="en-US" sz="2000" smtClean="0"/>
            </a:br>
            <a:r>
              <a:rPr lang="en-US" sz="2000" smtClean="0"/>
              <a:t>overall.</a:t>
            </a:r>
          </a:p>
          <a:p>
            <a:pPr>
              <a:lnSpc>
                <a:spcPct val="120000"/>
              </a:lnSpc>
            </a:pPr>
            <a:r>
              <a:rPr lang="en-US" altLang="ko-KR" sz="2000"/>
              <a:t>The results of the ensemble (EM</a:t>
            </a:r>
            <a:r>
              <a:rPr lang="en-US" altLang="ko-KR" sz="2000"/>
              <a:t>)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do </a:t>
            </a:r>
            <a:r>
              <a:rPr lang="en-US" altLang="ko-KR" sz="2000"/>
              <a:t>not show much difference </a:t>
            </a:r>
            <a:r>
              <a:rPr lang="en-US" altLang="ko-KR" sz="2000"/>
              <a:t>from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the </a:t>
            </a:r>
            <a:r>
              <a:rPr lang="en-US" altLang="ko-KR" sz="2000"/>
              <a:t>performance of other models.</a:t>
            </a:r>
            <a:endParaRPr lang="en-AU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86" y="1552575"/>
            <a:ext cx="74766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by </a:t>
            </a:r>
            <a:r>
              <a:rPr lang="en-US" smtClean="0"/>
              <a:t>model</a:t>
            </a:r>
            <a:br>
              <a:rPr lang="en-US" smtClean="0"/>
            </a:br>
            <a:r>
              <a:rPr lang="en-US" sz="2000" smtClean="0"/>
              <a:t>                  </a:t>
            </a:r>
            <a:r>
              <a:rPr lang="en-US" sz="2400" smtClean="0"/>
              <a:t>(</a:t>
            </a:r>
            <a:r>
              <a:rPr lang="ko-KR" altLang="en-US" sz="2400" b="1" smtClean="0"/>
              <a:t>「</a:t>
            </a:r>
            <a:r>
              <a:rPr lang="en-US" altLang="ko-KR" sz="2400" b="1" smtClean="0"/>
              <a:t>un</a:t>
            </a:r>
            <a:r>
              <a:rPr lang="en-US" sz="2400" b="1" smtClean="0"/>
              <a:t>known topic </a:t>
            </a:r>
            <a:r>
              <a:rPr lang="ko-KR" altLang="en-US" sz="2400" b="1" smtClean="0"/>
              <a:t>」</a:t>
            </a:r>
            <a:r>
              <a:rPr lang="en-US" sz="2400" b="1" smtClean="0"/>
              <a:t>-</a:t>
            </a:r>
            <a:r>
              <a:rPr lang="ko-KR" altLang="en-US" sz="2400" b="1" smtClean="0"/>
              <a:t>「</a:t>
            </a:r>
            <a:r>
              <a:rPr lang="en-US" altLang="ko-KR" sz="2400" b="1" smtClean="0"/>
              <a:t>trained results</a:t>
            </a:r>
            <a:r>
              <a:rPr lang="ko-KR" altLang="en-US" sz="2400" b="1" smtClean="0"/>
              <a:t>」</a:t>
            </a:r>
            <a:r>
              <a:rPr lang="en-US" altLang="ko-KR" sz="2400" smtClean="0"/>
              <a:t>)</a:t>
            </a:r>
            <a:r>
              <a:rPr lang="en-US" sz="2400" smtClean="0"/>
              <a:t> 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516" y="1789999"/>
            <a:ext cx="4535084" cy="47651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/>
              <a:t>For models with a large </a:t>
            </a:r>
            <a:r>
              <a:rPr lang="en-US" altLang="ko-KR" sz="2000"/>
              <a:t>variation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in </a:t>
            </a:r>
            <a:r>
              <a:rPr lang="en-US" altLang="ko-KR" sz="2000"/>
              <a:t>performance values compared to other models, the following can be </a:t>
            </a:r>
            <a:r>
              <a:rPr lang="en-US" altLang="ko-KR" sz="2000"/>
              <a:t>inferred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1800"/>
              <a:t>- It is sensitive to the value of </a:t>
            </a:r>
            <a:r>
              <a:rPr lang="en-US" altLang="ko-KR" sz="1800"/>
              <a:t>the </a:t>
            </a:r>
            <a:r>
              <a:rPr lang="en-US" altLang="ko-KR" sz="1800" smtClean="0"/>
              <a:t>parameter.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>- It is greatly affected by the feature type.</a:t>
            </a:r>
          </a:p>
          <a:p>
            <a:pPr>
              <a:lnSpc>
                <a:spcPct val="120000"/>
              </a:lnSpc>
            </a:pPr>
            <a:r>
              <a:rPr lang="en-US" altLang="ko-KR" sz="2000" smtClean="0"/>
              <a:t>The </a:t>
            </a:r>
            <a:r>
              <a:rPr lang="en-US" altLang="ko-KR" sz="2000"/>
              <a:t>results of the ensemble (EM) </a:t>
            </a:r>
            <a:br>
              <a:rPr lang="en-US" altLang="ko-KR" sz="2000"/>
            </a:br>
            <a:r>
              <a:rPr lang="en-US" altLang="ko-KR" sz="2000"/>
              <a:t>do not show much difference from </a:t>
            </a:r>
            <a:br>
              <a:rPr lang="en-US" altLang="ko-KR" sz="2000"/>
            </a:br>
            <a:r>
              <a:rPr lang="en-US" altLang="ko-KR" sz="2000"/>
              <a:t>the performance of other </a:t>
            </a:r>
            <a:r>
              <a:rPr lang="en-US" altLang="ko-KR" sz="2000"/>
              <a:t>models</a:t>
            </a:r>
            <a:r>
              <a:rPr lang="en-US" altLang="ko-KR" sz="2000" smtClean="0"/>
              <a:t>.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  </a:t>
            </a:r>
            <a:endParaRPr lang="en-AU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09" y="1552575"/>
            <a:ext cx="7483013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6620</TotalTime>
  <Words>260</Words>
  <Application>Microsoft Office PowerPoint</Application>
  <PresentationFormat>와이드스크린</PresentationFormat>
  <Paragraphs>90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Performance analysis</vt:lpstr>
      <vt:lpstr>Performance analysis by topic_type &amp; test_type </vt:lpstr>
      <vt:lpstr>Performance analysis by topic</vt:lpstr>
      <vt:lpstr>Performance analysis by topic</vt:lpstr>
      <vt:lpstr>Performance analysis by topic</vt:lpstr>
      <vt:lpstr>Performance analysis by feature_type</vt:lpstr>
      <vt:lpstr>Performance analysis by model                   (「known topic 」-「trained results」) </vt:lpstr>
      <vt:lpstr>Performance analysis by model                   (「known topic 」-「tested results」) </vt:lpstr>
      <vt:lpstr>Performance analysis by model                   (「unknown topic 」-「trained results」) </vt:lpstr>
      <vt:lpstr>Performance analysis by model                   (「unknown topic 」-「tested results」)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model to detect them all?</dc:title>
  <dc:creator>Jin Hong</dc:creator>
  <cp:lastModifiedBy>김영환[ 정보보호대학원박사과정재학 / 정보보호학과 ]</cp:lastModifiedBy>
  <cp:revision>59</cp:revision>
  <dcterms:created xsi:type="dcterms:W3CDTF">2019-07-16T11:35:01Z</dcterms:created>
  <dcterms:modified xsi:type="dcterms:W3CDTF">2019-10-10T13:39:04Z</dcterms:modified>
</cp:coreProperties>
</file>