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0" r:id="rId5"/>
    <p:sldId id="259" r:id="rId6"/>
    <p:sldId id="267" r:id="rId7"/>
    <p:sldId id="271" r:id="rId8"/>
    <p:sldId id="260" r:id="rId9"/>
    <p:sldId id="268" r:id="rId10"/>
    <p:sldId id="261" r:id="rId11"/>
    <p:sldId id="284" r:id="rId12"/>
    <p:sldId id="262" r:id="rId13"/>
    <p:sldId id="263" r:id="rId14"/>
    <p:sldId id="278" r:id="rId15"/>
    <p:sldId id="286" r:id="rId16"/>
    <p:sldId id="265" r:id="rId17"/>
    <p:sldId id="285" r:id="rId18"/>
    <p:sldId id="282"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DBB5DD-FF21-1457-DB20-BE7313FD63D8}" v="414" dt="2024-01-11T12:07:09.277"/>
    <p1510:client id="{C53D636C-F321-F553-401A-B905AABF46DA}" v="172" dt="2024-01-12T13:25:00.9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27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12/01/2024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12/01/2024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12/01/2024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12/01/2024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12/01/2024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irjmets.com/uploadedfiles/paper/issue_12_december_2023/47908/final/fin_irjmets1704025350.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pPr algn="ctr"/>
            <a:r>
              <a:rPr lang="en-GB" sz="4800">
                <a:latin typeface="Bookman Old Style"/>
                <a:ea typeface="Verdana"/>
              </a:rPr>
              <a:t>PATIENT CASE SIMILARITY</a:t>
            </a:r>
            <a:endParaRPr lang="en-GB" sz="4800">
              <a:latin typeface="Bookman Old Style"/>
            </a:endParaRPr>
          </a:p>
        </p:txBody>
      </p:sp>
      <p:sp>
        <p:nvSpPr>
          <p:cNvPr id="3" name="Subtitle 2"/>
          <p:cNvSpPr>
            <a:spLocks noGrp="1"/>
          </p:cNvSpPr>
          <p:nvPr>
            <p:ph type="subTitle" idx="1"/>
          </p:nvPr>
        </p:nvSpPr>
        <p:spPr>
          <a:xfrm>
            <a:off x="4471073" y="2204371"/>
            <a:ext cx="3970594" cy="552184"/>
          </a:xfrm>
        </p:spPr>
        <p:txBody>
          <a:bodyPr vert="horz" lIns="91440" tIns="45720" rIns="91440" bIns="45720" rtlCol="0" anchor="t">
            <a:noAutofit/>
          </a:bodyPr>
          <a:lstStyle/>
          <a:p>
            <a:r>
              <a:rPr lang="en-GB" sz="2800" u="sng">
                <a:latin typeface="Bookman Old Style"/>
                <a:ea typeface="Verdana"/>
              </a:rPr>
              <a:t>Batch Number : G35</a:t>
            </a:r>
            <a:endParaRPr lang="en-GB" sz="2800" u="sng">
              <a:latin typeface="Bookman Old Style"/>
            </a:endParaRPr>
          </a:p>
          <a:p>
            <a:pPr algn="l"/>
            <a:endParaRPr lang="en-GB"/>
          </a:p>
        </p:txBody>
      </p:sp>
      <p:graphicFrame>
        <p:nvGraphicFramePr>
          <p:cNvPr id="4" name="Table 3"/>
          <p:cNvGraphicFramePr>
            <a:graphicFrameLocks noGrp="1"/>
          </p:cNvGraphicFramePr>
          <p:nvPr>
            <p:extLst>
              <p:ext uri="{D42A27DB-BD31-4B8C-83A1-F6EECF244321}">
                <p14:modId xmlns:p14="http://schemas.microsoft.com/office/powerpoint/2010/main" val="3067133149"/>
              </p:ext>
            </p:extLst>
          </p:nvPr>
        </p:nvGraphicFramePr>
        <p:xfrm>
          <a:off x="630904" y="3274141"/>
          <a:ext cx="5418666" cy="331724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u="sng"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u="sng"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endParaRPr lang="en-GB" b="1">
                        <a:solidFill>
                          <a:schemeClr val="tx2">
                            <a:lumMod val="75000"/>
                          </a:schemeClr>
                        </a:solidFill>
                      </a:endParaRPr>
                    </a:p>
                    <a:p>
                      <a:pPr lvl="0" algn="ctr">
                        <a:buNone/>
                      </a:pPr>
                      <a:r>
                        <a:rPr lang="en-GB" b="1" dirty="0">
                          <a:solidFill>
                            <a:schemeClr val="tx2">
                              <a:lumMod val="75000"/>
                            </a:schemeClr>
                          </a:solidFill>
                        </a:rPr>
                        <a:t>20201CAI0200</a:t>
                      </a:r>
                    </a:p>
                    <a:p>
                      <a:pPr lvl="0" algn="ctr">
                        <a:buNone/>
                      </a:pPr>
                      <a:r>
                        <a:rPr lang="en-GB" b="1" dirty="0">
                          <a:solidFill>
                            <a:schemeClr val="tx2">
                              <a:lumMod val="75000"/>
                            </a:schemeClr>
                          </a:solidFill>
                        </a:rPr>
                        <a:t>20201CAI0182</a:t>
                      </a:r>
                    </a:p>
                    <a:p>
                      <a:pPr lvl="0" algn="ctr">
                        <a:buNone/>
                      </a:pPr>
                      <a:r>
                        <a:rPr lang="en-GB" b="1" dirty="0">
                          <a:solidFill>
                            <a:schemeClr val="tx2">
                              <a:lumMod val="75000"/>
                            </a:schemeClr>
                          </a:solidFill>
                        </a:rPr>
                        <a:t>20201CAI0183</a:t>
                      </a:r>
                    </a:p>
                    <a:p>
                      <a:pPr lvl="0" algn="ctr">
                        <a:buNone/>
                      </a:pPr>
                      <a:r>
                        <a:rPr lang="en-GB" b="1" dirty="0">
                          <a:solidFill>
                            <a:schemeClr val="tx2">
                              <a:lumMod val="75000"/>
                            </a:schemeClr>
                          </a:solidFill>
                        </a:rPr>
                        <a:t>20201CAI0202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b="1">
                        <a:solidFill>
                          <a:schemeClr val="tx2">
                            <a:lumMod val="75000"/>
                          </a:schemeClr>
                        </a:solidFill>
                      </a:endParaRPr>
                    </a:p>
                    <a:p>
                      <a:pPr lvl="0" algn="ctr">
                        <a:buNone/>
                      </a:pPr>
                      <a:r>
                        <a:rPr lang="en-GB" b="1" dirty="0">
                          <a:solidFill>
                            <a:schemeClr val="tx2">
                              <a:lumMod val="75000"/>
                            </a:schemeClr>
                          </a:solidFill>
                        </a:rPr>
                        <a:t>ANSHITA</a:t>
                      </a:r>
                    </a:p>
                    <a:p>
                      <a:pPr lvl="0" algn="ctr">
                        <a:buNone/>
                      </a:pPr>
                      <a:r>
                        <a:rPr lang="en-GB" b="1" dirty="0">
                          <a:solidFill>
                            <a:schemeClr val="tx2">
                              <a:lumMod val="75000"/>
                            </a:schemeClr>
                          </a:solidFill>
                        </a:rPr>
                        <a:t>M LAVANYA</a:t>
                      </a:r>
                      <a:endParaRPr lang="en-GB" dirty="0"/>
                    </a:p>
                    <a:p>
                      <a:pPr lvl="0" algn="ctr">
                        <a:buNone/>
                      </a:pPr>
                      <a:r>
                        <a:rPr lang="en-GB" b="1" dirty="0">
                          <a:solidFill>
                            <a:schemeClr val="tx2">
                              <a:lumMod val="75000"/>
                            </a:schemeClr>
                          </a:solidFill>
                        </a:rPr>
                        <a:t>K CHAITHANYA</a:t>
                      </a:r>
                    </a:p>
                    <a:p>
                      <a:pPr lvl="0" algn="ctr">
                        <a:buNone/>
                      </a:pPr>
                      <a:r>
                        <a:rPr lang="en-GB" b="1" dirty="0">
                          <a:solidFill>
                            <a:schemeClr val="tx2">
                              <a:lumMod val="75000"/>
                            </a:schemeClr>
                          </a:solidFill>
                        </a:rPr>
                        <a:t>D SAHITHYA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chor="t">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200">
                <a:latin typeface="Bookman Old Style"/>
                <a:ea typeface="Verdana"/>
              </a:rPr>
              <a:t>Under the Supervision of</a:t>
            </a:r>
          </a:p>
          <a:p>
            <a:r>
              <a:rPr lang="en-GB" sz="3200" err="1">
                <a:latin typeface="Bookman Old Style"/>
                <a:ea typeface="Verdana"/>
              </a:rPr>
              <a:t>Dr.</a:t>
            </a:r>
            <a:r>
              <a:rPr lang="en-GB" sz="3200">
                <a:latin typeface="Bookman Old Style"/>
                <a:ea typeface="Verdana"/>
              </a:rPr>
              <a:t> Swati Sharma</a:t>
            </a:r>
          </a:p>
          <a:p>
            <a:r>
              <a:rPr lang="en-GB">
                <a:latin typeface="Bookman Old Style"/>
                <a:ea typeface="Verdana"/>
              </a:rPr>
              <a:t>Associate Professor </a:t>
            </a:r>
          </a:p>
          <a:p>
            <a:r>
              <a:rPr lang="en-GB">
                <a:latin typeface="Bookman Old Style"/>
                <a:ea typeface="Verdana"/>
              </a:rPr>
              <a:t>School of Computer Science &amp; Engineering</a:t>
            </a:r>
          </a:p>
          <a:p>
            <a:r>
              <a:rPr lang="en-GB">
                <a:latin typeface="Bookman Old Style"/>
                <a:ea typeface="Verdana"/>
              </a:rPr>
              <a:t>Presidency University</a:t>
            </a:r>
          </a:p>
          <a:p>
            <a:endParaRPr lang="en-GB"/>
          </a:p>
        </p:txBody>
      </p:sp>
      <p:sp>
        <p:nvSpPr>
          <p:cNvPr id="6" name="Subtitle 2"/>
          <p:cNvSpPr txBox="1">
            <a:spLocks/>
          </p:cNvSpPr>
          <p:nvPr/>
        </p:nvSpPr>
        <p:spPr>
          <a:xfrm>
            <a:off x="3986772" y="190316"/>
            <a:ext cx="3970594" cy="695957"/>
          </a:xfrm>
          <a:prstGeom prst="rect">
            <a:avLst/>
          </a:prstGeom>
        </p:spPr>
        <p:txBody>
          <a:bodyPr vert="horz" lIns="91440" tIns="45720" rIns="91440" bIns="45720" rtlCol="0" anchor="t">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1800">
                <a:latin typeface="Bookman Old Style"/>
                <a:ea typeface="Verdana"/>
              </a:rPr>
              <a:t>PIP104 University Project-II</a:t>
            </a:r>
          </a:p>
          <a:p>
            <a:r>
              <a:rPr lang="en-GB" sz="1800">
                <a:latin typeface="Bookman Old Style"/>
                <a:ea typeface="Verdana"/>
              </a:rPr>
              <a:t>Review-1</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latin typeface="Bookman Old Style"/>
                <a:ea typeface="Verdana"/>
              </a:rPr>
              <a:t>Implementation</a:t>
            </a:r>
          </a:p>
        </p:txBody>
      </p:sp>
      <p:sp>
        <p:nvSpPr>
          <p:cNvPr id="3" name="Content Placeholder 2"/>
          <p:cNvSpPr>
            <a:spLocks noGrp="1"/>
          </p:cNvSpPr>
          <p:nvPr>
            <p:ph idx="1"/>
          </p:nvPr>
        </p:nvSpPr>
        <p:spPr/>
        <p:txBody>
          <a:bodyPr vert="horz" lIns="91440" tIns="45720" rIns="91440" bIns="45720" rtlCol="0" anchor="t">
            <a:noAutofit/>
          </a:bodyPr>
          <a:lstStyle/>
          <a:p>
            <a:pPr>
              <a:buFont typeface="Wingdings" pitchFamily="34" charset="0"/>
              <a:buChar char="q"/>
            </a:pPr>
            <a:r>
              <a:rPr lang="en-GB" sz="1800" dirty="0">
                <a:latin typeface="Bookman Old Style"/>
                <a:ea typeface="Verdana"/>
              </a:rPr>
              <a:t>The input layer for the neural network consists of nodes equal to the number of features in the dataset. It's important to match the input shape with the dimensionality of our data. The hidden layers consists of three dense (fully connected) layers. Each layer has a specified number of neurons (64, 32, and 16, respectively) and uses the rectified linear unit (</a:t>
            </a:r>
            <a:r>
              <a:rPr lang="en-GB" sz="1800" dirty="0" err="1">
                <a:latin typeface="Bookman Old Style"/>
                <a:ea typeface="Verdana"/>
              </a:rPr>
              <a:t>ReLU</a:t>
            </a:r>
            <a:r>
              <a:rPr lang="en-GB" sz="1800" dirty="0">
                <a:latin typeface="Bookman Old Style"/>
                <a:ea typeface="Verdana"/>
              </a:rPr>
              <a:t>) activation function. The output of each layer serves </a:t>
            </a:r>
            <a:r>
              <a:rPr lang="en-GB" sz="1800" dirty="0" err="1">
                <a:latin typeface="Bookman Old Style"/>
                <a:ea typeface="Verdana"/>
              </a:rPr>
              <a:t>asthe</a:t>
            </a:r>
            <a:r>
              <a:rPr lang="en-GB" sz="1800" dirty="0">
                <a:latin typeface="Bookman Old Style"/>
                <a:ea typeface="Verdana"/>
              </a:rPr>
              <a:t> input for the next layer. Two separate output layers are defined, one for Diagnosis and one for Treatment Plan. Each output layer has 8 neurons and uses the </a:t>
            </a:r>
            <a:r>
              <a:rPr lang="en-GB" sz="1800" dirty="0" err="1">
                <a:latin typeface="Bookman Old Style"/>
                <a:ea typeface="Verdana"/>
              </a:rPr>
              <a:t>softmax</a:t>
            </a:r>
            <a:r>
              <a:rPr lang="en-GB" sz="1800" dirty="0">
                <a:latin typeface="Bookman Old Style"/>
                <a:ea typeface="Verdana"/>
              </a:rPr>
              <a:t> activation function. </a:t>
            </a:r>
            <a:endParaRPr lang="en-US" sz="1800"/>
          </a:p>
          <a:p>
            <a:pPr marL="0" indent="0">
              <a:buNone/>
            </a:pPr>
            <a:endParaRPr lang="en-GB" sz="1800" dirty="0">
              <a:latin typeface="Bookman Old Style"/>
              <a:ea typeface="Verdana"/>
            </a:endParaRPr>
          </a:p>
          <a:p>
            <a:pPr>
              <a:buFont typeface="Wingdings" pitchFamily="34" charset="0"/>
              <a:buChar char="q"/>
            </a:pPr>
            <a:r>
              <a:rPr lang="en-GB" sz="1800" err="1">
                <a:latin typeface="Bookman Old Style"/>
                <a:ea typeface="Verdana"/>
              </a:rPr>
              <a:t>ReLU</a:t>
            </a:r>
            <a:r>
              <a:rPr lang="en-GB" sz="1800" dirty="0">
                <a:latin typeface="Bookman Old Style"/>
                <a:ea typeface="Verdana"/>
              </a:rPr>
              <a:t>, which stands for Rectified Linear Unit, is an activation function commonly used in artificial neural networks, including deep learning models. </a:t>
            </a:r>
            <a:endParaRPr lang="en-US" sz="1800"/>
          </a:p>
          <a:p>
            <a:pPr marL="0" indent="0" algn="ctr">
              <a:buNone/>
            </a:pPr>
            <a:r>
              <a:rPr lang="en-GB" sz="1800" dirty="0">
                <a:latin typeface="Bookman Old Style"/>
                <a:ea typeface="Verdana"/>
              </a:rPr>
              <a:t>f(x)=max(0,x) </a:t>
            </a:r>
            <a:endParaRPr lang="en-US" sz="1800"/>
          </a:p>
          <a:p>
            <a:pPr marL="0" indent="0" algn="ctr">
              <a:buNone/>
            </a:pPr>
            <a:endParaRPr lang="en-GB" sz="1800" dirty="0">
              <a:latin typeface="Bookman Old Style"/>
              <a:ea typeface="Verdana"/>
            </a:endParaRPr>
          </a:p>
          <a:p>
            <a:pPr>
              <a:buFont typeface="Wingdings" pitchFamily="34" charset="0"/>
              <a:buChar char="q"/>
            </a:pPr>
            <a:r>
              <a:rPr lang="en-GB" sz="1800" dirty="0">
                <a:latin typeface="Bookman Old Style"/>
                <a:ea typeface="Verdana"/>
              </a:rPr>
              <a:t>In simpler terms, the output of the </a:t>
            </a:r>
            <a:r>
              <a:rPr lang="en-GB" sz="1800" dirty="0" err="1">
                <a:latin typeface="Bookman Old Style"/>
                <a:ea typeface="Verdana"/>
              </a:rPr>
              <a:t>ReLU</a:t>
            </a:r>
            <a:r>
              <a:rPr lang="en-GB" sz="1800" dirty="0">
                <a:latin typeface="Bookman Old Style"/>
                <a:ea typeface="Verdana"/>
              </a:rPr>
              <a:t> function is the input value if it is positive, </a:t>
            </a:r>
            <a:r>
              <a:rPr lang="en-GB" sz="1800" dirty="0" err="1">
                <a:latin typeface="Bookman Old Style"/>
                <a:ea typeface="Verdana"/>
              </a:rPr>
              <a:t>andzero</a:t>
            </a:r>
            <a:r>
              <a:rPr lang="en-GB" sz="1800" dirty="0">
                <a:latin typeface="Bookman Old Style"/>
                <a:ea typeface="Verdana"/>
              </a:rPr>
              <a:t> otherwise. Graphically, it looks like a ramp, allowing all positive values to pass through unchanged and setting all negative values to zero.</a:t>
            </a:r>
            <a:endParaRPr lang="en-GB" sz="1800"/>
          </a:p>
        </p:txBody>
      </p:sp>
    </p:spTree>
    <p:extLst>
      <p:ext uri="{BB962C8B-B14F-4D97-AF65-F5344CB8AC3E}">
        <p14:creationId xmlns:p14="http://schemas.microsoft.com/office/powerpoint/2010/main" val="231494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Dynamics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0" y="1302194"/>
            <a:ext cx="10668000" cy="4634611"/>
          </a:xfrm>
        </p:spPr>
      </p:pic>
    </p:spTree>
    <p:extLst>
      <p:ext uri="{BB962C8B-B14F-4D97-AF65-F5344CB8AC3E}">
        <p14:creationId xmlns:p14="http://schemas.microsoft.com/office/powerpoint/2010/main" val="3315473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a:latin typeface="Bookman Old Style"/>
                <a:ea typeface="Verdana"/>
              </a:rPr>
              <a:t>Timeline of Project by Gantt Chart</a:t>
            </a:r>
          </a:p>
        </p:txBody>
      </p:sp>
      <p:pic>
        <p:nvPicPr>
          <p:cNvPr id="6" name="Content Placeholder 5" descr="A graph with blue and white text&#10;&#10;Description automatically generated">
            <a:extLst>
              <a:ext uri="{FF2B5EF4-FFF2-40B4-BE49-F238E27FC236}">
                <a16:creationId xmlns:a16="http://schemas.microsoft.com/office/drawing/2014/main" id="{169925A7-E48B-27E6-660B-DEE342A6AB06}"/>
              </a:ext>
            </a:extLst>
          </p:cNvPr>
          <p:cNvPicPr>
            <a:picLocks noGrp="1" noChangeAspect="1"/>
          </p:cNvPicPr>
          <p:nvPr>
            <p:ph idx="1"/>
          </p:nvPr>
        </p:nvPicPr>
        <p:blipFill>
          <a:blip r:embed="rId2"/>
          <a:stretch>
            <a:fillRect/>
          </a:stretch>
        </p:blipFill>
        <p:spPr>
          <a:xfrm>
            <a:off x="2141928" y="1037444"/>
            <a:ext cx="7897318" cy="4964242"/>
          </a:xfrm>
        </p:spPr>
      </p:pic>
    </p:spTree>
    <p:extLst>
      <p:ext uri="{BB962C8B-B14F-4D97-AF65-F5344CB8AC3E}">
        <p14:creationId xmlns:p14="http://schemas.microsoft.com/office/powerpoint/2010/main" val="367733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latin typeface="Bookman Old Style"/>
                <a:ea typeface="Verdana"/>
              </a:rPr>
              <a:t>Outcomes</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endParaRPr lang="en-GB">
              <a:latin typeface="Verdana"/>
              <a:ea typeface="Verdana"/>
            </a:endParaRPr>
          </a:p>
          <a:p>
            <a:endParaRPr lang="en-GB" sz="2800">
              <a:latin typeface="Cambria"/>
              <a:ea typeface="Verdana"/>
            </a:endParaRPr>
          </a:p>
          <a:p>
            <a:endParaRPr lang="en-GB">
              <a:latin typeface="Verdana"/>
              <a:ea typeface="Verdana"/>
            </a:endParaRPr>
          </a:p>
          <a:p>
            <a:endParaRPr lang="en-GB">
              <a:latin typeface="Verdana"/>
              <a:ea typeface="Verdana"/>
            </a:endParaRPr>
          </a:p>
          <a:p>
            <a:endParaRPr lang="en-GB">
              <a:latin typeface="Verdana"/>
              <a:ea typeface="Verdana"/>
            </a:endParaRPr>
          </a:p>
        </p:txBody>
      </p:sp>
      <p:sp>
        <p:nvSpPr>
          <p:cNvPr id="4" name="TextBox 3">
            <a:extLst>
              <a:ext uri="{FF2B5EF4-FFF2-40B4-BE49-F238E27FC236}">
                <a16:creationId xmlns:a16="http://schemas.microsoft.com/office/drawing/2014/main" id="{45AE8F98-EB8B-0F76-4481-0A3BA90B406B}"/>
              </a:ext>
            </a:extLst>
          </p:cNvPr>
          <p:cNvSpPr txBox="1"/>
          <p:nvPr/>
        </p:nvSpPr>
        <p:spPr>
          <a:xfrm>
            <a:off x="897466" y="1270000"/>
            <a:ext cx="10583333"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ea typeface="+mn-lt"/>
                <a:cs typeface="+mn-lt"/>
              </a:rPr>
              <a:t>1. Personalized Medicine</a:t>
            </a:r>
            <a:endParaRPr lang="en-US" sz="3200" dirty="0"/>
          </a:p>
          <a:p>
            <a:endParaRPr lang="en-US" sz="3200" dirty="0">
              <a:ea typeface="+mn-lt"/>
              <a:cs typeface="+mn-lt"/>
            </a:endParaRPr>
          </a:p>
          <a:p>
            <a:r>
              <a:rPr lang="en-US" sz="3200" dirty="0">
                <a:ea typeface="+mn-lt"/>
                <a:cs typeface="+mn-lt"/>
              </a:rPr>
              <a:t>2. Treatment Effectiveness</a:t>
            </a:r>
          </a:p>
          <a:p>
            <a:endParaRPr lang="en-US" sz="3200" dirty="0">
              <a:ea typeface="+mn-lt"/>
              <a:cs typeface="+mn-lt"/>
            </a:endParaRPr>
          </a:p>
          <a:p>
            <a:r>
              <a:rPr lang="en-US" sz="3200" dirty="0">
                <a:ea typeface="+mn-lt"/>
                <a:cs typeface="+mn-lt"/>
              </a:rPr>
              <a:t>3. Research and Knowledge Discovery</a:t>
            </a:r>
          </a:p>
          <a:p>
            <a:endParaRPr lang="en-US" sz="3200" dirty="0"/>
          </a:p>
          <a:p>
            <a:r>
              <a:rPr lang="en-US" sz="3200" dirty="0">
                <a:ea typeface="+mn-lt"/>
                <a:cs typeface="+mn-lt"/>
              </a:rPr>
              <a:t>4. Quality Improvement</a:t>
            </a:r>
          </a:p>
          <a:p>
            <a:endParaRPr lang="en-US" sz="3200" dirty="0">
              <a:ea typeface="+mn-lt"/>
              <a:cs typeface="+mn-lt"/>
            </a:endParaRPr>
          </a:p>
          <a:p>
            <a:r>
              <a:rPr lang="en-US" sz="3200" dirty="0">
                <a:ea typeface="+mn-lt"/>
                <a:cs typeface="+mn-lt"/>
              </a:rPr>
              <a:t>5. Risk Stratification</a:t>
            </a:r>
            <a:endParaRPr lang="en-US" sz="3200" dirty="0"/>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latin typeface="Bookman Old Style"/>
                <a:ea typeface="Verdana"/>
              </a:rPr>
              <a:t>Conclusion</a:t>
            </a:r>
          </a:p>
        </p:txBody>
      </p:sp>
      <p:sp>
        <p:nvSpPr>
          <p:cNvPr id="3" name="Content Placeholder 2"/>
          <p:cNvSpPr>
            <a:spLocks noGrp="1"/>
          </p:cNvSpPr>
          <p:nvPr>
            <p:ph idx="1"/>
          </p:nvPr>
        </p:nvSpPr>
        <p:spPr/>
        <p:txBody>
          <a:bodyPr vert="horz" lIns="91440" tIns="45720" rIns="91440" bIns="45720" rtlCol="0" anchor="t">
            <a:normAutofit/>
          </a:bodyPr>
          <a:lstStyle/>
          <a:p>
            <a:endParaRPr lang="en-GB">
              <a:latin typeface="Verdana"/>
              <a:ea typeface="Verdana"/>
            </a:endParaRPr>
          </a:p>
          <a:p>
            <a:pPr marL="0" indent="0">
              <a:buNone/>
            </a:pPr>
            <a:endParaRPr lang="en-GB" sz="2800">
              <a:latin typeface="Cambria"/>
            </a:endParaRPr>
          </a:p>
          <a:p>
            <a:endParaRPr lang="en-GB" sz="2800">
              <a:latin typeface="Cambria"/>
              <a:ea typeface="Verdana"/>
            </a:endParaRPr>
          </a:p>
          <a:p>
            <a:endParaRPr lang="en-GB">
              <a:latin typeface="Verdana"/>
              <a:ea typeface="Verdana"/>
            </a:endParaRPr>
          </a:p>
          <a:p>
            <a:endParaRPr lang="en-GB">
              <a:latin typeface="Verdana"/>
              <a:ea typeface="Verdana"/>
            </a:endParaRPr>
          </a:p>
          <a:p>
            <a:endParaRPr lang="en-GB">
              <a:latin typeface="Verdana"/>
              <a:ea typeface="Verdana"/>
            </a:endParaRPr>
          </a:p>
        </p:txBody>
      </p:sp>
      <p:sp>
        <p:nvSpPr>
          <p:cNvPr id="4" name="TextBox 3">
            <a:extLst>
              <a:ext uri="{FF2B5EF4-FFF2-40B4-BE49-F238E27FC236}">
                <a16:creationId xmlns:a16="http://schemas.microsoft.com/office/drawing/2014/main" id="{5B3DA1D0-0B65-CB27-65E4-F1BE64153C29}"/>
              </a:ext>
            </a:extLst>
          </p:cNvPr>
          <p:cNvSpPr txBox="1"/>
          <p:nvPr/>
        </p:nvSpPr>
        <p:spPr>
          <a:xfrm>
            <a:off x="978453" y="1512956"/>
            <a:ext cx="1050234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3200" b="1" dirty="0">
              <a:solidFill>
                <a:srgbClr val="000000"/>
              </a:solidFill>
              <a:latin typeface="Cambria"/>
              <a:ea typeface="Cambria"/>
              <a:cs typeface="+mn-lt"/>
            </a:endParaRPr>
          </a:p>
        </p:txBody>
      </p:sp>
      <p:sp>
        <p:nvSpPr>
          <p:cNvPr id="5" name="TextBox 4">
            <a:extLst>
              <a:ext uri="{FF2B5EF4-FFF2-40B4-BE49-F238E27FC236}">
                <a16:creationId xmlns:a16="http://schemas.microsoft.com/office/drawing/2014/main" id="{8A21B5FE-8FD6-86E5-2D1D-0E011490EE58}"/>
              </a:ext>
            </a:extLst>
          </p:cNvPr>
          <p:cNvSpPr txBox="1"/>
          <p:nvPr/>
        </p:nvSpPr>
        <p:spPr>
          <a:xfrm>
            <a:off x="880533" y="1168400"/>
            <a:ext cx="10532533"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
            </a:pPr>
            <a:r>
              <a:rPr lang="en-US" i="1" dirty="0">
                <a:ea typeface="+mn-lt"/>
                <a:cs typeface="+mn-lt"/>
              </a:rPr>
              <a:t>The goal of this project is to use Deep Neural Networks (DNNs) to change patient case similarity analysis in the healthcare environment. The purpose is to negotiate the complex network of various patient situations, casting light on the shortcomings of traditional one-</a:t>
            </a:r>
            <a:r>
              <a:rPr lang="en-US" i="1" err="1">
                <a:ea typeface="+mn-lt"/>
                <a:cs typeface="+mn-lt"/>
              </a:rPr>
              <a:t>sizefits</a:t>
            </a:r>
            <a:r>
              <a:rPr lang="en-US" i="1" dirty="0">
                <a:ea typeface="+mn-lt"/>
                <a:cs typeface="+mn-lt"/>
              </a:rPr>
              <a:t>-all techniques, which frequently fall short of meeting the particular demands of individual healthcare scenarios. A rigorous approach was taken to improve the efficacy of our models, with a dual focus on enhancing both convergence and accuracy. </a:t>
            </a:r>
            <a:endParaRPr lang="en-US" i="1">
              <a:ea typeface="+mn-lt"/>
              <a:cs typeface="+mn-lt"/>
            </a:endParaRPr>
          </a:p>
          <a:p>
            <a:pPr marL="285750" indent="-285750" algn="just">
              <a:buFont typeface="Wingdings"/>
              <a:buChar char="§"/>
            </a:pPr>
            <a:r>
              <a:rPr lang="en-US" i="1" dirty="0">
                <a:ea typeface="+mn-lt"/>
                <a:cs typeface="+mn-lt"/>
              </a:rPr>
              <a:t>The use of separate activation functions, novel performance indicators, and carefully designed loss functions demonstrates a dedication to customizing DNNs to the complex nuances of patient case analysis. Recognizing the accuracy necessary in healthcare treatments, a special emphasis was made on grasping the multidimensional nature of healthcare of patient case analysis. Recognizing the need for accuracy in healthcare treatments, a special emphasis was made on recognizing the multidimensional nature of patient issues. Rectified Linear Unit (</a:t>
            </a:r>
            <a:r>
              <a:rPr lang="en-US" i="1" err="1">
                <a:ea typeface="+mn-lt"/>
                <a:cs typeface="+mn-lt"/>
              </a:rPr>
              <a:t>ReLU</a:t>
            </a:r>
            <a:r>
              <a:rPr lang="en-US" i="1" dirty="0">
                <a:ea typeface="+mn-lt"/>
                <a:cs typeface="+mn-lt"/>
              </a:rPr>
              <a:t>) and </a:t>
            </a:r>
            <a:r>
              <a:rPr lang="en-US" i="1" err="1">
                <a:ea typeface="+mn-lt"/>
                <a:cs typeface="+mn-lt"/>
              </a:rPr>
              <a:t>Softmax</a:t>
            </a:r>
            <a:r>
              <a:rPr lang="en-US" i="1" dirty="0">
                <a:ea typeface="+mn-lt"/>
                <a:cs typeface="+mn-lt"/>
              </a:rPr>
              <a:t> activation functions were specifically chosen for their ability to uncover subtle patterns within patient data. </a:t>
            </a:r>
          </a:p>
          <a:p>
            <a:pPr marL="285750" indent="-285750" algn="just">
              <a:buFont typeface="Wingdings"/>
              <a:buChar char="§"/>
            </a:pPr>
            <a:r>
              <a:rPr lang="en-US" i="1" dirty="0">
                <a:ea typeface="+mn-lt"/>
                <a:cs typeface="+mn-lt"/>
              </a:rPr>
              <a:t>The study pioneered the notion of "Synergistic Precision," which encapsulates our combined efforts converged on the one aim of patient change. This comprehensive approach takes into account not just accuracy but also the cumulative precision of our approaches, recognizing that meaningful revolution in healthcare necessitates more than algorithmic efficiency. </a:t>
            </a:r>
            <a:endParaRPr lang="en-US" i="1"/>
          </a:p>
        </p:txBody>
      </p:sp>
    </p:spTree>
    <p:extLst>
      <p:ext uri="{BB962C8B-B14F-4D97-AF65-F5344CB8AC3E}">
        <p14:creationId xmlns:p14="http://schemas.microsoft.com/office/powerpoint/2010/main" val="3855497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ookman Old Style"/>
                <a:ea typeface="Verdana"/>
              </a:rPr>
              <a:t>SDGs : Good Health and Well-Being</a:t>
            </a:r>
          </a:p>
        </p:txBody>
      </p:sp>
      <p:sp>
        <p:nvSpPr>
          <p:cNvPr id="3" name="Content Placeholder 2"/>
          <p:cNvSpPr>
            <a:spLocks noGrp="1"/>
          </p:cNvSpPr>
          <p:nvPr>
            <p:ph idx="1"/>
          </p:nvPr>
        </p:nvSpPr>
        <p:spPr>
          <a:xfrm>
            <a:off x="812800" y="1157681"/>
            <a:ext cx="7965057" cy="4938317"/>
          </a:xfrm>
        </p:spPr>
        <p:txBody>
          <a:bodyPr vert="horz" lIns="91440" tIns="45720" rIns="91440" bIns="45720" rtlCol="0" anchor="t">
            <a:normAutofit lnSpcReduction="10000"/>
          </a:bodyPr>
          <a:lstStyle/>
          <a:p>
            <a:pPr marL="0" indent="0">
              <a:buNone/>
            </a:pPr>
            <a:r>
              <a:rPr lang="en-US" sz="3200" b="1" dirty="0">
                <a:latin typeface="Bookman Old Style"/>
                <a:ea typeface="Verdana"/>
              </a:rPr>
              <a:t>Ensure healthy lives and promote well-being for all at all ages</a:t>
            </a:r>
          </a:p>
          <a:p>
            <a:r>
              <a:rPr lang="en-US" sz="2000" dirty="0">
                <a:latin typeface="Bookman Old Style"/>
                <a:ea typeface="Verdana"/>
              </a:rPr>
              <a:t>The targets and indicators under SDG 3 address various aspects of health, including maternal and child health, infectious diseases, non-communicable diseases, mental health, and access to healthcare services. The goal is to achieve universal health coverage, reduce the global maternal mortality ratio, end preventable deaths of newborns and children under five, and combat communicable diseases such as HIV/AIDS, malaria, and tuberculosis. Promoting mental health and well-being is also an integral part of SDG 3. Additionally, the goal aims to strengthen the prevention and treatment of substance abuse, reduce road traffic injuries, and support research and development for vaccines and medicines.</a:t>
            </a:r>
          </a:p>
        </p:txBody>
      </p:sp>
      <p:sp>
        <p:nvSpPr>
          <p:cNvPr id="4" name="AutoShape 2" descr="3 | Good Health and Well-Being – Textile Exchange – SDGS"/>
          <p:cNvSpPr>
            <a:spLocks noChangeAspect="1" noChangeArrowheads="1"/>
          </p:cNvSpPr>
          <p:nvPr/>
        </p:nvSpPr>
        <p:spPr bwMode="auto">
          <a:xfrm>
            <a:off x="5415472" y="5232880"/>
            <a:ext cx="2713460" cy="27134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3 | Good Health and Well-Being – Textile Exchange – SDG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9928" y="1289248"/>
            <a:ext cx="2715147" cy="2715147"/>
          </a:xfrm>
          <a:prstGeom prst="rect">
            <a:avLst/>
          </a:prstGeom>
        </p:spPr>
      </p:pic>
      <p:sp>
        <p:nvSpPr>
          <p:cNvPr id="7" name="TextBox 6">
            <a:extLst>
              <a:ext uri="{FF2B5EF4-FFF2-40B4-BE49-F238E27FC236}">
                <a16:creationId xmlns:a16="http://schemas.microsoft.com/office/drawing/2014/main" id="{D5CE3475-8BE6-8B8B-6127-2D39629C79F8}"/>
              </a:ext>
            </a:extLst>
          </p:cNvPr>
          <p:cNvSpPr txBox="1"/>
          <p:nvPr/>
        </p:nvSpPr>
        <p:spPr>
          <a:xfrm>
            <a:off x="9289371" y="4175185"/>
            <a:ext cx="2180566" cy="1477328"/>
          </a:xfrm>
          <a:prstGeom prst="rect">
            <a:avLst/>
          </a:prstGeom>
          <a:ln w="5715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00B050"/>
                </a:solidFill>
              </a:rPr>
              <a:t>SUSTAINABLE</a:t>
            </a:r>
          </a:p>
          <a:p>
            <a:pPr algn="ctr"/>
            <a:r>
              <a:rPr lang="en-US" dirty="0">
                <a:solidFill>
                  <a:srgbClr val="00B050"/>
                </a:solidFill>
              </a:rPr>
              <a:t>DEVELOPMENT</a:t>
            </a:r>
          </a:p>
          <a:p>
            <a:pPr algn="ctr"/>
            <a:r>
              <a:rPr lang="en-US" dirty="0">
                <a:solidFill>
                  <a:srgbClr val="00B050"/>
                </a:solidFill>
              </a:rPr>
              <a:t>GOAL 3 : GOOD HEALTH AND WELL BEING</a:t>
            </a:r>
          </a:p>
        </p:txBody>
      </p:sp>
    </p:spTree>
    <p:extLst>
      <p:ext uri="{BB962C8B-B14F-4D97-AF65-F5344CB8AC3E}">
        <p14:creationId xmlns:p14="http://schemas.microsoft.com/office/powerpoint/2010/main" val="1777491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a:latin typeface="Bookman Old Style"/>
                <a:ea typeface="Verdana"/>
              </a:rPr>
              <a:t>References</a:t>
            </a:r>
          </a:p>
        </p:txBody>
      </p:sp>
      <p:sp>
        <p:nvSpPr>
          <p:cNvPr id="3" name="Content Placeholder 2"/>
          <p:cNvSpPr>
            <a:spLocks noGrp="1"/>
          </p:cNvSpPr>
          <p:nvPr>
            <p:ph idx="1"/>
          </p:nvPr>
        </p:nvSpPr>
        <p:spPr>
          <a:xfrm>
            <a:off x="812800" y="1336964"/>
            <a:ext cx="10668000" cy="4274125"/>
          </a:xfrm>
        </p:spPr>
        <p:txBody>
          <a:bodyPr vert="horz" lIns="91440" tIns="45720" rIns="91440" bIns="45720" rtlCol="0" anchor="t">
            <a:noAutofit/>
          </a:bodyPr>
          <a:lstStyle/>
          <a:p>
            <a:pPr marL="0" indent="0">
              <a:buNone/>
            </a:pPr>
            <a:r>
              <a:rPr lang="en-GB" sz="1600" dirty="0"/>
              <a:t>[1]</a:t>
            </a:r>
            <a:r>
              <a:rPr lang="en-GB" sz="1600" b="1" dirty="0"/>
              <a:t> </a:t>
            </a:r>
            <a:r>
              <a:rPr lang="en-GB" sz="1600" dirty="0"/>
              <a:t>Patient Case Similarity, </a:t>
            </a:r>
            <a:r>
              <a:rPr lang="en-GB" sz="1600" i="1" dirty="0"/>
              <a:t>International Journal Of Computer Science And Information Technology Research, Vol. 8, April 2020 </a:t>
            </a:r>
            <a:endParaRPr lang="en-US" sz="1600" dirty="0"/>
          </a:p>
          <a:p>
            <a:pPr marL="0" indent="0">
              <a:buNone/>
            </a:pPr>
            <a:r>
              <a:rPr lang="en-GB" sz="1600" i="1" dirty="0"/>
              <a:t> </a:t>
            </a:r>
            <a:endParaRPr lang="en-US" sz="1600" dirty="0"/>
          </a:p>
          <a:p>
            <a:pPr marL="0" indent="0">
              <a:buNone/>
            </a:pPr>
            <a:r>
              <a:rPr lang="en-GB" sz="1600" dirty="0"/>
              <a:t>[2] </a:t>
            </a:r>
            <a:r>
              <a:rPr lang="en-GB" sz="1600" dirty="0" err="1"/>
              <a:t>netDx</a:t>
            </a:r>
            <a:r>
              <a:rPr lang="en-GB" sz="1600" dirty="0"/>
              <a:t>: Software for building interpretable patient classifiers by multi-'</a:t>
            </a:r>
            <a:r>
              <a:rPr lang="en-GB" sz="1600" dirty="0" err="1"/>
              <a:t>omic</a:t>
            </a:r>
            <a:r>
              <a:rPr lang="en-GB" sz="1600" dirty="0"/>
              <a:t> data integration using patient similarity networks, </a:t>
            </a:r>
            <a:r>
              <a:rPr lang="en-GB" sz="1600" i="1" dirty="0"/>
              <a:t>IEEE, Oct 2020</a:t>
            </a:r>
            <a:endParaRPr lang="en-US" sz="1600" dirty="0"/>
          </a:p>
          <a:p>
            <a:pPr marL="0" indent="0">
              <a:buNone/>
            </a:pPr>
            <a:r>
              <a:rPr lang="en-GB" sz="1600" i="1" dirty="0"/>
              <a:t> </a:t>
            </a:r>
            <a:endParaRPr lang="en-US" sz="1600" dirty="0"/>
          </a:p>
          <a:p>
            <a:pPr marL="0" indent="0">
              <a:buNone/>
            </a:pPr>
            <a:r>
              <a:rPr lang="en-GB" sz="1600" dirty="0"/>
              <a:t>[3] On the relationship between similar requirements and similar </a:t>
            </a:r>
            <a:endParaRPr lang="en-US" sz="1600" dirty="0"/>
          </a:p>
          <a:p>
            <a:pPr marL="0" indent="0">
              <a:buNone/>
            </a:pPr>
            <a:r>
              <a:rPr lang="en-GB" sz="1600" dirty="0"/>
              <a:t>Software (A case study in the railway domain),</a:t>
            </a:r>
            <a:r>
              <a:rPr lang="en-GB" sz="1600" b="1" dirty="0"/>
              <a:t> </a:t>
            </a:r>
            <a:r>
              <a:rPr lang="en-GB" sz="1600" i="1" dirty="0"/>
              <a:t>Requirements Engineering,</a:t>
            </a:r>
            <a:r>
              <a:rPr lang="en-GB" sz="1600" dirty="0"/>
              <a:t> </a:t>
            </a:r>
            <a:r>
              <a:rPr lang="en-GB" sz="1600" i="1" dirty="0"/>
              <a:t>Jan 2022</a:t>
            </a:r>
            <a:endParaRPr lang="en-US" sz="1600" dirty="0"/>
          </a:p>
          <a:p>
            <a:pPr marL="0" indent="0">
              <a:buNone/>
            </a:pPr>
            <a:r>
              <a:rPr lang="en-GB" sz="1600" i="1" dirty="0"/>
              <a:t> </a:t>
            </a:r>
            <a:endParaRPr lang="en-US" sz="1600" dirty="0"/>
          </a:p>
          <a:p>
            <a:pPr marL="0" indent="0">
              <a:buNone/>
            </a:pPr>
            <a:r>
              <a:rPr lang="en-GB" sz="1600" dirty="0"/>
              <a:t>[4] AI-Driven Clinical Decision Support: Enhancing Disease Diagnosis Exploiting Patients Similarity Institute for High Performance Computing and Networking of the National Research Council of Italy (ICAR-CNR)</a:t>
            </a:r>
            <a:r>
              <a:rPr lang="en-GB" sz="1600" b="1" dirty="0"/>
              <a:t>,</a:t>
            </a:r>
            <a:r>
              <a:rPr lang="en-GB" sz="1600" dirty="0"/>
              <a:t> </a:t>
            </a:r>
            <a:r>
              <a:rPr lang="en-GB" sz="1600" i="1" dirty="0"/>
              <a:t>87036 </a:t>
            </a:r>
            <a:r>
              <a:rPr lang="en-GB" sz="1600" i="1" dirty="0" err="1"/>
              <a:t>Rende</a:t>
            </a:r>
            <a:r>
              <a:rPr lang="en-GB" sz="1600" i="1" dirty="0"/>
              <a:t>, Italy, Jan 2022</a:t>
            </a:r>
            <a:endParaRPr lang="en-US" sz="1600" dirty="0"/>
          </a:p>
          <a:p>
            <a:pPr marL="0" indent="0">
              <a:buNone/>
            </a:pPr>
            <a:r>
              <a:rPr lang="en-GB" sz="1600" i="1" dirty="0"/>
              <a:t> </a:t>
            </a:r>
            <a:endParaRPr lang="en-US" sz="1600" dirty="0"/>
          </a:p>
          <a:p>
            <a:pPr marL="0" indent="0">
              <a:buNone/>
            </a:pPr>
            <a:r>
              <a:rPr lang="en-GB" sz="1600" dirty="0"/>
              <a:t>[5] Patient similarity analytics for explainable clinical risk prediction,</a:t>
            </a:r>
            <a:r>
              <a:rPr lang="en-GB" sz="1600" b="1" dirty="0"/>
              <a:t> </a:t>
            </a:r>
            <a:r>
              <a:rPr lang="en-GB" sz="1600" i="1" dirty="0"/>
              <a:t>BMC Medical Informatics and Decision Making,</a:t>
            </a:r>
            <a:r>
              <a:rPr lang="en-GB" sz="1600" dirty="0"/>
              <a:t> </a:t>
            </a:r>
            <a:r>
              <a:rPr lang="en-GB" sz="1600" i="1" dirty="0"/>
              <a:t>July 2021</a:t>
            </a:r>
            <a:endParaRPr lang="en-US" sz="1600" dirty="0"/>
          </a:p>
          <a:p>
            <a:pPr marL="0" indent="0">
              <a:buNone/>
            </a:pPr>
            <a:r>
              <a:rPr lang="en-GB" sz="1600" i="1" dirty="0"/>
              <a:t> </a:t>
            </a:r>
            <a:endParaRPr lang="en-GB" sz="1600" dirty="0">
              <a:latin typeface="Cambria"/>
            </a:endParaRPr>
          </a:p>
        </p:txBody>
      </p:sp>
    </p:spTree>
    <p:extLst>
      <p:ext uri="{BB962C8B-B14F-4D97-AF65-F5344CB8AC3E}">
        <p14:creationId xmlns:p14="http://schemas.microsoft.com/office/powerpoint/2010/main" val="3613863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a:latin typeface="Bookman Old Style"/>
                <a:ea typeface="Verdana"/>
              </a:rPr>
              <a:t>References</a:t>
            </a:r>
          </a:p>
        </p:txBody>
      </p:sp>
      <p:sp>
        <p:nvSpPr>
          <p:cNvPr id="3" name="Content Placeholder 2"/>
          <p:cNvSpPr>
            <a:spLocks noGrp="1"/>
          </p:cNvSpPr>
          <p:nvPr>
            <p:ph idx="1"/>
          </p:nvPr>
        </p:nvSpPr>
        <p:spPr>
          <a:xfrm>
            <a:off x="812800" y="1336964"/>
            <a:ext cx="10668000" cy="4274125"/>
          </a:xfrm>
        </p:spPr>
        <p:txBody>
          <a:bodyPr vert="horz" lIns="91440" tIns="45720" rIns="91440" bIns="45720" rtlCol="0" anchor="t">
            <a:noAutofit/>
          </a:bodyPr>
          <a:lstStyle/>
          <a:p>
            <a:pPr marL="0" indent="0">
              <a:buNone/>
            </a:pPr>
            <a:r>
              <a:rPr lang="en-GB" sz="1600" dirty="0"/>
              <a:t>[6]</a:t>
            </a:r>
            <a:r>
              <a:rPr lang="en-GB" sz="1600" b="1" dirty="0"/>
              <a:t>  </a:t>
            </a:r>
            <a:r>
              <a:rPr lang="en-GB" sz="1600" dirty="0"/>
              <a:t>Novel Patient Similarity Network ( PSN) Framework Based On Multi-Model Deep Learning For Precision Medicine, </a:t>
            </a:r>
            <a:r>
              <a:rPr lang="en-GB" sz="1600" i="1" dirty="0"/>
              <a:t>MDPI, Journals, Vol. 12, May 2022</a:t>
            </a:r>
            <a:endParaRPr lang="en-US" sz="1600" dirty="0"/>
          </a:p>
          <a:p>
            <a:pPr marL="0" indent="0">
              <a:buNone/>
            </a:pPr>
            <a:r>
              <a:rPr lang="en-GB" sz="1600" i="1" dirty="0"/>
              <a:t> </a:t>
            </a:r>
            <a:endParaRPr lang="en-US" sz="1600" dirty="0"/>
          </a:p>
          <a:p>
            <a:pPr marL="0" indent="0">
              <a:buNone/>
            </a:pPr>
            <a:r>
              <a:rPr lang="en-US" sz="1600" dirty="0"/>
              <a:t>[7]</a:t>
            </a:r>
            <a:r>
              <a:rPr lang="en-US" sz="1600" b="1" dirty="0"/>
              <a:t> </a:t>
            </a:r>
            <a:r>
              <a:rPr lang="en-GB" sz="1600" dirty="0"/>
              <a:t>Similarity Of Patients In Predictive Models Using Medical Data : Case Of Auto Prescription Drugs For Diabetic Patients, </a:t>
            </a:r>
            <a:r>
              <a:rPr lang="en-GB" sz="1600" i="1" dirty="0"/>
              <a:t>International Journal Of Computers, Vol. 6, 2021</a:t>
            </a:r>
            <a:endParaRPr lang="en-US" sz="1600" dirty="0"/>
          </a:p>
          <a:p>
            <a:pPr marL="0" indent="0">
              <a:buNone/>
            </a:pPr>
            <a:r>
              <a:rPr lang="en-GB" sz="1600" i="1" dirty="0"/>
              <a:t> </a:t>
            </a:r>
            <a:endParaRPr lang="en-US" sz="1600" dirty="0"/>
          </a:p>
          <a:p>
            <a:pPr marL="0" indent="0">
              <a:buNone/>
            </a:pPr>
            <a:r>
              <a:rPr lang="en-GB" sz="1600" dirty="0"/>
              <a:t>[8] Sequential Data–Based Patient Similarity Framework for Patient Outcome Prediction: Algorithm Development, </a:t>
            </a:r>
            <a:r>
              <a:rPr lang="en-GB" sz="1600" i="1" dirty="0"/>
              <a:t>Journal Of Medical Internet Research, May 2021</a:t>
            </a:r>
            <a:endParaRPr lang="en-US" sz="1600" dirty="0"/>
          </a:p>
          <a:p>
            <a:pPr marL="0" indent="0">
              <a:buNone/>
            </a:pPr>
            <a:r>
              <a:rPr lang="en-US" sz="1600" dirty="0"/>
              <a:t> </a:t>
            </a:r>
          </a:p>
          <a:p>
            <a:pPr marL="0" indent="0">
              <a:buNone/>
            </a:pPr>
            <a:r>
              <a:rPr lang="en-GB" sz="1600" dirty="0"/>
              <a:t>[9] Patient-Patent Similarity-Based Screening of a Clinical Data </a:t>
            </a:r>
            <a:endParaRPr lang="en-US" sz="1600" dirty="0"/>
          </a:p>
          <a:p>
            <a:pPr marL="0" indent="0">
              <a:buNone/>
            </a:pPr>
            <a:r>
              <a:rPr lang="en-GB" sz="1600" dirty="0"/>
              <a:t>Warehouse to support ciliopathy Diagnosis, </a:t>
            </a:r>
            <a:r>
              <a:rPr lang="en-GB" sz="1600" i="1" dirty="0"/>
              <a:t>Frontiers in Pharmacology, March 2022</a:t>
            </a:r>
            <a:endParaRPr lang="en-US" sz="1600" dirty="0"/>
          </a:p>
          <a:p>
            <a:pPr marL="0" indent="0">
              <a:buNone/>
            </a:pPr>
            <a:r>
              <a:rPr lang="en-US" sz="1600" dirty="0"/>
              <a:t> </a:t>
            </a:r>
          </a:p>
          <a:p>
            <a:pPr marL="0" indent="0">
              <a:buNone/>
            </a:pPr>
            <a:r>
              <a:rPr lang="en-GB" sz="1600" dirty="0"/>
              <a:t>[10] Diabetes medication recommendation system using patient similarity analytics</a:t>
            </a:r>
            <a:r>
              <a:rPr lang="en-GB" sz="1600" b="1" dirty="0"/>
              <a:t>,</a:t>
            </a:r>
            <a:r>
              <a:rPr lang="en-GB" sz="1600" dirty="0"/>
              <a:t> </a:t>
            </a:r>
            <a:r>
              <a:rPr lang="en-GB" sz="1600" i="1" dirty="0"/>
              <a:t>Scientific Reports, Dec 2022</a:t>
            </a:r>
            <a:endParaRPr lang="en-US" sz="1600" dirty="0"/>
          </a:p>
          <a:p>
            <a:pPr marL="0" indent="0">
              <a:buNone/>
            </a:pPr>
            <a:endParaRPr lang="en-GB" sz="1600" dirty="0">
              <a:latin typeface="Cambria"/>
            </a:endParaRPr>
          </a:p>
        </p:txBody>
      </p:sp>
    </p:spTree>
    <p:extLst>
      <p:ext uri="{BB962C8B-B14F-4D97-AF65-F5344CB8AC3E}">
        <p14:creationId xmlns:p14="http://schemas.microsoft.com/office/powerpoint/2010/main" val="2346299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Publication Details</a:t>
            </a:r>
          </a:p>
        </p:txBody>
      </p:sp>
      <p:sp>
        <p:nvSpPr>
          <p:cNvPr id="3" name="Content Placeholder 2"/>
          <p:cNvSpPr>
            <a:spLocks noGrp="1"/>
          </p:cNvSpPr>
          <p:nvPr>
            <p:ph idx="1"/>
          </p:nvPr>
        </p:nvSpPr>
        <p:spPr/>
        <p:txBody>
          <a:bodyPr vert="horz" lIns="91440" tIns="45720" rIns="91440" bIns="45720" rtlCol="0" anchor="t">
            <a:normAutofit/>
          </a:bodyPr>
          <a:lstStyle/>
          <a:p>
            <a:r>
              <a:rPr lang="en-US" b="1" dirty="0">
                <a:latin typeface="Bookman Old Style"/>
                <a:ea typeface="Verdana"/>
                <a:cs typeface="Times New Roman"/>
              </a:rPr>
              <a:t>The article “UNVEILING THE SYNERGISTIC PRECISION : A DEEP DIVE INTO PATIENT CASE SIMILARITY THROUGH CUTTING EDGE DEEP NEURAL NETWORKS ” published by Anshita, M Lavanya, K Chaithanya and </a:t>
            </a:r>
            <a:r>
              <a:rPr lang="en-US" b="1" err="1">
                <a:latin typeface="Bookman Old Style"/>
                <a:ea typeface="Verdana"/>
                <a:cs typeface="Times New Roman"/>
              </a:rPr>
              <a:t>Dinnepati</a:t>
            </a:r>
            <a:r>
              <a:rPr lang="en-US" b="1" dirty="0">
                <a:latin typeface="Bookman Old Style"/>
                <a:ea typeface="Verdana"/>
                <a:cs typeface="Times New Roman"/>
              </a:rPr>
              <a:t> Sahithya by the publication IRJMETS contains intrinsic information on the Patient Case Similarity Project using Deep Neural Networks. </a:t>
            </a:r>
            <a:endParaRPr lang="en-US" b="1">
              <a:latin typeface="Bookman Old Style"/>
            </a:endParaRPr>
          </a:p>
          <a:p>
            <a:r>
              <a:rPr lang="en-US" b="1" dirty="0">
                <a:latin typeface="Bookman Old Style"/>
                <a:ea typeface="Verdana"/>
                <a:cs typeface="Times New Roman"/>
              </a:rPr>
              <a:t>Keywords: Deep Neural Network, Machine Learning, Artificial Intelligence, Similarity Index, Accuracy.</a:t>
            </a:r>
          </a:p>
          <a:p>
            <a:r>
              <a:rPr lang="en-US" dirty="0">
                <a:hlinkClick r:id="rId2"/>
              </a:rPr>
              <a:t>https://www.irjmets.com/uploadedfiles/paper//issue_12_december_2023/47908/final/fin_irjmets1704025350.pdf</a:t>
            </a:r>
            <a:endParaRPr lang="en-US" dirty="0"/>
          </a:p>
        </p:txBody>
      </p:sp>
    </p:spTree>
    <p:extLst>
      <p:ext uri="{BB962C8B-B14F-4D97-AF65-F5344CB8AC3E}">
        <p14:creationId xmlns:p14="http://schemas.microsoft.com/office/powerpoint/2010/main" val="2375379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vert="horz" lIns="91440" tIns="45720" rIns="91440" bIns="45720" rtlCol="0" anchor="t">
            <a:normAutofit/>
          </a:bodyPr>
          <a:lstStyle/>
          <a:p>
            <a:pPr marL="0" indent="0" algn="ctr">
              <a:buNone/>
            </a:pPr>
            <a:endParaRPr lang="en-GB" sz="4400"/>
          </a:p>
          <a:p>
            <a:pPr marL="0" indent="0" algn="ctr">
              <a:buNone/>
            </a:pPr>
            <a:endParaRPr lang="en-GB" sz="4400"/>
          </a:p>
          <a:p>
            <a:pPr marL="0" indent="0" algn="ctr">
              <a:buNone/>
            </a:pPr>
            <a:r>
              <a:rPr lang="en-GB" sz="6000" b="1">
                <a:solidFill>
                  <a:schemeClr val="tx2"/>
                </a:solidFill>
                <a:latin typeface="Bookman Old Style"/>
                <a:ea typeface="Verdana"/>
              </a:rPr>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latin typeface="Bookman Old Style"/>
                <a:ea typeface="Verdana"/>
              </a:rPr>
              <a:t>Introduction</a:t>
            </a:r>
            <a:endParaRPr lang="en-GB" sz="3200" dirty="0">
              <a:latin typeface="Bookman Old Style"/>
            </a:endParaRPr>
          </a:p>
        </p:txBody>
      </p:sp>
      <p:sp>
        <p:nvSpPr>
          <p:cNvPr id="3" name="Content Placeholder 2"/>
          <p:cNvSpPr>
            <a:spLocks noGrp="1"/>
          </p:cNvSpPr>
          <p:nvPr>
            <p:ph idx="1"/>
          </p:nvPr>
        </p:nvSpPr>
        <p:spPr>
          <a:xfrm>
            <a:off x="812800" y="1114246"/>
            <a:ext cx="10668000" cy="4952997"/>
          </a:xfrm>
        </p:spPr>
        <p:txBody>
          <a:bodyPr vert="horz" lIns="91440" tIns="45720" rIns="91440" bIns="45720" rtlCol="0" anchor="t">
            <a:noAutofit/>
          </a:bodyPr>
          <a:lstStyle/>
          <a:p>
            <a:pPr marL="0" indent="0" algn="just">
              <a:buNone/>
            </a:pPr>
            <a:r>
              <a:rPr lang="en-GB" sz="1700" i="1" dirty="0">
                <a:latin typeface="Bookman Old Style"/>
                <a:ea typeface="Verdana"/>
              </a:rPr>
              <a:t>Healthcare is constantly evolving and the focus on precise diagnosis and treatment has become more important than ever. However, one of the biggest challenges is finding the similarities between patient cases that can be quite complex. That's where our research comes in. We're exploring how Deep Neural Networks (DNNs) can help us better understand patient cases and uncover the subtle relationships that exist between them. Our research is called "Unveiling the Synergistic Precision" and it's all about using advanced computational methods and healthcare analytics to make breakthroughs in personalized medicine. We're taking a "deep dive" into neural networks to see how they can help us decipher complicated medical data and uncover new insights into how patients can be treated. The idea behind "synergistic precision" is that by combining DNNs with patient data, we can better understand each patient's unique case and tailor their treatment accordingly. This is a big step beyond traditional methods, which often miss the subtle nuances that can make a big difference in a patient's care. We believe that our research will help refine clinical decision support systems and ultimately lead to more personalized medical interventions. Our paper doesn't just focus on the technical aspects of using DNNs in healthcare. We also look at how this technology can impact healthcare practitioners and the entire field of personalized medicine. By unveiling the potential of DNNs, we're creating a future where artificial intelligence and healthcare come together to redefine the standard of care. We're excited to take this journey and invite everyone to join us as we explore the potential of cutting-edge deep neural networks in reshaping patient-centric healthcare</a:t>
            </a:r>
            <a:endParaRPr lang="en-GB" sz="1700" i="1" dirty="0">
              <a:latin typeface="Bookman Old Style"/>
            </a:endParaRPr>
          </a:p>
          <a:p>
            <a:pPr algn="just">
              <a:buNone/>
            </a:pPr>
            <a:endParaRPr lang="en-GB" sz="1700" i="1" dirty="0">
              <a:latin typeface="Bookman Old Style"/>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a:latin typeface="Bookman Old Style"/>
                <a:ea typeface="Verdana"/>
              </a:rPr>
              <a:t>Literature Review</a:t>
            </a:r>
          </a:p>
        </p:txBody>
      </p:sp>
      <p:sp>
        <p:nvSpPr>
          <p:cNvPr id="3" name="Content Placeholder 2"/>
          <p:cNvSpPr>
            <a:spLocks noGrp="1"/>
          </p:cNvSpPr>
          <p:nvPr>
            <p:ph idx="1"/>
          </p:nvPr>
        </p:nvSpPr>
        <p:spPr/>
        <p:txBody>
          <a:bodyPr vert="horz" lIns="91440" tIns="45720" rIns="91440" bIns="45720" rtlCol="0" anchor="t">
            <a:normAutofit lnSpcReduction="10000"/>
          </a:bodyPr>
          <a:lstStyle/>
          <a:p>
            <a:pPr>
              <a:buFont typeface="Wingdings" pitchFamily="34" charset="0"/>
              <a:buChar char="§"/>
            </a:pPr>
            <a:r>
              <a:rPr lang="en-GB" i="1" dirty="0">
                <a:latin typeface="Bookman Old Style"/>
                <a:ea typeface="Verdana"/>
              </a:rPr>
              <a:t>Interdisciplinary Perspectives : The literature emphasizes how interdisciplinary patient case analysis is, using knowledge from data analytics, computer science, and medicine to improve methods that make use of deep neural networks. </a:t>
            </a:r>
            <a:endParaRPr lang="en-US" i="1">
              <a:latin typeface="Bookman Old Style"/>
            </a:endParaRPr>
          </a:p>
          <a:p>
            <a:pPr>
              <a:buFont typeface="Wingdings" pitchFamily="34" charset="0"/>
              <a:buChar char="§"/>
            </a:pPr>
            <a:r>
              <a:rPr lang="en-GB" i="1" dirty="0">
                <a:latin typeface="Bookman Old Style"/>
                <a:ea typeface="Verdana"/>
              </a:rPr>
              <a:t>Problems with Patient Case Similarity : Our investigation of sophisticated deep learning methods to get over current constraints is based on prior research that tackles problems with patient case similarity. The paradigm shift towards precision medicine is supported by literature, which highlights the necessity for advanced instruments like deep neural networks to fully understand the complexity of patient cases. Ethical Considerations: In order to examine the ethical implications of using state-of-the-art deep neural networks for in-depth patient case analysis, the literature </a:t>
            </a:r>
            <a:r>
              <a:rPr lang="en-GB" i="1" dirty="0" err="1">
                <a:latin typeface="Bookman Old Style"/>
                <a:ea typeface="Verdana"/>
              </a:rPr>
              <a:t>analyzes</a:t>
            </a:r>
            <a:r>
              <a:rPr lang="en-GB" i="1" dirty="0">
                <a:latin typeface="Bookman Old Style"/>
                <a:ea typeface="Verdana"/>
              </a:rPr>
              <a:t> issues pertaining to patient privacy and data security.</a:t>
            </a:r>
            <a:endParaRPr lang="en-US" i="1" dirty="0">
              <a:latin typeface="Bookman Old Style"/>
            </a:endParaRPr>
          </a:p>
          <a:p>
            <a:pPr marL="0" indent="0">
              <a:buNone/>
            </a:pPr>
            <a:endParaRPr lang="en-GB"/>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01CF2-A454-E5FF-8A67-A7FB44DB191E}"/>
              </a:ext>
            </a:extLst>
          </p:cNvPr>
          <p:cNvSpPr>
            <a:spLocks noGrp="1"/>
          </p:cNvSpPr>
          <p:nvPr>
            <p:ph type="title"/>
          </p:nvPr>
        </p:nvSpPr>
        <p:spPr/>
        <p:txBody>
          <a:bodyPr/>
          <a:lstStyle/>
          <a:p>
            <a:r>
              <a:rPr lang="en-US" sz="3200" dirty="0">
                <a:latin typeface="Bookman Old Style"/>
                <a:ea typeface="Verdana"/>
              </a:rPr>
              <a:t>Research Gaps Identified</a:t>
            </a:r>
            <a:endParaRPr lang="en-US" sz="3200" dirty="0">
              <a:latin typeface="Bookman Old Style"/>
            </a:endParaRPr>
          </a:p>
        </p:txBody>
      </p:sp>
      <p:sp>
        <p:nvSpPr>
          <p:cNvPr id="3" name="Content Placeholder 2">
            <a:extLst>
              <a:ext uri="{FF2B5EF4-FFF2-40B4-BE49-F238E27FC236}">
                <a16:creationId xmlns:a16="http://schemas.microsoft.com/office/drawing/2014/main" id="{A6B50227-7DA4-3181-9CC0-A0346DB7CAB9}"/>
              </a:ext>
            </a:extLst>
          </p:cNvPr>
          <p:cNvSpPr>
            <a:spLocks noGrp="1"/>
          </p:cNvSpPr>
          <p:nvPr>
            <p:ph idx="1"/>
          </p:nvPr>
        </p:nvSpPr>
        <p:spPr/>
        <p:txBody>
          <a:bodyPr vert="horz" lIns="91440" tIns="45720" rIns="91440" bIns="45720" rtlCol="0" anchor="t">
            <a:normAutofit fontScale="85000" lnSpcReduction="10000"/>
          </a:bodyPr>
          <a:lstStyle/>
          <a:p>
            <a:pPr marL="0" indent="0">
              <a:buNone/>
            </a:pPr>
            <a:r>
              <a:rPr lang="en-US" dirty="0">
                <a:latin typeface="Cambria"/>
                <a:ea typeface="Verdana"/>
              </a:rPr>
              <a:t>There a number of drawbacks to using nearest neighbor and clustering methods for patient case similarity. Some of the most common drawbacks include:</a:t>
            </a:r>
            <a:endParaRPr lang="en-US" dirty="0"/>
          </a:p>
          <a:p>
            <a:pPr marL="0" indent="0">
              <a:buNone/>
            </a:pPr>
            <a:endParaRPr lang="en-US">
              <a:latin typeface="Cambria"/>
              <a:ea typeface="Verdana"/>
            </a:endParaRPr>
          </a:p>
          <a:p>
            <a:pPr marL="457200" indent="-457200">
              <a:buAutoNum type="arabicPeriod"/>
            </a:pPr>
            <a:r>
              <a:rPr lang="en-US" b="1" dirty="0">
                <a:latin typeface="Cambria"/>
                <a:ea typeface="Verdana"/>
              </a:rPr>
              <a:t>Sensitivity to outliers</a:t>
            </a:r>
            <a:r>
              <a:rPr lang="en-US" dirty="0">
                <a:latin typeface="Cambria"/>
                <a:ea typeface="Verdana"/>
              </a:rPr>
              <a:t>: These methods are sensitive to outliers, which can significantly impact the accuracy of the results.</a:t>
            </a:r>
          </a:p>
          <a:p>
            <a:pPr marL="457200" indent="-457200">
              <a:buAutoNum type="arabicPeriod"/>
            </a:pPr>
            <a:r>
              <a:rPr lang="en-US" b="1" dirty="0">
                <a:latin typeface="Cambria"/>
                <a:ea typeface="Verdana"/>
              </a:rPr>
              <a:t>Curse of dimensionality</a:t>
            </a:r>
            <a:r>
              <a:rPr lang="en-US" dirty="0">
                <a:latin typeface="Cambria"/>
                <a:ea typeface="Verdana"/>
              </a:rPr>
              <a:t>: The nearest neighbor algorithm and clustering method  is not well-suited for high-dimensional data, which is common in patient case similarity. As a result, the algorithm may identify as similar points that are actually quite different from each other.</a:t>
            </a:r>
          </a:p>
          <a:p>
            <a:pPr marL="457200" indent="-457200">
              <a:buAutoNum type="arabicPeriod"/>
            </a:pPr>
            <a:r>
              <a:rPr lang="en-US" b="1" dirty="0">
                <a:latin typeface="Cambria"/>
                <a:ea typeface="Verdana"/>
              </a:rPr>
              <a:t>Parameter tuning</a:t>
            </a:r>
            <a:r>
              <a:rPr lang="en-US" dirty="0">
                <a:latin typeface="Cambria"/>
                <a:ea typeface="Verdana"/>
              </a:rPr>
              <a:t>: These methods require careful parameter tuning, which can be difficult. There are a number of parameters that need to be set for patient case similarity</a:t>
            </a:r>
          </a:p>
          <a:p>
            <a:pPr marL="457200" indent="-457200">
              <a:buAutoNum type="arabicPeriod"/>
            </a:pPr>
            <a:r>
              <a:rPr lang="en-US" b="1" dirty="0">
                <a:latin typeface="Cambria"/>
                <a:ea typeface="Verdana"/>
              </a:rPr>
              <a:t>Lack of interpretability</a:t>
            </a:r>
            <a:r>
              <a:rPr lang="en-US" dirty="0">
                <a:latin typeface="Cambria"/>
                <a:ea typeface="Verdana"/>
              </a:rPr>
              <a:t>: These methods are not very interpretable, which can make it difficult to understand the results. Interpretability is the ability to understand the decision-making process of an AI model.</a:t>
            </a:r>
          </a:p>
          <a:p>
            <a:pPr marL="457200" indent="-457200">
              <a:buAutoNum type="arabicPeriod"/>
            </a:pPr>
            <a:r>
              <a:rPr lang="en-US" b="1" dirty="0">
                <a:latin typeface="Cambria"/>
                <a:ea typeface="Verdana"/>
              </a:rPr>
              <a:t>High computational cost/ Scalability</a:t>
            </a:r>
            <a:r>
              <a:rPr lang="en-US" dirty="0">
                <a:latin typeface="Cambria"/>
                <a:ea typeface="Verdana"/>
              </a:rPr>
              <a:t>: These  methods can be computationally expensive, especially for large datasets. This can make them impractical to use for applications.</a:t>
            </a:r>
          </a:p>
        </p:txBody>
      </p:sp>
    </p:spTree>
    <p:extLst>
      <p:ext uri="{BB962C8B-B14F-4D97-AF65-F5344CB8AC3E}">
        <p14:creationId xmlns:p14="http://schemas.microsoft.com/office/powerpoint/2010/main" val="1911710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a:latin typeface="Bookman Old Style"/>
                <a:ea typeface="Verdana"/>
              </a:rPr>
              <a:t>Proposed Method</a:t>
            </a:r>
          </a:p>
        </p:txBody>
      </p:sp>
      <p:sp>
        <p:nvSpPr>
          <p:cNvPr id="3" name="Content Placeholder 2"/>
          <p:cNvSpPr>
            <a:spLocks noGrp="1"/>
          </p:cNvSpPr>
          <p:nvPr>
            <p:ph idx="1"/>
          </p:nvPr>
        </p:nvSpPr>
        <p:spPr/>
        <p:txBody>
          <a:bodyPr vert="horz" lIns="91440" tIns="45720" rIns="91440" bIns="45720" rtlCol="0" anchor="t">
            <a:normAutofit fontScale="92500"/>
          </a:bodyPr>
          <a:lstStyle/>
          <a:p>
            <a:pPr>
              <a:buNone/>
            </a:pPr>
            <a:endParaRPr lang="en-GB"/>
          </a:p>
          <a:p>
            <a:pPr>
              <a:buNone/>
            </a:pPr>
            <a:r>
              <a:rPr lang="en-GB" b="1">
                <a:latin typeface="Cambria"/>
                <a:ea typeface="Verdana"/>
              </a:rPr>
              <a:t>1. Data Preprocessing</a:t>
            </a:r>
          </a:p>
          <a:p>
            <a:pPr>
              <a:buNone/>
            </a:pPr>
            <a:r>
              <a:rPr lang="en-GB">
                <a:latin typeface="Cambria"/>
                <a:ea typeface="Verdana"/>
              </a:rPr>
              <a:t>   - Standardization</a:t>
            </a:r>
            <a:r>
              <a:rPr lang="en-GB" b="1">
                <a:latin typeface="Cambria"/>
                <a:ea typeface="Verdana"/>
              </a:rPr>
              <a:t>:</a:t>
            </a:r>
            <a:r>
              <a:rPr lang="en-GB">
                <a:latin typeface="Cambria"/>
                <a:ea typeface="Verdana"/>
              </a:rPr>
              <a:t> Standardize numerical features to have a mean of 0 and a standard deviation of 1.</a:t>
            </a:r>
          </a:p>
          <a:p>
            <a:pPr>
              <a:buNone/>
            </a:pPr>
            <a:r>
              <a:rPr lang="en-GB">
                <a:latin typeface="Cambria"/>
                <a:ea typeface="Verdana"/>
              </a:rPr>
              <a:t>   - One-hot encoding: Encode categorical features into binary vectors.</a:t>
            </a:r>
          </a:p>
          <a:p>
            <a:pPr>
              <a:buNone/>
            </a:pPr>
            <a:r>
              <a:rPr lang="en-GB">
                <a:latin typeface="Cambria"/>
                <a:ea typeface="Verdana"/>
              </a:rPr>
              <a:t>   - Temporal discretization: Discretize temporal data into meaningful intervals.</a:t>
            </a:r>
          </a:p>
          <a:p>
            <a:pPr>
              <a:buNone/>
            </a:pPr>
            <a:endParaRPr lang="en-GB">
              <a:latin typeface="Cambria"/>
            </a:endParaRPr>
          </a:p>
          <a:p>
            <a:pPr>
              <a:buNone/>
            </a:pPr>
            <a:r>
              <a:rPr lang="en-GB" b="1">
                <a:latin typeface="Cambria"/>
                <a:ea typeface="Verdana"/>
              </a:rPr>
              <a:t>2. Deep Neural Network Architecture:</a:t>
            </a:r>
          </a:p>
          <a:p>
            <a:pPr>
              <a:buNone/>
            </a:pPr>
            <a:r>
              <a:rPr lang="en-GB">
                <a:latin typeface="Cambria"/>
                <a:ea typeface="Verdana"/>
              </a:rPr>
              <a:t>   - Input layer: The input layer receives the pre-processed patient data.</a:t>
            </a:r>
          </a:p>
          <a:p>
            <a:pPr>
              <a:buNone/>
            </a:pPr>
            <a:r>
              <a:rPr lang="en-GB">
                <a:latin typeface="Cambria"/>
                <a:ea typeface="Verdana"/>
              </a:rPr>
              <a:t>   - Hidden layers: Multiple hidden layers extract high-level features from the input data.</a:t>
            </a:r>
          </a:p>
          <a:p>
            <a:pPr>
              <a:buNone/>
            </a:pPr>
            <a:r>
              <a:rPr lang="en-GB">
                <a:latin typeface="Cambria"/>
                <a:ea typeface="Verdana"/>
              </a:rPr>
              <a:t>   - Output layer: The output layer produces a similarity score for each pair of patients.</a:t>
            </a:r>
          </a:p>
          <a:p>
            <a:pPr>
              <a:buNone/>
            </a:pPr>
            <a:endParaRPr lang="en-GB"/>
          </a:p>
          <a:p>
            <a:pPr marL="0" indent="0">
              <a:buNone/>
            </a:pPr>
            <a:endParaRPr lang="en-GB"/>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a:latin typeface="Bookman Old Style"/>
                <a:ea typeface="Verdana"/>
              </a:rPr>
              <a:t>Proposed Method</a:t>
            </a:r>
          </a:p>
        </p:txBody>
      </p:sp>
      <p:sp>
        <p:nvSpPr>
          <p:cNvPr id="3" name="Content Placeholder 2"/>
          <p:cNvSpPr>
            <a:spLocks noGrp="1"/>
          </p:cNvSpPr>
          <p:nvPr>
            <p:ph idx="1"/>
          </p:nvPr>
        </p:nvSpPr>
        <p:spPr>
          <a:xfrm>
            <a:off x="812800" y="1143001"/>
            <a:ext cx="10945090" cy="5271652"/>
          </a:xfrm>
        </p:spPr>
        <p:txBody>
          <a:bodyPr vert="horz" lIns="91440" tIns="45720" rIns="91440" bIns="45720" rtlCol="0" anchor="t">
            <a:noAutofit/>
          </a:bodyPr>
          <a:lstStyle/>
          <a:p>
            <a:pPr>
              <a:buNone/>
            </a:pPr>
            <a:r>
              <a:rPr lang="en-GB" sz="2200" b="1">
                <a:latin typeface="Cambria"/>
                <a:ea typeface="Verdana"/>
              </a:rPr>
              <a:t>3. Training the Deep Neural Network:</a:t>
            </a:r>
            <a:endParaRPr lang="en-US" sz="2200" b="1">
              <a:latin typeface="Cambria"/>
              <a:ea typeface="Verdana"/>
            </a:endParaRPr>
          </a:p>
          <a:p>
            <a:pPr>
              <a:buNone/>
            </a:pPr>
            <a:r>
              <a:rPr lang="en-GB" sz="2200">
                <a:latin typeface="Cambria"/>
                <a:ea typeface="Verdana"/>
              </a:rPr>
              <a:t>   - Choose a loss function: A loss function measures the difference between the predicted similarity scores and the ground truth similarity scores.</a:t>
            </a:r>
            <a:endParaRPr lang="en-US" sz="2200">
              <a:latin typeface="Cambria"/>
              <a:ea typeface="Verdana"/>
            </a:endParaRPr>
          </a:p>
          <a:p>
            <a:pPr>
              <a:buNone/>
            </a:pPr>
            <a:r>
              <a:rPr lang="en-GB" sz="2200">
                <a:latin typeface="Cambria"/>
                <a:ea typeface="Verdana"/>
              </a:rPr>
              <a:t>   - Optimization algorithm: An optimization algorithm updates the model parameters to minimize the loss function.</a:t>
            </a:r>
            <a:endParaRPr lang="en-US" sz="2200">
              <a:latin typeface="Cambria"/>
              <a:ea typeface="Verdana"/>
            </a:endParaRPr>
          </a:p>
          <a:p>
            <a:pPr>
              <a:buNone/>
            </a:pPr>
            <a:r>
              <a:rPr lang="en-GB" sz="2200">
                <a:latin typeface="Cambria"/>
                <a:ea typeface="Verdana"/>
              </a:rPr>
              <a:t>   - Evaluation metrics: Evaluate the model's performance using metrics such as precision, recall, and F1 score.</a:t>
            </a:r>
            <a:endParaRPr lang="en-US" sz="2200">
              <a:latin typeface="Cambria"/>
              <a:ea typeface="Verdana"/>
            </a:endParaRPr>
          </a:p>
          <a:p>
            <a:pPr>
              <a:buNone/>
            </a:pPr>
            <a:endParaRPr lang="en-GB" sz="2200">
              <a:latin typeface="Cambria"/>
              <a:ea typeface="Verdana"/>
            </a:endParaRPr>
          </a:p>
          <a:p>
            <a:pPr>
              <a:buNone/>
            </a:pPr>
            <a:r>
              <a:rPr lang="en-GB" sz="2200" b="1">
                <a:latin typeface="Cambria"/>
                <a:ea typeface="Verdana"/>
              </a:rPr>
              <a:t>4. Patient Similarity Calculation:</a:t>
            </a:r>
            <a:endParaRPr lang="en-US" sz="2200" b="1">
              <a:latin typeface="Cambria"/>
            </a:endParaRPr>
          </a:p>
          <a:p>
            <a:pPr>
              <a:buNone/>
            </a:pPr>
            <a:r>
              <a:rPr lang="en-GB" sz="2200">
                <a:latin typeface="Cambria"/>
                <a:ea typeface="Verdana"/>
              </a:rPr>
              <a:t>   - Patient representation: Represent each patient as a vector of features extracted from the deep neural network.</a:t>
            </a:r>
          </a:p>
          <a:p>
            <a:pPr>
              <a:buNone/>
            </a:pPr>
            <a:r>
              <a:rPr lang="en-GB" sz="2200">
                <a:latin typeface="Cambria"/>
                <a:ea typeface="Verdana"/>
              </a:rPr>
              <a:t>   - Similarity measure: Calculate the similarity between patients using a distance metric, such as Euclidean distance or cosine similarity.</a:t>
            </a:r>
          </a:p>
        </p:txBody>
      </p:sp>
    </p:spTree>
    <p:extLst>
      <p:ext uri="{BB962C8B-B14F-4D97-AF65-F5344CB8AC3E}">
        <p14:creationId xmlns:p14="http://schemas.microsoft.com/office/powerpoint/2010/main" val="1347928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a:latin typeface="Bookman Old Style"/>
                <a:ea typeface="Verdana"/>
              </a:rPr>
              <a:t>Proposed Method</a:t>
            </a:r>
          </a:p>
        </p:txBody>
      </p:sp>
      <p:sp>
        <p:nvSpPr>
          <p:cNvPr id="3" name="Content Placeholder 2"/>
          <p:cNvSpPr>
            <a:spLocks noGrp="1"/>
          </p:cNvSpPr>
          <p:nvPr>
            <p:ph idx="1"/>
          </p:nvPr>
        </p:nvSpPr>
        <p:spPr>
          <a:xfrm>
            <a:off x="812800" y="1711037"/>
            <a:ext cx="10945090" cy="4703616"/>
          </a:xfrm>
        </p:spPr>
        <p:txBody>
          <a:bodyPr vert="horz" lIns="91440" tIns="45720" rIns="91440" bIns="45720" rtlCol="0" anchor="t">
            <a:noAutofit/>
          </a:bodyPr>
          <a:lstStyle/>
          <a:p>
            <a:pPr>
              <a:buNone/>
            </a:pPr>
            <a:r>
              <a:rPr lang="en-GB" sz="2200" b="1">
                <a:latin typeface="Cambria"/>
                <a:ea typeface="Verdana"/>
              </a:rPr>
              <a:t>5. Applications:</a:t>
            </a:r>
            <a:endParaRPr lang="en-GB" sz="2200" b="1">
              <a:latin typeface="Cambria"/>
            </a:endParaRPr>
          </a:p>
          <a:p>
            <a:pPr>
              <a:buNone/>
            </a:pPr>
            <a:r>
              <a:rPr lang="en-GB" sz="2200">
                <a:latin typeface="Cambria"/>
                <a:ea typeface="Verdana"/>
              </a:rPr>
              <a:t>   - Personalized medicine: Identify patients similar to an index patient to inform treatment decisions.</a:t>
            </a:r>
          </a:p>
          <a:p>
            <a:pPr>
              <a:buNone/>
            </a:pPr>
            <a:r>
              <a:rPr lang="en-GB" sz="2200">
                <a:latin typeface="Cambria"/>
                <a:ea typeface="Verdana"/>
              </a:rPr>
              <a:t>   - Clinical research: Stratify patient populations for clinical trials or discover biomarkers.</a:t>
            </a:r>
          </a:p>
          <a:p>
            <a:pPr>
              <a:buNone/>
            </a:pPr>
            <a:r>
              <a:rPr lang="en-GB" sz="2200">
                <a:latin typeface="Cambria"/>
                <a:ea typeface="Verdana"/>
              </a:rPr>
              <a:t>   - Clinical decision support: Provide real-time case recommendations to clinicians.</a:t>
            </a:r>
          </a:p>
        </p:txBody>
      </p:sp>
    </p:spTree>
    <p:extLst>
      <p:ext uri="{BB962C8B-B14F-4D97-AF65-F5344CB8AC3E}">
        <p14:creationId xmlns:p14="http://schemas.microsoft.com/office/powerpoint/2010/main" val="3677743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a:latin typeface="Bookman Old Style"/>
                <a:ea typeface="Verdana"/>
              </a:rPr>
              <a:t>Objectives</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endParaRPr lang="en-GB"/>
          </a:p>
          <a:p>
            <a:pPr marL="457200" indent="-457200">
              <a:buFont typeface="Wingdings" pitchFamily="34" charset="0"/>
              <a:buChar char="q"/>
            </a:pPr>
            <a:r>
              <a:rPr lang="en-GB" sz="2800" dirty="0">
                <a:latin typeface="Cambria"/>
                <a:ea typeface="Verdana"/>
              </a:rPr>
              <a:t>Develop a web application/ software framework to detect similarity between patient cases using AI, Machine Learning and deep Learning.</a:t>
            </a:r>
          </a:p>
          <a:p>
            <a:pPr marL="457200" indent="-457200">
              <a:buFont typeface="Wingdings" pitchFamily="34" charset="0"/>
              <a:buChar char="q"/>
            </a:pPr>
            <a:endParaRPr lang="en-GB" sz="2800">
              <a:latin typeface="Cambria"/>
              <a:ea typeface="Verdana"/>
            </a:endParaRPr>
          </a:p>
          <a:p>
            <a:pPr>
              <a:buFont typeface="Wingdings" pitchFamily="34" charset="0"/>
              <a:buChar char="q"/>
            </a:pPr>
            <a:r>
              <a:rPr lang="en-GB" sz="2800" dirty="0">
                <a:latin typeface="Cambria"/>
                <a:ea typeface="Verdana"/>
              </a:rPr>
              <a:t> Integrate patient data to analyse similar cases</a:t>
            </a:r>
            <a:endParaRPr lang="en-GB" sz="2800" dirty="0">
              <a:latin typeface="Cambria"/>
            </a:endParaRPr>
          </a:p>
          <a:p>
            <a:pPr>
              <a:buFont typeface="Wingdings" pitchFamily="34" charset="0"/>
              <a:buChar char="q"/>
            </a:pPr>
            <a:endParaRPr lang="en-GB" sz="2800">
              <a:latin typeface="Cambria"/>
              <a:ea typeface="Verdana"/>
            </a:endParaRPr>
          </a:p>
          <a:p>
            <a:pPr>
              <a:buFont typeface="Wingdings" pitchFamily="34" charset="0"/>
              <a:buChar char="q"/>
            </a:pPr>
            <a:r>
              <a:rPr lang="en-GB" sz="2800" dirty="0">
                <a:latin typeface="Cambria"/>
                <a:ea typeface="Verdana"/>
              </a:rPr>
              <a:t> Analyse cases to diagnose the patient disease and identify the treatment </a:t>
            </a: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latin typeface="Bookman Old Style"/>
                <a:ea typeface="Verdana"/>
              </a:rPr>
              <a:t>System Design</a:t>
            </a:r>
            <a:endParaRPr lang="en-GB" sz="3200" dirty="0">
              <a:latin typeface="Bookman Old Style"/>
            </a:endParaRPr>
          </a:p>
        </p:txBody>
      </p:sp>
      <p:pic>
        <p:nvPicPr>
          <p:cNvPr id="4" name="Content Placeholder 3" descr="A diagram of a network&#10;&#10;Description automatically generated">
            <a:extLst>
              <a:ext uri="{FF2B5EF4-FFF2-40B4-BE49-F238E27FC236}">
                <a16:creationId xmlns:a16="http://schemas.microsoft.com/office/drawing/2014/main" id="{EE227A3D-867D-FA4F-02B7-D9FC8092389E}"/>
              </a:ext>
            </a:extLst>
          </p:cNvPr>
          <p:cNvPicPr>
            <a:picLocks noGrp="1" noChangeAspect="1"/>
          </p:cNvPicPr>
          <p:nvPr>
            <p:ph idx="1"/>
          </p:nvPr>
        </p:nvPicPr>
        <p:blipFill>
          <a:blip r:embed="rId2"/>
          <a:stretch>
            <a:fillRect/>
          </a:stretch>
        </p:blipFill>
        <p:spPr>
          <a:xfrm>
            <a:off x="2525006" y="1115051"/>
            <a:ext cx="7133519" cy="4493683"/>
          </a:xfrm>
        </p:spPr>
      </p:pic>
      <p:sp>
        <p:nvSpPr>
          <p:cNvPr id="5" name="TextBox 4">
            <a:extLst>
              <a:ext uri="{FF2B5EF4-FFF2-40B4-BE49-F238E27FC236}">
                <a16:creationId xmlns:a16="http://schemas.microsoft.com/office/drawing/2014/main" id="{2B3FEAE0-20C1-600F-D9F0-11B5727747AF}"/>
              </a:ext>
            </a:extLst>
          </p:cNvPr>
          <p:cNvSpPr txBox="1"/>
          <p:nvPr/>
        </p:nvSpPr>
        <p:spPr>
          <a:xfrm>
            <a:off x="3022600" y="5540021"/>
            <a:ext cx="624719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Figure</a:t>
            </a:r>
            <a:r>
              <a:rPr lang="en-US" dirty="0"/>
              <a:t> 1.1 - Architecture of Deep Neural Network</a:t>
            </a:r>
          </a:p>
        </p:txBody>
      </p:sp>
    </p:spTree>
    <p:extLst>
      <p:ext uri="{BB962C8B-B14F-4D97-AF65-F5344CB8AC3E}">
        <p14:creationId xmlns:p14="http://schemas.microsoft.com/office/powerpoint/2010/main" val="3442854311"/>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298</TotalTime>
  <Words>1087</Words>
  <Application>Microsoft Office PowerPoint</Application>
  <PresentationFormat>Widescreen</PresentationFormat>
  <Paragraphs>212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Bioinformatics</vt:lpstr>
      <vt:lpstr>PATIENT CASE SIMILARITY</vt:lpstr>
      <vt:lpstr>Introduction</vt:lpstr>
      <vt:lpstr>Literature Review</vt:lpstr>
      <vt:lpstr>Research Gaps Identified</vt:lpstr>
      <vt:lpstr>Proposed Method</vt:lpstr>
      <vt:lpstr>Proposed Method</vt:lpstr>
      <vt:lpstr>Proposed Method</vt:lpstr>
      <vt:lpstr>Objectives</vt:lpstr>
      <vt:lpstr>System Design</vt:lpstr>
      <vt:lpstr>Implementation</vt:lpstr>
      <vt:lpstr>Model Dynamics</vt:lpstr>
      <vt:lpstr>Timeline of Project by Gantt Chart</vt:lpstr>
      <vt:lpstr>Outcomes</vt:lpstr>
      <vt:lpstr>Conclusion</vt:lpstr>
      <vt:lpstr>SDGs : Good Health and Well-Being</vt:lpstr>
      <vt:lpstr>References</vt:lpstr>
      <vt:lpstr>References</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Lavanya</cp:lastModifiedBy>
  <cp:revision>188</cp:revision>
  <dcterms:created xsi:type="dcterms:W3CDTF">2023-03-16T03:26:27Z</dcterms:created>
  <dcterms:modified xsi:type="dcterms:W3CDTF">2024-01-12T13:25:25Z</dcterms:modified>
</cp:coreProperties>
</file>