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0" r:id="rId3"/>
    <p:sldId id="257" r:id="rId4"/>
    <p:sldId id="258"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93F36-3A10-4A51-BC92-D29A85E296ED}"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252B3-4B2E-410E-8C58-D610C48916CD}" type="slidenum">
              <a:rPr lang="en-US" smtClean="0"/>
              <a:t>‹#›</a:t>
            </a:fld>
            <a:endParaRPr lang="en-US"/>
          </a:p>
        </p:txBody>
      </p:sp>
    </p:spTree>
    <p:extLst>
      <p:ext uri="{BB962C8B-B14F-4D97-AF65-F5344CB8AC3E}">
        <p14:creationId xmlns:p14="http://schemas.microsoft.com/office/powerpoint/2010/main" val="53233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5B5B14A-EDC7-4C4F-8E5F-F1CF920A9364}"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00BBB-5CCE-41B5-A061-1FDCBD2D6837}" type="datetime1">
              <a:rPr lang="en-US" smtClean="0"/>
              <a:t>4/19/2020</a:t>
            </a:fld>
            <a:endParaRPr lang="en-US" dirty="0"/>
          </a:p>
        </p:txBody>
      </p:sp>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44647D3-82E8-4D33-BA2A-C0EEF9ABF483}"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D98A7-16B8-48E0-AFB1-2A78239DD1A7}" type="datetime1">
              <a:rPr lang="en-US" smtClean="0"/>
              <a:t>4/19/2020</a:t>
            </a:fld>
            <a:endParaRPr lang="en-US" dirty="0"/>
          </a:p>
        </p:txBody>
      </p:sp>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18E68A2A-F486-42EB-91A4-7030BC295ABC}"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943C7F6-C78F-432D-9D1C-BD20CC22B535}" type="datetime1">
              <a:rPr lang="en-US" smtClean="0"/>
              <a:t>4/19/2020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AF3E658-9AFB-46CC-9DE8-ADFE170EBB85}" type="datetime1">
              <a:rPr lang="en-US" smtClean="0"/>
              <a:t>4/19/2020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3CE8BD-551F-482A-949F-A5361328E387}" type="datetime1">
              <a:rPr lang="en-US" smtClean="0"/>
              <a:t>4/19/2020</a:t>
            </a:fld>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6A90E48-FCF5-482C-A560-2DACA4EAA59A}" type="datetime1">
              <a:rPr lang="en-US" smtClean="0"/>
              <a:t>4/19/2020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161885-5F91-4B38-BEF9-6EED9FBE63A0}" type="datetime1">
              <a:rPr lang="en-US" smtClean="0"/>
              <a:t>4/19/2020</a:t>
            </a:fld>
            <a:endParaRPr lang="en-US" dirty="0"/>
          </a:p>
        </p:txBody>
      </p:sp>
      <p:sp>
        <p:nvSpPr>
          <p:cNvPr id="6" name="Footer Placeholder 5"/>
          <p:cNvSpPr>
            <a:spLocks noGrp="1"/>
          </p:cNvSpPr>
          <p:nvPr>
            <p:ph type="ftr" sz="quarter" idx="11"/>
          </p:nvPr>
        </p:nvSpPr>
        <p:spPr/>
        <p:txBody>
          <a:bodyPr/>
          <a:lstStyle/>
          <a:p>
            <a:r>
              <a:rPr lang="en-US" smtClean="0"/>
              <a:t>Sumana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DD6DC471-0093-46D6-BEDA-A4963B3CB494}" type="datetime1">
              <a:rPr lang="en-US" smtClean="0"/>
              <a:t>4/19/2020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smtClean="0"/>
              <a:t>Sumana</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25D4BAD-B5CC-45B0-BD39-683A8E522F86}" type="datetime1">
              <a:rPr lang="en-US" smtClean="0"/>
              <a:t>4/19/2020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smtClean="0"/>
              <a:t>Sumana</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ongodb.com/manual/crud/#read-operations" TargetMode="External"/><Relationship Id="rId2" Type="http://schemas.openxmlformats.org/officeDocument/2006/relationships/hyperlink" Target="https://docs.mongodb.com/manual/crud/#create-operations" TargetMode="External"/><Relationship Id="rId1" Type="http://schemas.openxmlformats.org/officeDocument/2006/relationships/slideLayout" Target="../slideLayouts/slideLayout2.xml"/><Relationship Id="rId5" Type="http://schemas.openxmlformats.org/officeDocument/2006/relationships/hyperlink" Target="https://docs.mongodb.com/manual/crud/#delete-operations" TargetMode="External"/><Relationship Id="rId4" Type="http://schemas.openxmlformats.org/officeDocument/2006/relationships/hyperlink" Target="https://docs.mongodb.com/manual/crud/#update-opera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2075504"/>
            <a:ext cx="8679915" cy="1973982"/>
          </a:xfrm>
        </p:spPr>
        <p:txBody>
          <a:bodyPr>
            <a:normAutofit fontScale="90000"/>
          </a:bodyPr>
          <a:lstStyle/>
          <a:p>
            <a:r>
              <a:rPr lang="en-US" dirty="0" smtClean="0"/>
              <a:t/>
            </a:r>
            <a:br>
              <a:rPr lang="en-US" dirty="0" smtClean="0"/>
            </a:br>
            <a:r>
              <a:rPr lang="en-US" sz="2700" dirty="0" smtClean="0"/>
              <a:t>Group - 05</a:t>
            </a:r>
            <a:r>
              <a:rPr lang="en-US" dirty="0" smtClean="0"/>
              <a:t/>
            </a:r>
            <a:br>
              <a:rPr lang="en-US" dirty="0" smtClean="0"/>
            </a:br>
            <a:r>
              <a:rPr lang="en-US" dirty="0" smtClean="0"/>
              <a:t>Managing document collections with Atlas(cloud for MongoDB)</a:t>
            </a:r>
            <a:endParaRPr lang="en-US" dirty="0"/>
          </a:p>
        </p:txBody>
      </p:sp>
      <p:sp>
        <p:nvSpPr>
          <p:cNvPr id="3" name="Subtitle 2"/>
          <p:cNvSpPr>
            <a:spLocks noGrp="1"/>
          </p:cNvSpPr>
          <p:nvPr>
            <p:ph type="subTitle" idx="1"/>
          </p:nvPr>
        </p:nvSpPr>
        <p:spPr>
          <a:xfrm>
            <a:off x="1759238" y="4153989"/>
            <a:ext cx="7972592" cy="1074864"/>
          </a:xfrm>
        </p:spPr>
        <p:txBody>
          <a:bodyPr/>
          <a:lstStyle/>
          <a:p>
            <a:pPr algn="r"/>
            <a:r>
              <a:rPr lang="en-US" dirty="0" smtClean="0"/>
              <a:t>Database</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020448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connection</a:t>
            </a:r>
          </a:p>
        </p:txBody>
      </p:sp>
      <p:sp>
        <p:nvSpPr>
          <p:cNvPr id="3" name="Content Placeholder 2"/>
          <p:cNvSpPr>
            <a:spLocks noGrp="1"/>
          </p:cNvSpPr>
          <p:nvPr>
            <p:ph idx="1"/>
          </p:nvPr>
        </p:nvSpPr>
        <p:spPr/>
        <p:txBody>
          <a:bodyPr/>
          <a:lstStyle/>
          <a:p>
            <a:r>
              <a:rPr lang="en-US" dirty="0"/>
              <a:t>Click the Overview tab, after returning from the Collection screen with created database.</a:t>
            </a:r>
          </a:p>
          <a:p>
            <a:r>
              <a:rPr lang="en-US" dirty="0"/>
              <a:t> From Cluster overview screen, click the Connect button. This will open the Connect to Cluster screen.</a:t>
            </a:r>
            <a:endParaRPr lang="en-US" dirty="0"/>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63330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Setup connection security : In which you set an IP address to make your connection secure. Create a MongoDB user by entering username and password.</a:t>
            </a:r>
          </a:p>
          <a:p>
            <a:r>
              <a:rPr lang="en-US" dirty="0"/>
              <a:t>Choose a connection method :  Choose a method to connect by </a:t>
            </a:r>
            <a:r>
              <a:rPr lang="en-US" dirty="0" err="1"/>
              <a:t>chosing</a:t>
            </a:r>
            <a:r>
              <a:rPr lang="en-US" dirty="0"/>
              <a:t> connect your application option.</a:t>
            </a:r>
          </a:p>
          <a:p>
            <a:r>
              <a:rPr lang="en-US" dirty="0"/>
              <a:t>Connect : Select your driver and version. Add your connection string into application code.</a:t>
            </a:r>
            <a:endParaRPr lang="en-US" dirty="0"/>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25107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MongoDB to our app.js file</a:t>
            </a:r>
          </a:p>
        </p:txBody>
      </p:sp>
      <p:sp>
        <p:nvSpPr>
          <p:cNvPr id="3" name="Content Placeholder 2"/>
          <p:cNvSpPr>
            <a:spLocks noGrp="1"/>
          </p:cNvSpPr>
          <p:nvPr>
            <p:ph idx="1"/>
          </p:nvPr>
        </p:nvSpPr>
        <p:spPr/>
        <p:txBody>
          <a:bodyPr/>
          <a:lstStyle/>
          <a:p>
            <a:r>
              <a:rPr lang="en-US" dirty="0"/>
              <a:t>First copy the connection string. To obtain connection string, click on connect button and it will open a pop up.</a:t>
            </a:r>
          </a:p>
          <a:p>
            <a:r>
              <a:rPr lang="en-US" dirty="0"/>
              <a:t>Click on Connect your application and choose driver as 3.06. This will provide a connection String.</a:t>
            </a:r>
          </a:p>
          <a:p>
            <a:r>
              <a:rPr lang="en-US" dirty="0"/>
              <a:t>Copy it and save it to use later. The password will be mentioned in angular braces replace it with your password, which you have provided while creating the connection.</a:t>
            </a:r>
            <a:endParaRPr lang="en-US" dirty="0"/>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48360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a node using the required command</a:t>
            </a:r>
          </a:p>
          <a:p>
            <a:r>
              <a:rPr lang="en-US" dirty="0"/>
              <a:t>We need to put all the required code into the created node.</a:t>
            </a:r>
          </a:p>
          <a:p>
            <a:r>
              <a:rPr lang="en-US" dirty="0"/>
              <a:t>To run the code we use node app.js command. Then the connected console will be displayed in the terminal.</a:t>
            </a:r>
            <a:endParaRPr lang="en-US" dirty="0"/>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65081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 Operations</a:t>
            </a:r>
          </a:p>
        </p:txBody>
      </p:sp>
      <p:sp>
        <p:nvSpPr>
          <p:cNvPr id="3" name="Content Placeholder 2"/>
          <p:cNvSpPr>
            <a:spLocks noGrp="1"/>
          </p:cNvSpPr>
          <p:nvPr>
            <p:ph idx="1"/>
          </p:nvPr>
        </p:nvSpPr>
        <p:spPr/>
        <p:txBody>
          <a:bodyPr/>
          <a:lstStyle/>
          <a:p>
            <a:r>
              <a:rPr lang="en-US" dirty="0">
                <a:hlinkClick r:id="rId2"/>
              </a:rPr>
              <a:t>Create Operations</a:t>
            </a:r>
            <a:endParaRPr lang="en-US" dirty="0"/>
          </a:p>
          <a:p>
            <a:r>
              <a:rPr lang="en-US" dirty="0">
                <a:hlinkClick r:id="rId3"/>
              </a:rPr>
              <a:t>Read Operations</a:t>
            </a:r>
            <a:endParaRPr lang="en-US" dirty="0"/>
          </a:p>
          <a:p>
            <a:r>
              <a:rPr lang="en-US" dirty="0">
                <a:hlinkClick r:id="rId4"/>
              </a:rPr>
              <a:t>Update Operations</a:t>
            </a:r>
            <a:endParaRPr lang="en-US" dirty="0"/>
          </a:p>
          <a:p>
            <a:r>
              <a:rPr lang="en-US" dirty="0">
                <a:hlinkClick r:id="rId5"/>
              </a:rPr>
              <a:t>Delete Operations</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09349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11551" y="1298482"/>
            <a:ext cx="6281873" cy="5248622"/>
          </a:xfrm>
        </p:spPr>
        <p:txBody>
          <a:bodyPr/>
          <a:lstStyle/>
          <a:p>
            <a:r>
              <a:rPr lang="en-US" dirty="0"/>
              <a:t>In order to perform CRUD operations in MongoDB atlas, we have to</a:t>
            </a:r>
          </a:p>
          <a:p>
            <a:r>
              <a:rPr lang="en-US" dirty="0"/>
              <a:t>View Databases and Collections</a:t>
            </a:r>
          </a:p>
          <a:p>
            <a:r>
              <a:rPr lang="en-US" dirty="0"/>
              <a:t>Create a Database</a:t>
            </a:r>
          </a:p>
          <a:p>
            <a:r>
              <a:rPr lang="en-US" dirty="0"/>
              <a:t>Create a collection</a:t>
            </a:r>
          </a:p>
          <a:p>
            <a:r>
              <a:rPr lang="en-US" dirty="0"/>
              <a:t>Drop Database</a:t>
            </a:r>
          </a:p>
          <a:p>
            <a:r>
              <a:rPr lang="en-US" dirty="0"/>
              <a:t>Drop </a:t>
            </a:r>
            <a:r>
              <a:rPr lang="en-US" dirty="0" smtClean="0"/>
              <a:t>Collection</a:t>
            </a:r>
          </a:p>
          <a:p>
            <a:r>
              <a:rPr lang="en-US" dirty="0"/>
              <a:t>Manage Databases and collections in your cluster</a:t>
            </a:r>
          </a:p>
          <a:p>
            <a:r>
              <a:rPr lang="en-US" dirty="0"/>
              <a:t>Manage Documents in your collections</a:t>
            </a:r>
          </a:p>
          <a:p>
            <a:r>
              <a:rPr lang="en-US" dirty="0"/>
              <a:t>Manage Indexes on your clusters</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01347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 Databases and collections in your cluster</a:t>
            </a:r>
            <a:br>
              <a:rPr lang="en-US" dirty="0"/>
            </a:br>
            <a:endParaRPr lang="en-US" dirty="0"/>
          </a:p>
        </p:txBody>
      </p:sp>
      <p:sp>
        <p:nvSpPr>
          <p:cNvPr id="3" name="Content Placeholder 2"/>
          <p:cNvSpPr>
            <a:spLocks noGrp="1"/>
          </p:cNvSpPr>
          <p:nvPr>
            <p:ph idx="1"/>
          </p:nvPr>
        </p:nvSpPr>
        <p:spPr/>
        <p:txBody>
          <a:bodyPr/>
          <a:lstStyle/>
          <a:p>
            <a:r>
              <a:rPr lang="en-US" dirty="0"/>
              <a:t>You can use the </a:t>
            </a:r>
            <a:r>
              <a:rPr lang="en-US" b="1" dirty="0"/>
              <a:t>Data Explorer</a:t>
            </a:r>
            <a:r>
              <a:rPr lang="en-US" dirty="0"/>
              <a:t> to manage your cluster’s databases and collections.</a:t>
            </a:r>
          </a:p>
          <a:p>
            <a:r>
              <a:rPr lang="en-US" dirty="0"/>
              <a:t>To access the </a:t>
            </a:r>
            <a:r>
              <a:rPr lang="en-US" b="1" dirty="0"/>
              <a:t>Data Explorer</a:t>
            </a:r>
            <a:r>
              <a:rPr lang="en-US" dirty="0"/>
              <a:t>:</a:t>
            </a:r>
          </a:p>
          <a:p>
            <a:pPr marL="0" indent="0">
              <a:buNone/>
            </a:pPr>
            <a:r>
              <a:rPr lang="en-US" dirty="0"/>
              <a:t>    a. Click </a:t>
            </a:r>
            <a:r>
              <a:rPr lang="en-US" b="1" dirty="0"/>
              <a:t>Clusters</a:t>
            </a:r>
            <a:r>
              <a:rPr lang="en-US" dirty="0"/>
              <a:t> in the top-left corner of Atlas.</a:t>
            </a:r>
          </a:p>
          <a:p>
            <a:pPr marL="0" indent="0">
              <a:buNone/>
            </a:pPr>
            <a:r>
              <a:rPr lang="en-US" dirty="0"/>
              <a:t>    b. Click </a:t>
            </a:r>
            <a:r>
              <a:rPr lang="en-US" b="1" dirty="0"/>
              <a:t>Collections</a:t>
            </a:r>
            <a:r>
              <a:rPr lang="en-US" dirty="0"/>
              <a:t> for your desired cluster.</a:t>
            </a:r>
          </a:p>
          <a:p>
            <a:r>
              <a:rPr lang="en-US" dirty="0"/>
              <a:t>If you already have cluster, then select collections tab</a:t>
            </a:r>
          </a:p>
          <a:p>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95218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roles to manage databases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86289529"/>
              </p:ext>
            </p:extLst>
          </p:nvPr>
        </p:nvGraphicFramePr>
        <p:xfrm>
          <a:off x="5283994" y="1452880"/>
          <a:ext cx="5949950" cy="4223385"/>
        </p:xfrm>
        <a:graphic>
          <a:graphicData uri="http://schemas.openxmlformats.org/drawingml/2006/table">
            <a:tbl>
              <a:tblPr/>
              <a:tblGrid>
                <a:gridCol w="2974975">
                  <a:extLst>
                    <a:ext uri="{9D8B030D-6E8A-4147-A177-3AD203B41FA5}">
                      <a16:colId xmlns:a16="http://schemas.microsoft.com/office/drawing/2014/main" val="1611129328"/>
                    </a:ext>
                  </a:extLst>
                </a:gridCol>
                <a:gridCol w="2974975">
                  <a:extLst>
                    <a:ext uri="{9D8B030D-6E8A-4147-A177-3AD203B41FA5}">
                      <a16:colId xmlns:a16="http://schemas.microsoft.com/office/drawing/2014/main" val="2614050770"/>
                    </a:ext>
                  </a:extLst>
                </a:gridCol>
              </a:tblGrid>
              <a:tr h="0">
                <a:tc>
                  <a:txBody>
                    <a:bodyPr/>
                    <a:lstStyle/>
                    <a:p>
                      <a:pPr algn="l"/>
                      <a:r>
                        <a:rPr lang="en-US">
                          <a:effectLst/>
                        </a:rPr>
                        <a:t>View Databases and Collections</a:t>
                      </a: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dirty="0">
                          <a:effectLst/>
                        </a:rPr>
                        <a:t>At least </a:t>
                      </a:r>
                      <a:r>
                        <a:rPr lang="en-US" dirty="0" smtClean="0">
                          <a:effectLst/>
                        </a:rPr>
                        <a:t>the Project Data Access Read Only role</a:t>
                      </a:r>
                      <a:r>
                        <a:rPr lang="en-US" dirty="0">
                          <a:effectLst/>
                        </a:rPr>
                        <a:t>.</a:t>
                      </a: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854857582"/>
                  </a:ext>
                </a:extLst>
              </a:tr>
              <a:tr h="0">
                <a:tc>
                  <a:txBody>
                    <a:bodyPr/>
                    <a:lstStyle/>
                    <a:p>
                      <a:pPr algn="l"/>
                      <a:r>
                        <a:rPr lang="en-US">
                          <a:effectLst/>
                        </a:rPr>
                        <a:t>Create Databases and Collections</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dirty="0">
                          <a:effectLst/>
                        </a:rPr>
                        <a:t>One of the following roles:</a:t>
                      </a:r>
                    </a:p>
                    <a:p>
                      <a:pPr algn="l">
                        <a:buFont typeface="Arial" panose="020B0604020202020204" pitchFamily="34" charset="0"/>
                        <a:buChar char="•"/>
                      </a:pPr>
                      <a:r>
                        <a:rPr lang="en-US" dirty="0">
                          <a:effectLst/>
                        </a:rPr>
                        <a:t> </a:t>
                      </a:r>
                      <a:r>
                        <a:rPr lang="en-US" dirty="0" smtClean="0">
                          <a:effectLst/>
                        </a:rPr>
                        <a:t>Project Owner or Organization Owner</a:t>
                      </a:r>
                    </a:p>
                    <a:p>
                      <a:pPr algn="l">
                        <a:buFont typeface="Arial" panose="020B0604020202020204" pitchFamily="34" charset="0"/>
                        <a:buChar char="•"/>
                      </a:pPr>
                      <a:r>
                        <a:rPr lang="en-US" dirty="0" smtClean="0">
                          <a:effectLst/>
                        </a:rPr>
                        <a:t>Project Data Access Admin</a:t>
                      </a:r>
                    </a:p>
                    <a:p>
                      <a:pPr algn="l">
                        <a:buFont typeface="Arial" panose="020B0604020202020204" pitchFamily="34" charset="0"/>
                        <a:buChar char="•"/>
                      </a:pPr>
                      <a:r>
                        <a:rPr lang="en-US" dirty="0" smtClean="0">
                          <a:effectLst/>
                        </a:rPr>
                        <a:t>Project Data Access Read/Write</a:t>
                      </a:r>
                      <a:endParaRPr lang="en-US" dirty="0">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625976431"/>
                  </a:ext>
                </a:extLst>
              </a:tr>
              <a:tr h="0">
                <a:tc>
                  <a:txBody>
                    <a:bodyPr/>
                    <a:lstStyle/>
                    <a:p>
                      <a:pPr algn="l"/>
                      <a:r>
                        <a:rPr lang="en-US">
                          <a:effectLst/>
                        </a:rPr>
                        <a:t>Drop Databases and Collections</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dirty="0">
                          <a:effectLst/>
                        </a:rPr>
                        <a:t>One of the following roles</a:t>
                      </a:r>
                      <a:r>
                        <a:rPr lang="en-US" dirty="0" smtClean="0">
                          <a:effectLst/>
                        </a:rPr>
                        <a:t>:</a:t>
                      </a:r>
                    </a:p>
                    <a:p>
                      <a:pPr marL="285750" indent="-285750" algn="l">
                        <a:buFont typeface="Arial" panose="020B0604020202020204" pitchFamily="34" charset="0"/>
                        <a:buChar char="•"/>
                      </a:pPr>
                      <a:r>
                        <a:rPr lang="en-US" dirty="0" smtClean="0">
                          <a:effectLst/>
                        </a:rPr>
                        <a:t>Project Owner</a:t>
                      </a:r>
                    </a:p>
                    <a:p>
                      <a:pPr marL="285750" indent="-285750" algn="l">
                        <a:buFont typeface="Arial" panose="020B0604020202020204" pitchFamily="34" charset="0"/>
                        <a:buChar char="•"/>
                      </a:pPr>
                      <a:r>
                        <a:rPr lang="en-US" dirty="0" smtClean="0">
                          <a:effectLst/>
                        </a:rPr>
                        <a:t>Project Data Access Admin</a:t>
                      </a:r>
                      <a:endParaRPr lang="en-US" dirty="0">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762724156"/>
                  </a:ext>
                </a:extLst>
              </a:tr>
            </a:tbl>
          </a:graphicData>
        </a:graphic>
      </p:graphicFrame>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
        <p:nvSpPr>
          <p:cNvPr id="6" name="TextBox 5"/>
          <p:cNvSpPr txBox="1"/>
          <p:nvPr/>
        </p:nvSpPr>
        <p:spPr>
          <a:xfrm>
            <a:off x="5202351" y="404543"/>
            <a:ext cx="6197969" cy="646331"/>
          </a:xfrm>
          <a:prstGeom prst="rect">
            <a:avLst/>
          </a:prstGeom>
          <a:noFill/>
        </p:spPr>
        <p:txBody>
          <a:bodyPr wrap="square" rtlCol="0">
            <a:spAutoFit/>
          </a:bodyPr>
          <a:lstStyle/>
          <a:p>
            <a:r>
              <a:rPr lang="en-US" i="1" dirty="0"/>
              <a:t>Action						Required role</a:t>
            </a:r>
          </a:p>
          <a:p>
            <a:endParaRPr lang="en-US" dirty="0"/>
          </a:p>
        </p:txBody>
      </p:sp>
    </p:spTree>
    <p:extLst>
      <p:ext uri="{BB962C8B-B14F-4D97-AF65-F5344CB8AC3E}">
        <p14:creationId xmlns:p14="http://schemas.microsoft.com/office/powerpoint/2010/main" val="174600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Documents in Data Explorer</a:t>
            </a:r>
          </a:p>
        </p:txBody>
      </p:sp>
      <p:sp>
        <p:nvSpPr>
          <p:cNvPr id="3" name="Content Placeholder 2"/>
          <p:cNvSpPr>
            <a:spLocks noGrp="1"/>
          </p:cNvSpPr>
          <p:nvPr>
            <p:ph idx="1"/>
          </p:nvPr>
        </p:nvSpPr>
        <p:spPr/>
        <p:txBody>
          <a:bodyPr/>
          <a:lstStyle/>
          <a:p>
            <a:r>
              <a:rPr lang="en-US" dirty="0"/>
              <a:t>Documents are individual records in a MongoDB collection and are the basic unit of data in MongoDB. </a:t>
            </a:r>
          </a:p>
          <a:p>
            <a:r>
              <a:rPr lang="en-US" dirty="0"/>
              <a:t>Viewing documents and collections in the </a:t>
            </a:r>
            <a:r>
              <a:rPr lang="en-US" b="1" dirty="0"/>
              <a:t>Data Explorer</a:t>
            </a:r>
            <a:r>
              <a:rPr lang="en-US" dirty="0"/>
              <a:t> can provide a high-level overview of your database schema.</a:t>
            </a:r>
          </a:p>
          <a:p>
            <a:r>
              <a:rPr lang="en-US" dirty="0"/>
              <a:t>You can use the </a:t>
            </a:r>
            <a:r>
              <a:rPr lang="en-US" b="1" dirty="0"/>
              <a:t>Data Explorer</a:t>
            </a:r>
            <a:r>
              <a:rPr lang="en-US" dirty="0"/>
              <a:t> to ensure you are following MongoDB’s core data modeling concepts, such as utilizing embedded documents and arrays.</a:t>
            </a:r>
          </a:p>
          <a:p>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02098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Roles</a:t>
            </a:r>
          </a:p>
        </p:txBody>
      </p:sp>
      <p:sp>
        <p:nvSpPr>
          <p:cNvPr id="3" name="Content Placeholder 2"/>
          <p:cNvSpPr>
            <a:spLocks noGrp="1"/>
          </p:cNvSpPr>
          <p:nvPr>
            <p:ph idx="1"/>
          </p:nvPr>
        </p:nvSpPr>
        <p:spPr/>
        <p:txBody>
          <a:bodyPr/>
          <a:lstStyle/>
          <a:p>
            <a:r>
              <a:rPr lang="en-US" dirty="0"/>
              <a:t>To insert, edit or delete documents, you must have been granted access through one of the following roles:</a:t>
            </a:r>
          </a:p>
          <a:p>
            <a:pPr marL="285750" indent="-285750">
              <a:buFont typeface="Arial" panose="020B0604020202020204" pitchFamily="34" charset="0"/>
              <a:buChar char="•"/>
            </a:pPr>
            <a:r>
              <a:rPr lang="en-US" dirty="0"/>
              <a:t> Project Owner or Organization Owner</a:t>
            </a:r>
          </a:p>
          <a:p>
            <a:pPr marL="285750" indent="-285750">
              <a:buFont typeface="Arial" panose="020B0604020202020204" pitchFamily="34" charset="0"/>
              <a:buChar char="•"/>
            </a:pPr>
            <a:r>
              <a:rPr lang="en-US" dirty="0"/>
              <a:t>Project Data Access Admin</a:t>
            </a:r>
          </a:p>
          <a:p>
            <a:pPr marL="285750" indent="-285750">
              <a:buFont typeface="Arial" panose="020B0604020202020204" pitchFamily="34" charset="0"/>
              <a:buChar char="•"/>
            </a:pPr>
            <a:r>
              <a:rPr lang="en-US" dirty="0"/>
              <a:t>Project Data Access Read/Write</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55538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442" y="2258485"/>
            <a:ext cx="3498979" cy="2456442"/>
          </a:xfrm>
        </p:spPr>
        <p:txBody>
          <a:bodyPr/>
          <a:lstStyle/>
          <a:p>
            <a:r>
              <a:rPr lang="en-US" dirty="0" smtClean="0"/>
              <a:t>Introduction to group members</a:t>
            </a:r>
            <a:endParaRPr lang="en-US" dirty="0"/>
          </a:p>
        </p:txBody>
      </p:sp>
      <p:sp>
        <p:nvSpPr>
          <p:cNvPr id="3" name="Content Placeholder 2"/>
          <p:cNvSpPr>
            <a:spLocks noGrp="1"/>
          </p:cNvSpPr>
          <p:nvPr>
            <p:ph idx="1"/>
          </p:nvPr>
        </p:nvSpPr>
        <p:spPr>
          <a:xfrm>
            <a:off x="4545875" y="104503"/>
            <a:ext cx="6854446" cy="6442601"/>
          </a:xfrm>
        </p:spPr>
        <p:txBody>
          <a:bodyPr/>
          <a:lstStyle/>
          <a:p>
            <a:r>
              <a:rPr lang="en-US" dirty="0" smtClean="0"/>
              <a:t>Sumana Reddy Reddybathula</a:t>
            </a:r>
          </a:p>
          <a:p>
            <a:endParaRPr lang="en-US" dirty="0"/>
          </a:p>
          <a:p>
            <a:endParaRPr lang="en-US" dirty="0" smtClean="0"/>
          </a:p>
          <a:p>
            <a:r>
              <a:rPr lang="en-US" dirty="0" smtClean="0"/>
              <a:t>Navya Devineni </a:t>
            </a:r>
          </a:p>
          <a:p>
            <a:endParaRPr lang="en-US" dirty="0"/>
          </a:p>
          <a:p>
            <a:endParaRPr lang="en-US" dirty="0" smtClean="0"/>
          </a:p>
          <a:p>
            <a:r>
              <a:rPr lang="en-US" dirty="0" smtClean="0"/>
              <a:t>Anshitha Velagapudi</a:t>
            </a:r>
          </a:p>
          <a:p>
            <a:endParaRPr lang="en-US" dirty="0"/>
          </a:p>
          <a:p>
            <a:pPr marL="0" indent="0">
              <a:buNone/>
            </a:pPr>
            <a:endParaRPr lang="en-US" dirty="0" smtClean="0"/>
          </a:p>
          <a:p>
            <a:endParaRPr lang="en-US" dirty="0" smtClean="0"/>
          </a:p>
          <a:p>
            <a:r>
              <a:rPr lang="en-US" dirty="0" smtClean="0"/>
              <a:t>Rohitha Reddy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762" y="58434"/>
            <a:ext cx="2130890" cy="1485868"/>
          </a:xfrm>
          <a:prstGeom prst="rect">
            <a:avLst/>
          </a:prstGeom>
        </p:spPr>
      </p:pic>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a:blip r:embed="rId3"/>
          <a:stretch>
            <a:fillRect/>
          </a:stretch>
        </p:blipFill>
        <p:spPr>
          <a:xfrm>
            <a:off x="8007244" y="5272542"/>
            <a:ext cx="1698172" cy="16224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8952" y="3426897"/>
            <a:ext cx="1874520" cy="18086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9762" y="1620441"/>
            <a:ext cx="1766464" cy="1769507"/>
          </a:xfrm>
          <a:prstGeom prst="rect">
            <a:avLst/>
          </a:prstGeom>
        </p:spPr>
      </p:pic>
    </p:spTree>
    <p:extLst>
      <p:ext uri="{BB962C8B-B14F-4D97-AF65-F5344CB8AC3E}">
        <p14:creationId xmlns:p14="http://schemas.microsoft.com/office/powerpoint/2010/main" val="1698892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a:t>
            </a:r>
            <a:endParaRPr lang="en-US" dirty="0"/>
          </a:p>
        </p:txBody>
      </p:sp>
      <p:sp>
        <p:nvSpPr>
          <p:cNvPr id="3" name="Content Placeholder 2"/>
          <p:cNvSpPr>
            <a:spLocks noGrp="1"/>
          </p:cNvSpPr>
          <p:nvPr>
            <p:ph idx="1"/>
          </p:nvPr>
        </p:nvSpPr>
        <p:spPr/>
        <p:txBody>
          <a:bodyPr/>
          <a:lstStyle/>
          <a:p>
            <a:r>
              <a:rPr lang="en-US" dirty="0" smtClean="0"/>
              <a:t>View Documents</a:t>
            </a:r>
          </a:p>
          <a:p>
            <a:r>
              <a:rPr lang="en-US" dirty="0" smtClean="0"/>
              <a:t>Insert Documents</a:t>
            </a:r>
          </a:p>
          <a:p>
            <a:r>
              <a:rPr lang="en-US" dirty="0" smtClean="0"/>
              <a:t>Clone Document</a:t>
            </a:r>
          </a:p>
          <a:p>
            <a:r>
              <a:rPr lang="en-US" dirty="0" smtClean="0"/>
              <a:t>Edit Document</a:t>
            </a:r>
          </a:p>
          <a:p>
            <a:r>
              <a:rPr lang="en-US" dirty="0" smtClean="0"/>
              <a:t>Delete Document</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334748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 Index</a:t>
            </a:r>
            <a:br>
              <a:rPr lang="en-US" dirty="0"/>
            </a:br>
            <a:endParaRPr lang="en-US" dirty="0"/>
          </a:p>
        </p:txBody>
      </p:sp>
      <p:sp>
        <p:nvSpPr>
          <p:cNvPr id="3" name="Content Placeholder 2"/>
          <p:cNvSpPr>
            <a:spLocks noGrp="1"/>
          </p:cNvSpPr>
          <p:nvPr>
            <p:ph idx="1"/>
          </p:nvPr>
        </p:nvSpPr>
        <p:spPr/>
        <p:txBody>
          <a:bodyPr/>
          <a:lstStyle/>
          <a:p>
            <a:r>
              <a:rPr lang="en-US" dirty="0"/>
              <a:t>Click the </a:t>
            </a:r>
            <a:r>
              <a:rPr lang="en-US" i="1" dirty="0"/>
              <a:t>Indexes</a:t>
            </a:r>
            <a:r>
              <a:rPr lang="en-US" dirty="0"/>
              <a:t> tab</a:t>
            </a:r>
          </a:p>
          <a:p>
            <a:r>
              <a:rPr lang="en-US" dirty="0"/>
              <a:t>Click </a:t>
            </a:r>
            <a:r>
              <a:rPr lang="en-US" i="1" dirty="0"/>
              <a:t>Create Index</a:t>
            </a:r>
            <a:endParaRPr lang="en-US" dirty="0"/>
          </a:p>
          <a:p>
            <a:r>
              <a:rPr lang="en-US" dirty="0"/>
              <a:t>Specify the index options(Optional)</a:t>
            </a:r>
          </a:p>
          <a:p>
            <a:r>
              <a:rPr lang="en-US" dirty="0"/>
              <a:t>Set the Collation options(Optional)</a:t>
            </a:r>
          </a:p>
          <a:p>
            <a:r>
              <a:rPr lang="en-US" dirty="0"/>
              <a:t>Click </a:t>
            </a:r>
            <a:r>
              <a:rPr lang="en-US" i="1" dirty="0"/>
              <a:t>Create</a:t>
            </a:r>
            <a:endParaRPr lang="en-US" dirty="0"/>
          </a:p>
          <a:p>
            <a:r>
              <a:rPr lang="en-US" dirty="0"/>
              <a:t>In the </a:t>
            </a:r>
            <a:r>
              <a:rPr lang="en-US" i="1" dirty="0"/>
              <a:t>Confirm Operation</a:t>
            </a:r>
            <a:r>
              <a:rPr lang="en-US" dirty="0"/>
              <a:t> modal, confirm your index</a:t>
            </a:r>
          </a:p>
          <a:p>
            <a:endParaRPr lang="en-US" b="1"/>
          </a:p>
          <a:p>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11015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6" y="1894114"/>
            <a:ext cx="4376057" cy="3461657"/>
          </a:xfrm>
        </p:spPr>
        <p:txBody>
          <a:bodyPr/>
          <a:lstStyle/>
          <a:p>
            <a:r>
              <a:rPr lang="en-US" dirty="0" smtClean="0"/>
              <a:t>Introduction to MongoDB Atlas</a:t>
            </a:r>
            <a:endParaRPr lang="en-US" dirty="0"/>
          </a:p>
        </p:txBody>
      </p:sp>
      <p:sp>
        <p:nvSpPr>
          <p:cNvPr id="3" name="Content Placeholder 2"/>
          <p:cNvSpPr>
            <a:spLocks noGrp="1"/>
          </p:cNvSpPr>
          <p:nvPr>
            <p:ph idx="1"/>
          </p:nvPr>
        </p:nvSpPr>
        <p:spPr>
          <a:xfrm>
            <a:off x="4974756" y="777061"/>
            <a:ext cx="6281873" cy="5248622"/>
          </a:xfrm>
        </p:spPr>
        <p:txBody>
          <a:bodyPr>
            <a:normAutofit/>
          </a:bodyPr>
          <a:lstStyle/>
          <a:p>
            <a:r>
              <a:rPr lang="en-US" sz="2000" dirty="0"/>
              <a:t>MongoDB Atlas makes it easy to set up, operate, and scale your MongoDB deployments in the cloud. From high availability to scalability, security to disaster </a:t>
            </a:r>
            <a:r>
              <a:rPr lang="en-US" sz="2000" dirty="0" smtClean="0"/>
              <a:t>recovery</a:t>
            </a:r>
          </a:p>
          <a:p>
            <a:pPr marL="0" indent="0">
              <a:buNone/>
            </a:pPr>
            <a:r>
              <a:rPr lang="en-US" dirty="0" smtClean="0"/>
              <a:t>    MongoDB </a:t>
            </a:r>
            <a:r>
              <a:rPr lang="en-US" dirty="0"/>
              <a:t>Atlas is</a:t>
            </a:r>
          </a:p>
          <a:p>
            <a:r>
              <a:rPr lang="en-US" dirty="0"/>
              <a:t>Automated</a:t>
            </a:r>
          </a:p>
          <a:p>
            <a:r>
              <a:rPr lang="en-US" dirty="0"/>
              <a:t>Flexible</a:t>
            </a:r>
          </a:p>
          <a:p>
            <a:r>
              <a:rPr lang="en-US" dirty="0"/>
              <a:t>Secure</a:t>
            </a:r>
          </a:p>
          <a:p>
            <a:r>
              <a:rPr lang="en-US" dirty="0"/>
              <a:t>Scalable</a:t>
            </a:r>
          </a:p>
          <a:p>
            <a:r>
              <a:rPr lang="en-US" dirty="0"/>
              <a:t>Highly available</a:t>
            </a:r>
          </a:p>
          <a:p>
            <a:r>
              <a:rPr lang="en-US" dirty="0"/>
              <a:t>High performance</a:t>
            </a:r>
          </a:p>
          <a:p>
            <a:pPr marL="0" indent="0">
              <a:buNone/>
            </a:pPr>
            <a:endParaRPr lang="en-US" sz="2400"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272869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Move faster with a cloud MongoDB service. Built for agile teams who’d rather spend time building apps than managing databases. Available on AWS, Azure, and GCP</a:t>
            </a:r>
            <a:endParaRPr lang="en-US" sz="2000" dirty="0"/>
          </a:p>
        </p:txBody>
      </p:sp>
      <p:sp>
        <p:nvSpPr>
          <p:cNvPr id="2" name="Footer Placeholder 1"/>
          <p:cNvSpPr>
            <a:spLocks noGrp="1"/>
          </p:cNvSpPr>
          <p:nvPr>
            <p:ph type="ftr" sz="quarter" idx="11"/>
          </p:nvPr>
        </p:nvSpPr>
        <p:spPr/>
        <p:txBody>
          <a:bodyPr/>
          <a:lstStyle/>
          <a:p>
            <a:r>
              <a:rPr lang="en-US" smtClean="0"/>
              <a:t>Sumana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132001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MongoDB vs MongoDB Atlas</a:t>
            </a:r>
            <a:endParaRPr lang="en-US" dirty="0"/>
          </a:p>
        </p:txBody>
      </p:sp>
      <p:sp>
        <p:nvSpPr>
          <p:cNvPr id="3" name="Content Placeholder 2"/>
          <p:cNvSpPr>
            <a:spLocks noGrp="1"/>
          </p:cNvSpPr>
          <p:nvPr>
            <p:ph idx="1"/>
          </p:nvPr>
        </p:nvSpPr>
        <p:spPr>
          <a:xfrm>
            <a:off x="5118447" y="391886"/>
            <a:ext cx="6281873" cy="5659922"/>
          </a:xfrm>
        </p:spPr>
        <p:txBody>
          <a:bodyPr/>
          <a:lstStyle/>
          <a:p>
            <a:pPr algn="just"/>
            <a:r>
              <a:rPr lang="en-US" b="1" dirty="0"/>
              <a:t>MongoDB:</a:t>
            </a:r>
            <a:r>
              <a:rPr lang="en-US" dirty="0"/>
              <a:t> </a:t>
            </a:r>
            <a:r>
              <a:rPr lang="en-US" i="1" dirty="0"/>
              <a:t>The database for giant ideas</a:t>
            </a:r>
            <a:r>
              <a:rPr lang="en-US" dirty="0"/>
              <a:t>. MongoDB stores data in JSON-like documents that can vary in structure, offering a dynamic, flexible schema. MongoDB was also designed for high availability and scalability, with built-in replication and auto-</a:t>
            </a:r>
            <a:r>
              <a:rPr lang="en-US" dirty="0" err="1"/>
              <a:t>sharding</a:t>
            </a:r>
            <a:r>
              <a:rPr lang="en-US" dirty="0" smtClean="0"/>
              <a:t>;</a:t>
            </a:r>
          </a:p>
          <a:p>
            <a:pPr algn="just"/>
            <a:r>
              <a:rPr lang="en-US" dirty="0"/>
              <a:t> </a:t>
            </a:r>
            <a:r>
              <a:rPr lang="en-US" b="1" dirty="0"/>
              <a:t>MongoDB Atlas:</a:t>
            </a:r>
            <a:r>
              <a:rPr lang="en-US" dirty="0"/>
              <a:t> </a:t>
            </a:r>
            <a:r>
              <a:rPr lang="en-US" i="1" dirty="0"/>
              <a:t>Deploy and scale a MongoDB cluster in the cloud with just a few clicks</a:t>
            </a:r>
            <a:r>
              <a:rPr lang="en-US" dirty="0"/>
              <a:t>. MongoDB Atlas is a global cloud database service built and run by the team behind MongoDB. Enjoy the flexibility and scalability of a document database, with the ease and automation of a fully managed service on your preferred cloud.</a:t>
            </a:r>
          </a:p>
          <a:p>
            <a:pPr algn="just"/>
            <a:r>
              <a:rPr lang="en-US" dirty="0"/>
              <a:t>MongoDB belongs to </a:t>
            </a:r>
            <a:r>
              <a:rPr lang="en-US" b="1" dirty="0"/>
              <a:t>"Databases"</a:t>
            </a:r>
            <a:r>
              <a:rPr lang="en-US" dirty="0"/>
              <a:t> category of the tech stack, while MongoDB Atlas can be primarily classified under </a:t>
            </a:r>
            <a:r>
              <a:rPr lang="en-US" b="1" dirty="0"/>
              <a:t>"MongoDB Hosting"</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45129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MongoDB architecture?</a:t>
            </a:r>
          </a:p>
        </p:txBody>
      </p:sp>
      <p:sp>
        <p:nvSpPr>
          <p:cNvPr id="3" name="Content Placeholder 2"/>
          <p:cNvSpPr>
            <a:spLocks noGrp="1"/>
          </p:cNvSpPr>
          <p:nvPr>
            <p:ph idx="1"/>
          </p:nvPr>
        </p:nvSpPr>
        <p:spPr/>
        <p:txBody>
          <a:bodyPr/>
          <a:lstStyle/>
          <a:p>
            <a:pPr algn="just"/>
            <a:r>
              <a:rPr lang="en-US" dirty="0"/>
              <a:t>It is an </a:t>
            </a:r>
            <a:r>
              <a:rPr lang="en-US" b="1" dirty="0"/>
              <a:t>architecture</a:t>
            </a:r>
            <a:r>
              <a:rPr lang="en-US" dirty="0"/>
              <a:t> that is built on collections and documents. The basic unit of data in this database consists of a set of key–value pairs</a:t>
            </a:r>
            <a:r>
              <a:rPr lang="en-US" dirty="0" smtClean="0"/>
              <a:t>. It </a:t>
            </a:r>
            <a:r>
              <a:rPr lang="en-US" dirty="0"/>
              <a:t>allows documents to have different fields and structures. This database uses a document storage format called BSON which is a binary style of JSON documents.</a:t>
            </a:r>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960302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an account in MongoDB Atlas</a:t>
            </a:r>
          </a:p>
        </p:txBody>
      </p:sp>
      <p:sp>
        <p:nvSpPr>
          <p:cNvPr id="3" name="Content Placeholder 2"/>
          <p:cNvSpPr>
            <a:spLocks noGrp="1"/>
          </p:cNvSpPr>
          <p:nvPr>
            <p:ph idx="1"/>
          </p:nvPr>
        </p:nvSpPr>
        <p:spPr/>
        <p:txBody>
          <a:bodyPr/>
          <a:lstStyle/>
          <a:p>
            <a:r>
              <a:rPr lang="en-US" dirty="0"/>
              <a:t>Creating an account in MongoDB Atlas is free, and just requires that you enter basic contact details and acknowledge their terms of service.</a:t>
            </a:r>
          </a:p>
          <a:p>
            <a:endParaRPr lang="en-US" dirty="0"/>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87103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cluster</a:t>
            </a:r>
          </a:p>
        </p:txBody>
      </p:sp>
      <p:sp>
        <p:nvSpPr>
          <p:cNvPr id="3" name="Content Placeholder 2"/>
          <p:cNvSpPr>
            <a:spLocks noGrp="1"/>
          </p:cNvSpPr>
          <p:nvPr>
            <p:ph idx="1"/>
          </p:nvPr>
        </p:nvSpPr>
        <p:spPr/>
        <p:txBody>
          <a:bodyPr/>
          <a:lstStyle/>
          <a:p>
            <a:r>
              <a:rPr lang="en-US" dirty="0"/>
              <a:t>Click on build a cluster button in Clusters Overview section, after logging into MongoDB account. This opens the New Cluster Screen and select any provider from the Cloud Provider &amp; Region section. </a:t>
            </a:r>
          </a:p>
          <a:p>
            <a:r>
              <a:rPr lang="en-US" dirty="0"/>
              <a:t>Select any region marked “FREE TIER AVAILABLE”. Then click on Create Cluster button, this will take few minutes.</a:t>
            </a:r>
            <a:endParaRPr lang="en-US" dirty="0"/>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92782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data in the cluster</a:t>
            </a:r>
          </a:p>
        </p:txBody>
      </p:sp>
      <p:sp>
        <p:nvSpPr>
          <p:cNvPr id="3" name="Content Placeholder 2"/>
          <p:cNvSpPr>
            <a:spLocks noGrp="1"/>
          </p:cNvSpPr>
          <p:nvPr>
            <p:ph idx="1"/>
          </p:nvPr>
        </p:nvSpPr>
        <p:spPr/>
        <p:txBody>
          <a:bodyPr/>
          <a:lstStyle/>
          <a:p>
            <a:r>
              <a:rPr lang="en-US" dirty="0"/>
              <a:t>After creating the Cluster, the page returns to the Cluster Overview screen. Click on the Collections section. Click on Add My Own Data button, this will open the Create Database screen.</a:t>
            </a:r>
          </a:p>
          <a:p>
            <a:r>
              <a:rPr lang="en-US" dirty="0"/>
              <a:t>Enter the name for database and collection and click the Create button to create the database.</a:t>
            </a:r>
            <a:endParaRPr lang="en-US" dirty="0"/>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66843911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13153</TotalTime>
  <Words>1077</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Rockwell</vt:lpstr>
      <vt:lpstr>Wingdings</vt:lpstr>
      <vt:lpstr>Atlas</vt:lpstr>
      <vt:lpstr> Group - 05 Managing document collections with Atlas(cloud for MongoDB)</vt:lpstr>
      <vt:lpstr>Introduction to group members</vt:lpstr>
      <vt:lpstr>Introduction to MongoDB Atlas</vt:lpstr>
      <vt:lpstr>PowerPoint Presentation</vt:lpstr>
      <vt:lpstr>MongoDB vs MongoDB Atlas</vt:lpstr>
      <vt:lpstr>What is MongoDB architecture?</vt:lpstr>
      <vt:lpstr>How to create an account in MongoDB Atlas</vt:lpstr>
      <vt:lpstr>How to create a cluster</vt:lpstr>
      <vt:lpstr>Adding the data in the cluster</vt:lpstr>
      <vt:lpstr>Cluster connection</vt:lpstr>
      <vt:lpstr>PowerPoint Presentation</vt:lpstr>
      <vt:lpstr>Connecting MongoDB to our app.js file</vt:lpstr>
      <vt:lpstr>PowerPoint Presentation</vt:lpstr>
      <vt:lpstr>CRUD Operations</vt:lpstr>
      <vt:lpstr>PowerPoint Presentation</vt:lpstr>
      <vt:lpstr>Manage Databases and collections in your cluster </vt:lpstr>
      <vt:lpstr>Required roles to manage databases </vt:lpstr>
      <vt:lpstr>Manage Documents in Data Explorer</vt:lpstr>
      <vt:lpstr>Required Roles</vt:lpstr>
      <vt:lpstr>Documents</vt:lpstr>
      <vt:lpstr>Create an Index </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document collections with Atlas(cloud for MongoDB)</dc:title>
  <dc:creator>Reddybathula,Sumana Reddy</dc:creator>
  <cp:lastModifiedBy>Velagapudi,Naga Anshitha</cp:lastModifiedBy>
  <cp:revision>20</cp:revision>
  <dcterms:created xsi:type="dcterms:W3CDTF">2020-02-26T18:57:23Z</dcterms:created>
  <dcterms:modified xsi:type="dcterms:W3CDTF">2020-04-20T04:24:35Z</dcterms:modified>
</cp:coreProperties>
</file>