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60" r:id="rId3"/>
    <p:sldId id="257" r:id="rId4"/>
    <p:sldId id="258" r:id="rId5"/>
    <p:sldId id="261" r:id="rId6"/>
    <p:sldId id="259" r:id="rId7"/>
    <p:sldId id="262" r:id="rId8"/>
    <p:sldId id="263" r:id="rId9"/>
    <p:sldId id="264" r:id="rId10"/>
    <p:sldId id="266" r:id="rId11"/>
    <p:sldId id="267" r:id="rId12"/>
    <p:sldId id="265" r:id="rId13"/>
    <p:sldId id="268" r:id="rId14"/>
    <p:sldId id="272" r:id="rId15"/>
    <p:sldId id="273" r:id="rId16"/>
    <p:sldId id="274" r:id="rId17"/>
    <p:sldId id="275" r:id="rId18"/>
    <p:sldId id="276" r:id="rId19"/>
    <p:sldId id="277" r:id="rId20"/>
    <p:sldId id="278" r:id="rId21"/>
    <p:sldId id="279" r:id="rId22"/>
    <p:sldId id="280" r:id="rId23"/>
    <p:sldId id="269"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78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93F36-3A10-4A51-BC92-D29A85E296ED}" type="datetimeFigureOut">
              <a:rPr lang="en-US" smtClean="0"/>
              <a:t>4/19/2020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252B3-4B2E-410E-8C58-D610C48916CD}" type="slidenum">
              <a:rPr lang="en-US" smtClean="0"/>
              <a:t>‹#›</a:t>
            </a:fld>
            <a:endParaRPr lang="en-US"/>
          </a:p>
        </p:txBody>
      </p:sp>
    </p:spTree>
    <p:extLst>
      <p:ext uri="{BB962C8B-B14F-4D97-AF65-F5344CB8AC3E}">
        <p14:creationId xmlns:p14="http://schemas.microsoft.com/office/powerpoint/2010/main" val="53233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5B5B14A-EDC7-4C4F-8E5F-F1CF920A9364}" type="datetime1">
              <a:rPr lang="en-US" smtClean="0"/>
              <a:t>4/19/2020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smtClean="0"/>
              <a:t>Sumana</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00BBB-5CCE-41B5-A061-1FDCBD2D6837}" type="datetime1">
              <a:rPr lang="en-US" smtClean="0"/>
              <a:t>4/19/2020</a:t>
            </a:fld>
            <a:endParaRPr lang="en-US" dirty="0"/>
          </a:p>
        </p:txBody>
      </p:sp>
      <p:sp>
        <p:nvSpPr>
          <p:cNvPr id="5" name="Footer Placeholder 4"/>
          <p:cNvSpPr>
            <a:spLocks noGrp="1"/>
          </p:cNvSpPr>
          <p:nvPr>
            <p:ph type="ftr" sz="quarter" idx="11"/>
          </p:nvPr>
        </p:nvSpPr>
        <p:spPr/>
        <p:txBody>
          <a:bodyPr/>
          <a:lstStyle/>
          <a:p>
            <a:r>
              <a:rPr lang="en-US" smtClean="0"/>
              <a:t>Sumana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44647D3-82E8-4D33-BA2A-C0EEF9ABF483}" type="datetime1">
              <a:rPr lang="en-US" smtClean="0"/>
              <a:t>4/19/2020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D98A7-16B8-48E0-AFB1-2A78239DD1A7}" type="datetime1">
              <a:rPr lang="en-US" smtClean="0"/>
              <a:t>4/19/2020</a:t>
            </a:fld>
            <a:endParaRPr lang="en-US" dirty="0"/>
          </a:p>
        </p:txBody>
      </p:sp>
      <p:sp>
        <p:nvSpPr>
          <p:cNvPr id="5" name="Footer Placeholder 4"/>
          <p:cNvSpPr>
            <a:spLocks noGrp="1"/>
          </p:cNvSpPr>
          <p:nvPr>
            <p:ph type="ftr" sz="quarter" idx="11"/>
          </p:nvPr>
        </p:nvSpPr>
        <p:spPr/>
        <p:txBody>
          <a:bodyPr/>
          <a:lstStyle/>
          <a:p>
            <a:r>
              <a:rPr lang="en-US" smtClean="0"/>
              <a:t>Sumana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18E68A2A-F486-42EB-91A4-7030BC295ABC}" type="datetime1">
              <a:rPr lang="en-US" smtClean="0"/>
              <a:t>4/19/2020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smtClean="0"/>
              <a:t>Sumana</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943C7F6-C78F-432D-9D1C-BD20CC22B535}" type="datetime1">
              <a:rPr lang="en-US" smtClean="0"/>
              <a:t>4/19/2020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AF3E658-9AFB-46CC-9DE8-ADFE170EBB85}" type="datetime1">
              <a:rPr lang="en-US" smtClean="0"/>
              <a:t>4/19/2020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3CE8BD-551F-482A-949F-A5361328E387}" type="datetime1">
              <a:rPr lang="en-US" smtClean="0"/>
              <a:t>4/19/2020</a:t>
            </a:fld>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6A90E48-FCF5-482C-A560-2DACA4EAA59A}" type="datetime1">
              <a:rPr lang="en-US" smtClean="0"/>
              <a:t>4/19/2020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161885-5F91-4B38-BEF9-6EED9FBE63A0}" type="datetime1">
              <a:rPr lang="en-US" smtClean="0"/>
              <a:t>4/19/2020</a:t>
            </a:fld>
            <a:endParaRPr lang="en-US" dirty="0"/>
          </a:p>
        </p:txBody>
      </p:sp>
      <p:sp>
        <p:nvSpPr>
          <p:cNvPr id="6" name="Footer Placeholder 5"/>
          <p:cNvSpPr>
            <a:spLocks noGrp="1"/>
          </p:cNvSpPr>
          <p:nvPr>
            <p:ph type="ftr" sz="quarter" idx="11"/>
          </p:nvPr>
        </p:nvSpPr>
        <p:spPr/>
        <p:txBody>
          <a:bodyPr/>
          <a:lstStyle/>
          <a:p>
            <a:r>
              <a:rPr lang="en-US" smtClean="0"/>
              <a:t>Sumana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DD6DC471-0093-46D6-BEDA-A4963B3CB494}" type="datetime1">
              <a:rPr lang="en-US" smtClean="0"/>
              <a:t>4/19/2020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r>
              <a:rPr lang="en-US" smtClean="0"/>
              <a:t>Sumana</a:t>
            </a:r>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25D4BAD-B5CC-45B0-BD39-683A8E522F86}" type="datetime1">
              <a:rPr lang="en-US" smtClean="0"/>
              <a:t>4/19/2020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smtClean="0"/>
              <a:t>Sumana</a:t>
            </a:r>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cloudmanager.mongodb.com/core/backup-preparations/#checkpoint" TargetMode="External"/><Relationship Id="rId2" Type="http://schemas.openxmlformats.org/officeDocument/2006/relationships/hyperlink" Target="https://docs.mongodb.com/manual/reference/glossary/#term-sharded-cluster" TargetMode="External"/><Relationship Id="rId1" Type="http://schemas.openxmlformats.org/officeDocument/2006/relationships/slideLayout" Target="../slideLayouts/slideLayout2.xml"/><Relationship Id="rId4" Type="http://schemas.openxmlformats.org/officeDocument/2006/relationships/hyperlink" Target="https://docs.mongodb.com/manual/reference/glossary/#term-replica-se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Managing document collections with Atlas(cloud for MongoDB)</a:t>
            </a:r>
            <a:endParaRPr lang="en-US" dirty="0"/>
          </a:p>
        </p:txBody>
      </p:sp>
      <p:sp>
        <p:nvSpPr>
          <p:cNvPr id="3" name="Subtitle 2"/>
          <p:cNvSpPr>
            <a:spLocks noGrp="1"/>
          </p:cNvSpPr>
          <p:nvPr>
            <p:ph type="subTitle" idx="1"/>
          </p:nvPr>
        </p:nvSpPr>
        <p:spPr>
          <a:xfrm>
            <a:off x="1759238" y="3906266"/>
            <a:ext cx="7972592" cy="1322587"/>
          </a:xfrm>
        </p:spPr>
        <p:txBody>
          <a:bodyPr/>
          <a:lstStyle/>
          <a:p>
            <a:pPr algn="r"/>
            <a:r>
              <a:rPr lang="en-US" dirty="0" smtClean="0"/>
              <a:t>Database</a:t>
            </a:r>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020448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connection</a:t>
            </a:r>
            <a:endParaRPr lang="en-US" dirty="0"/>
          </a:p>
        </p:txBody>
      </p:sp>
      <p:sp>
        <p:nvSpPr>
          <p:cNvPr id="3" name="Content Placeholder 2"/>
          <p:cNvSpPr>
            <a:spLocks noGrp="1"/>
          </p:cNvSpPr>
          <p:nvPr>
            <p:ph idx="1"/>
          </p:nvPr>
        </p:nvSpPr>
        <p:spPr/>
        <p:txBody>
          <a:bodyPr/>
          <a:lstStyle/>
          <a:p>
            <a:r>
              <a:rPr lang="en-US" dirty="0" smtClean="0"/>
              <a:t>Click the Overview tab, after returning from the Collection screen with created database.</a:t>
            </a:r>
          </a:p>
          <a:p>
            <a:r>
              <a:rPr lang="en-US" dirty="0" smtClean="0"/>
              <a:t> From </a:t>
            </a:r>
            <a:r>
              <a:rPr lang="en-US" dirty="0"/>
              <a:t>C</a:t>
            </a:r>
            <a:r>
              <a:rPr lang="en-US" dirty="0" smtClean="0"/>
              <a:t>luster overview screen, click the Connect button. This will open the Connect to Cluster screen.</a:t>
            </a:r>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064344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 Setup connection security : In which you set an IP address to make your connection secure. Create a MongoDB user by entering username and password.</a:t>
            </a:r>
          </a:p>
          <a:p>
            <a:r>
              <a:rPr lang="en-US" dirty="0" smtClean="0"/>
              <a:t>Choose a connection method :  Choose a method to connect by </a:t>
            </a:r>
            <a:r>
              <a:rPr lang="en-US" dirty="0" err="1" smtClean="0"/>
              <a:t>chosing</a:t>
            </a:r>
            <a:r>
              <a:rPr lang="en-US" dirty="0" smtClean="0"/>
              <a:t> connect your application option.</a:t>
            </a:r>
          </a:p>
          <a:p>
            <a:r>
              <a:rPr lang="en-US" dirty="0" smtClean="0"/>
              <a:t>Connect : Select your driver and version. Add your connection string into application code.</a:t>
            </a:r>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85696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MongoDB to our app.js file</a:t>
            </a:r>
            <a:endParaRPr lang="en-US" dirty="0"/>
          </a:p>
        </p:txBody>
      </p:sp>
      <p:sp>
        <p:nvSpPr>
          <p:cNvPr id="3" name="Content Placeholder 2"/>
          <p:cNvSpPr>
            <a:spLocks noGrp="1"/>
          </p:cNvSpPr>
          <p:nvPr>
            <p:ph idx="1"/>
          </p:nvPr>
        </p:nvSpPr>
        <p:spPr/>
        <p:txBody>
          <a:bodyPr/>
          <a:lstStyle/>
          <a:p>
            <a:r>
              <a:rPr lang="en-US" dirty="0" smtClean="0"/>
              <a:t>First copy the connection string. To obtain connection string, click on connect button and it will open a pop up.</a:t>
            </a:r>
          </a:p>
          <a:p>
            <a:r>
              <a:rPr lang="en-US" dirty="0" smtClean="0"/>
              <a:t>Click on Connect your application and choose driver as </a:t>
            </a:r>
            <a:r>
              <a:rPr lang="en-US" dirty="0"/>
              <a:t>3.06. This will provide a </a:t>
            </a:r>
            <a:r>
              <a:rPr lang="en-US" dirty="0" smtClean="0"/>
              <a:t>connection String.</a:t>
            </a:r>
          </a:p>
          <a:p>
            <a:r>
              <a:rPr lang="en-US" dirty="0" smtClean="0"/>
              <a:t>Copy it and save it to use later. The password will be mentioned in angular braces replace it with your password, which you have provided while creating the connection.</a:t>
            </a:r>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45044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Create a node using the required command</a:t>
            </a:r>
          </a:p>
          <a:p>
            <a:r>
              <a:rPr lang="en-US" dirty="0" smtClean="0"/>
              <a:t>We need to put all the required code into the created node.</a:t>
            </a:r>
          </a:p>
          <a:p>
            <a:r>
              <a:rPr lang="en-US" dirty="0" smtClean="0"/>
              <a:t>To run the code we use node app.js command. Then the connected console will be displayed in the terminal.</a:t>
            </a:r>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95851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ea typeface="Cambria" panose="02040503050406030204" pitchFamily="18" charset="0"/>
              </a:rPr>
              <a:t>Back Up with Atlas</a:t>
            </a:r>
            <a:endParaRPr lang="en-US" dirty="0">
              <a:solidFill>
                <a:schemeClr val="bg1"/>
              </a:solidFill>
            </a:endParaRPr>
          </a:p>
        </p:txBody>
      </p:sp>
      <p:sp>
        <p:nvSpPr>
          <p:cNvPr id="3" name="Content Placeholder 2"/>
          <p:cNvSpPr>
            <a:spLocks noGrp="1"/>
          </p:cNvSpPr>
          <p:nvPr>
            <p:ph idx="1"/>
          </p:nvPr>
        </p:nvSpPr>
        <p:spPr/>
        <p:txBody>
          <a:bodyPr/>
          <a:lstStyle/>
          <a:p>
            <a:r>
              <a:rPr lang="en-US" dirty="0">
                <a:ea typeface="Cambria" panose="02040503050406030204" pitchFamily="18" charset="0"/>
              </a:rPr>
              <a:t>While deploying in production, one should have backup plan without losing data.</a:t>
            </a:r>
          </a:p>
          <a:p>
            <a:pPr marL="0" indent="0">
              <a:buNone/>
            </a:pPr>
            <a:r>
              <a:rPr lang="en-US" dirty="0" smtClean="0">
                <a:ea typeface="Cambria" panose="02040503050406030204" pitchFamily="18" charset="0"/>
              </a:rPr>
              <a:t>    MongoDB</a:t>
            </a:r>
            <a:r>
              <a:rPr lang="en-US" dirty="0">
                <a:ea typeface="Cambria" panose="02040503050406030204" pitchFamily="18" charset="0"/>
              </a:rPr>
              <a:t> Atlas provides two methods for backups:</a:t>
            </a:r>
          </a:p>
          <a:p>
            <a:r>
              <a:rPr lang="en-US" dirty="0">
                <a:ea typeface="Cambria" panose="02040503050406030204" pitchFamily="18" charset="0"/>
              </a:rPr>
              <a:t>Continuous Backups :  Within 24 hours, Atlas continuous backups allows one to restore from stored snapshots or selected point. You can also perform query operations.</a:t>
            </a:r>
          </a:p>
          <a:p>
            <a:r>
              <a:rPr lang="en-US" dirty="0">
                <a:ea typeface="Cambria" panose="02040503050406030204" pitchFamily="18" charset="0"/>
              </a:rPr>
              <a:t>Cloud Provider Snapshots : Using the native snapshot functionality, it provides localized backup storage.</a:t>
            </a:r>
          </a:p>
          <a:p>
            <a:endParaRPr lang="en-US" dirty="0"/>
          </a:p>
        </p:txBody>
      </p:sp>
      <p:sp>
        <p:nvSpPr>
          <p:cNvPr id="4" name="Footer Placeholder 3"/>
          <p:cNvSpPr>
            <a:spLocks noGrp="1"/>
          </p:cNvSpPr>
          <p:nvPr>
            <p:ph type="ftr" sz="quarter" idx="11"/>
          </p:nvPr>
        </p:nvSpPr>
        <p:spPr>
          <a:xfrm>
            <a:off x="811568" y="6214914"/>
            <a:ext cx="10588752" cy="320040"/>
          </a:xfrm>
        </p:spPr>
        <p:txBody>
          <a:bodyPr/>
          <a:lstStyle/>
          <a:p>
            <a:r>
              <a:rPr lang="en-US" dirty="0" smtClean="0"/>
              <a:t>Navya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4243910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ea typeface="Cambria" panose="02040503050406030204" pitchFamily="18" charset="0"/>
              </a:rPr>
              <a:t>MongoDB Cloud Manager</a:t>
            </a:r>
            <a:endParaRPr lang="en-US" dirty="0">
              <a:solidFill>
                <a:schemeClr val="bg1"/>
              </a:solidFill>
            </a:endParaRPr>
          </a:p>
        </p:txBody>
      </p:sp>
      <p:sp>
        <p:nvSpPr>
          <p:cNvPr id="3" name="Content Placeholder 2"/>
          <p:cNvSpPr>
            <a:spLocks noGrp="1"/>
          </p:cNvSpPr>
          <p:nvPr>
            <p:ph idx="1"/>
          </p:nvPr>
        </p:nvSpPr>
        <p:spPr/>
        <p:txBody>
          <a:bodyPr/>
          <a:lstStyle/>
          <a:p>
            <a:r>
              <a:rPr lang="en-US" dirty="0">
                <a:ea typeface="Cambria" panose="02040503050406030204" pitchFamily="18" charset="0"/>
              </a:rPr>
              <a:t>It is a hosted  backup, monitoring, and automation service and supports backing up and restoring MongoDB deployments from a GUI.</a:t>
            </a:r>
          </a:p>
          <a:p>
            <a:r>
              <a:rPr lang="en-US" dirty="0">
                <a:ea typeface="Cambria" panose="02040503050406030204" pitchFamily="18" charset="0"/>
              </a:rPr>
              <a:t>It creates your snapshot data at set of </a:t>
            </a:r>
            <a:r>
              <a:rPr lang="en-US" dirty="0" smtClean="0">
                <a:ea typeface="Cambria" panose="02040503050406030204" pitchFamily="18" charset="0"/>
              </a:rPr>
              <a:t>intervals.</a:t>
            </a:r>
            <a:endParaRPr lang="en-US" dirty="0"/>
          </a:p>
        </p:txBody>
      </p:sp>
      <p:sp>
        <p:nvSpPr>
          <p:cNvPr id="4" name="Footer Placeholder 3"/>
          <p:cNvSpPr>
            <a:spLocks noGrp="1"/>
          </p:cNvSpPr>
          <p:nvPr>
            <p:ph type="ftr" sz="quarter" idx="11"/>
          </p:nvPr>
        </p:nvSpPr>
        <p:spPr/>
        <p:txBody>
          <a:bodyPr/>
          <a:lstStyle/>
          <a:p>
            <a:r>
              <a:rPr lang="en-US" dirty="0" smtClean="0"/>
              <a:t>Navya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13389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Cambria" panose="02040503050406030204" pitchFamily="18" charset="0"/>
                <a:ea typeface="Cambria" panose="02040503050406030204" pitchFamily="18" charset="0"/>
              </a:rPr>
              <a:t> </a:t>
            </a:r>
            <a:r>
              <a:rPr lang="en-US" dirty="0">
                <a:solidFill>
                  <a:schemeClr val="bg1"/>
                </a:solidFill>
                <a:latin typeface="Calibri Light" panose="020F0302020204030204" pitchFamily="34" charset="0"/>
                <a:ea typeface="Cambria" panose="02040503050406030204" pitchFamily="18" charset="0"/>
                <a:cs typeface="Calibri Light" panose="020F0302020204030204" pitchFamily="34" charset="0"/>
              </a:rPr>
              <a:t>Ops Manager</a:t>
            </a:r>
            <a:endParaRPr lang="en-US" dirty="0">
              <a:solidFill>
                <a:schemeClr val="bg1"/>
              </a:solidFill>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r>
              <a:rPr lang="en-US" dirty="0">
                <a:ea typeface="Cambria" panose="02040503050406030204" pitchFamily="18" charset="0"/>
              </a:rPr>
              <a:t>MongoDB subscribers can install and run the same core software that powers MongoDB Cloud Manager on their own infrastructure.</a:t>
            </a:r>
            <a:endParaRPr lang="en-US" dirty="0">
              <a:ea typeface="Cambria" panose="02040503050406030204" pitchFamily="18" charset="0"/>
            </a:endParaRPr>
          </a:p>
        </p:txBody>
      </p:sp>
      <p:sp>
        <p:nvSpPr>
          <p:cNvPr id="4" name="Footer Placeholder 3"/>
          <p:cNvSpPr>
            <a:spLocks noGrp="1"/>
          </p:cNvSpPr>
          <p:nvPr>
            <p:ph type="ftr" sz="quarter" idx="11"/>
          </p:nvPr>
        </p:nvSpPr>
        <p:spPr>
          <a:xfrm>
            <a:off x="888631" y="6214914"/>
            <a:ext cx="10588752" cy="320040"/>
          </a:xfrm>
        </p:spPr>
        <p:txBody>
          <a:bodyPr/>
          <a:lstStyle/>
          <a:p>
            <a:r>
              <a:rPr lang="en-US" dirty="0" smtClean="0"/>
              <a:t>Navya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620517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alibri Light" panose="020F0302020204030204" pitchFamily="34" charset="0"/>
                <a:ea typeface="Cambria" panose="02040503050406030204" pitchFamily="18" charset="0"/>
                <a:cs typeface="Calibri Light" panose="020F0302020204030204" pitchFamily="34" charset="0"/>
              </a:rPr>
              <a:t>Backup Workflow</a:t>
            </a:r>
            <a:endParaRPr lang="en-US" dirty="0">
              <a:solidFill>
                <a:schemeClr val="bg1"/>
              </a:solidFill>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r>
              <a:rPr lang="en-US" dirty="0">
                <a:ea typeface="Cambria" panose="02040503050406030204" pitchFamily="18" charset="0"/>
              </a:rPr>
              <a:t>Backup performs an initial sync of deployment’s data as if it were creating a new, “invisible” member of a replica set.</a:t>
            </a:r>
          </a:p>
          <a:p>
            <a:r>
              <a:rPr lang="en-US" dirty="0">
                <a:ea typeface="Cambria" panose="02040503050406030204" pitchFamily="18" charset="0"/>
              </a:rPr>
              <a:t>Backup executes the initial sync and the tailing of the </a:t>
            </a:r>
            <a:r>
              <a:rPr lang="en-US" dirty="0" err="1">
                <a:ea typeface="Cambria" panose="02040503050406030204" pitchFamily="18" charset="0"/>
              </a:rPr>
              <a:t>oplog</a:t>
            </a:r>
            <a:r>
              <a:rPr lang="en-US" dirty="0">
                <a:ea typeface="Cambria" panose="02040503050406030204" pitchFamily="18" charset="0"/>
              </a:rPr>
              <a:t> (stores </a:t>
            </a:r>
            <a:r>
              <a:rPr lang="en-US" dirty="0"/>
              <a:t>an ordered history of logical writes to a MongoDB database) </a:t>
            </a:r>
            <a:r>
              <a:rPr lang="en-US" dirty="0">
                <a:ea typeface="Cambria" panose="02040503050406030204" pitchFamily="18" charset="0"/>
              </a:rPr>
              <a:t> using standard MongoDB queries. The cluster being backed up is unaware of the additional copy of the backup data.</a:t>
            </a:r>
          </a:p>
          <a:p>
            <a:r>
              <a:rPr lang="en-US" dirty="0">
                <a:ea typeface="Cambria" panose="02040503050406030204" pitchFamily="18" charset="0"/>
              </a:rPr>
              <a:t>Backup uses a MongoDB instance version equal to or greater than the version of the replica set it backs up.</a:t>
            </a:r>
            <a:br>
              <a:rPr lang="en-US" dirty="0">
                <a:ea typeface="Cambria" panose="02040503050406030204" pitchFamily="18" charset="0"/>
              </a:rPr>
            </a:br>
            <a:endParaRPr lang="en-US" dirty="0">
              <a:ea typeface="Cambria" panose="02040503050406030204" pitchFamily="18" charset="0"/>
            </a:endParaRPr>
          </a:p>
        </p:txBody>
      </p:sp>
      <p:sp>
        <p:nvSpPr>
          <p:cNvPr id="4" name="Footer Placeholder 3"/>
          <p:cNvSpPr>
            <a:spLocks noGrp="1"/>
          </p:cNvSpPr>
          <p:nvPr>
            <p:ph type="ftr" sz="quarter" idx="11"/>
          </p:nvPr>
        </p:nvSpPr>
        <p:spPr/>
        <p:txBody>
          <a:bodyPr/>
          <a:lstStyle/>
          <a:p>
            <a:r>
              <a:rPr lang="en-US" dirty="0" smtClean="0"/>
              <a:t>Navya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989431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Calibri Light" panose="020F0302020204030204" pitchFamily="34" charset="0"/>
                <a:ea typeface="Cambria" panose="02040503050406030204" pitchFamily="18" charset="0"/>
                <a:cs typeface="Calibri Light" panose="020F0302020204030204" pitchFamily="34" charset="0"/>
              </a:rPr>
              <a:t>To create an instance of database connection</a:t>
            </a:r>
            <a:endParaRPr lang="en-US" dirty="0">
              <a:solidFill>
                <a:schemeClr val="bg1"/>
              </a:solidFill>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pPr marL="0" indent="0">
              <a:buNone/>
            </a:pPr>
            <a:r>
              <a:rPr lang="en-US" dirty="0" err="1">
                <a:ea typeface="Cambria" panose="02040503050406030204" pitchFamily="18" charset="0"/>
              </a:rPr>
              <a:t>const</a:t>
            </a:r>
            <a:r>
              <a:rPr lang="en-US" dirty="0">
                <a:ea typeface="Cambria" panose="02040503050406030204" pitchFamily="18" charset="0"/>
              </a:rPr>
              <a:t> backup = new </a:t>
            </a:r>
            <a:r>
              <a:rPr lang="en-US" dirty="0" err="1">
                <a:ea typeface="Cambria" panose="02040503050406030204" pitchFamily="18" charset="0"/>
              </a:rPr>
              <a:t>MongoBackup</a:t>
            </a:r>
            <a:r>
              <a:rPr lang="en-US" dirty="0">
                <a:ea typeface="Cambria" panose="02040503050406030204" pitchFamily="18" charset="0"/>
              </a:rPr>
              <a:t>({</a:t>
            </a:r>
          </a:p>
          <a:p>
            <a:pPr marL="0" indent="0">
              <a:buNone/>
            </a:pPr>
            <a:r>
              <a:rPr lang="en-US" dirty="0">
                <a:ea typeface="Cambria" panose="02040503050406030204" pitchFamily="18" charset="0"/>
              </a:rPr>
              <a:t>    user: '</a:t>
            </a:r>
            <a:r>
              <a:rPr lang="en-US" dirty="0" err="1">
                <a:ea typeface="Cambria" panose="02040503050406030204" pitchFamily="18" charset="0"/>
              </a:rPr>
              <a:t>userWithMightyAccess</a:t>
            </a:r>
            <a:r>
              <a:rPr lang="en-US" dirty="0">
                <a:ea typeface="Cambria" panose="02040503050406030204" pitchFamily="18" charset="0"/>
              </a:rPr>
              <a:t>',</a:t>
            </a:r>
          </a:p>
          <a:p>
            <a:pPr marL="0" indent="0">
              <a:buNone/>
            </a:pPr>
            <a:r>
              <a:rPr lang="en-US" dirty="0">
                <a:ea typeface="Cambria" panose="02040503050406030204" pitchFamily="18" charset="0"/>
              </a:rPr>
              <a:t>    password: '&lt;VERY SECRET PASSWORD&gt;',</a:t>
            </a:r>
          </a:p>
          <a:p>
            <a:pPr marL="0" indent="0">
              <a:buNone/>
            </a:pPr>
            <a:r>
              <a:rPr lang="en-US" dirty="0">
                <a:ea typeface="Cambria" panose="02040503050406030204" pitchFamily="18" charset="0"/>
              </a:rPr>
              <a:t>    </a:t>
            </a:r>
            <a:r>
              <a:rPr lang="en-US" dirty="0" err="1">
                <a:ea typeface="Cambria" panose="02040503050406030204" pitchFamily="18" charset="0"/>
              </a:rPr>
              <a:t>replicaSet</a:t>
            </a:r>
            <a:r>
              <a:rPr lang="en-US" dirty="0">
                <a:ea typeface="Cambria" panose="02040503050406030204" pitchFamily="18" charset="0"/>
              </a:rPr>
              <a:t>: 'Cluster0-shard-0',</a:t>
            </a:r>
          </a:p>
          <a:p>
            <a:pPr marL="0" indent="0">
              <a:buNone/>
            </a:pPr>
            <a:r>
              <a:rPr lang="en-US" dirty="0">
                <a:ea typeface="Cambria" panose="02040503050406030204" pitchFamily="18" charset="0"/>
              </a:rPr>
              <a:t>    nodes: [</a:t>
            </a:r>
          </a:p>
          <a:p>
            <a:pPr marL="0" indent="0">
              <a:buNone/>
            </a:pPr>
            <a:r>
              <a:rPr lang="en-US" dirty="0">
                <a:ea typeface="Cambria" panose="02040503050406030204" pitchFamily="18" charset="0"/>
              </a:rPr>
              <a:t>        'cluster0-shard-00-00-cbei2.mongodb.net:27017',</a:t>
            </a:r>
          </a:p>
          <a:p>
            <a:pPr marL="0" indent="0">
              <a:buNone/>
            </a:pPr>
            <a:r>
              <a:rPr lang="en-US" dirty="0">
                <a:ea typeface="Cambria" panose="02040503050406030204" pitchFamily="18" charset="0"/>
              </a:rPr>
              <a:t>        'cluster0-shard-00-01-cbei2.mongodb.net:27017',</a:t>
            </a:r>
          </a:p>
          <a:p>
            <a:pPr marL="0" indent="0">
              <a:buNone/>
            </a:pPr>
            <a:r>
              <a:rPr lang="en-US" dirty="0">
                <a:ea typeface="Cambria" panose="02040503050406030204" pitchFamily="18" charset="0"/>
              </a:rPr>
              <a:t>        'cluster0-shard-00-02-cbei2.mongodb.net:27017'</a:t>
            </a:r>
          </a:p>
          <a:p>
            <a:pPr marL="0" indent="0">
              <a:buNone/>
            </a:pPr>
            <a:r>
              <a:rPr lang="en-US" dirty="0">
                <a:ea typeface="Cambria" panose="02040503050406030204" pitchFamily="18" charset="0"/>
              </a:rPr>
              <a:t>    ]</a:t>
            </a:r>
          </a:p>
          <a:p>
            <a:pPr marL="0" indent="0">
              <a:buNone/>
            </a:pPr>
            <a:r>
              <a:rPr lang="en-US" dirty="0">
                <a:ea typeface="Cambria" panose="02040503050406030204" pitchFamily="18" charset="0"/>
              </a:rPr>
              <a:t>})</a:t>
            </a:r>
            <a:endParaRPr lang="en-US" dirty="0">
              <a:ea typeface="Cambria" panose="02040503050406030204" pitchFamily="18" charset="0"/>
            </a:endParaRPr>
          </a:p>
        </p:txBody>
      </p:sp>
      <p:sp>
        <p:nvSpPr>
          <p:cNvPr id="4" name="Footer Placeholder 3"/>
          <p:cNvSpPr>
            <a:spLocks noGrp="1"/>
          </p:cNvSpPr>
          <p:nvPr>
            <p:ph type="ftr" sz="quarter" idx="11"/>
          </p:nvPr>
        </p:nvSpPr>
        <p:spPr/>
        <p:txBody>
          <a:bodyPr/>
          <a:lstStyle/>
          <a:p>
            <a:r>
              <a:rPr lang="en-US" dirty="0" smtClean="0"/>
              <a:t>Navya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874492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Cluster dumping</a:t>
            </a:r>
          </a:p>
          <a:p>
            <a:pPr marL="0" indent="0">
              <a:buNone/>
            </a:pPr>
            <a:r>
              <a:rPr lang="en-US" dirty="0"/>
              <a:t>      </a:t>
            </a:r>
            <a:r>
              <a:rPr lang="en-US" dirty="0" err="1"/>
              <a:t>backup.dump</a:t>
            </a:r>
            <a:r>
              <a:rPr lang="en-US" dirty="0"/>
              <a:t>()</a:t>
            </a:r>
          </a:p>
          <a:p>
            <a:endParaRPr lang="en-US" dirty="0"/>
          </a:p>
          <a:p>
            <a:r>
              <a:rPr lang="en-US" dirty="0"/>
              <a:t> Restore data to your cluster</a:t>
            </a:r>
          </a:p>
          <a:p>
            <a:pPr marL="0" indent="0">
              <a:buNone/>
            </a:pPr>
            <a:r>
              <a:rPr lang="en-US" dirty="0"/>
              <a:t>      </a:t>
            </a:r>
            <a:r>
              <a:rPr lang="en-US" dirty="0" err="1"/>
              <a:t>backup.restore</a:t>
            </a:r>
            <a:r>
              <a:rPr lang="en-US" dirty="0"/>
              <a:t>()</a:t>
            </a:r>
          </a:p>
          <a:p>
            <a:endParaRPr lang="en-US" dirty="0"/>
          </a:p>
        </p:txBody>
      </p:sp>
      <p:sp>
        <p:nvSpPr>
          <p:cNvPr id="4" name="Footer Placeholder 3"/>
          <p:cNvSpPr>
            <a:spLocks noGrp="1"/>
          </p:cNvSpPr>
          <p:nvPr>
            <p:ph type="ftr" sz="quarter" idx="11"/>
          </p:nvPr>
        </p:nvSpPr>
        <p:spPr/>
        <p:txBody>
          <a:bodyPr/>
          <a:lstStyle/>
          <a:p>
            <a:r>
              <a:rPr lang="en-US" dirty="0" smtClean="0"/>
              <a:t>Navya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298040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442" y="2258485"/>
            <a:ext cx="3498979" cy="2456442"/>
          </a:xfrm>
        </p:spPr>
        <p:txBody>
          <a:bodyPr/>
          <a:lstStyle/>
          <a:p>
            <a:r>
              <a:rPr lang="en-US" dirty="0" smtClean="0"/>
              <a:t>Introduction to group members</a:t>
            </a:r>
            <a:endParaRPr lang="en-US" dirty="0"/>
          </a:p>
        </p:txBody>
      </p:sp>
      <p:sp>
        <p:nvSpPr>
          <p:cNvPr id="3" name="Content Placeholder 2"/>
          <p:cNvSpPr>
            <a:spLocks noGrp="1"/>
          </p:cNvSpPr>
          <p:nvPr>
            <p:ph idx="1"/>
          </p:nvPr>
        </p:nvSpPr>
        <p:spPr>
          <a:xfrm>
            <a:off x="4545875" y="104503"/>
            <a:ext cx="6854446" cy="6442601"/>
          </a:xfrm>
        </p:spPr>
        <p:txBody>
          <a:bodyPr/>
          <a:lstStyle/>
          <a:p>
            <a:r>
              <a:rPr lang="en-US" dirty="0" smtClean="0"/>
              <a:t>Sumana Reddy Reddybathula</a:t>
            </a:r>
          </a:p>
          <a:p>
            <a:endParaRPr lang="en-US" dirty="0"/>
          </a:p>
          <a:p>
            <a:endParaRPr lang="en-US" dirty="0" smtClean="0"/>
          </a:p>
          <a:p>
            <a:r>
              <a:rPr lang="en-US" dirty="0" err="1" smtClean="0"/>
              <a:t>Navya</a:t>
            </a:r>
            <a:r>
              <a:rPr lang="en-US" dirty="0" smtClean="0"/>
              <a:t> </a:t>
            </a:r>
            <a:r>
              <a:rPr lang="en-US" dirty="0" err="1" smtClean="0"/>
              <a:t>Devineni</a:t>
            </a:r>
            <a:endParaRPr lang="en-US" dirty="0" smtClean="0"/>
          </a:p>
          <a:p>
            <a:endParaRPr lang="en-US" dirty="0"/>
          </a:p>
          <a:p>
            <a:endParaRPr lang="en-US" dirty="0" smtClean="0"/>
          </a:p>
          <a:p>
            <a:r>
              <a:rPr lang="en-US" dirty="0" err="1" smtClean="0"/>
              <a:t>Anshitha</a:t>
            </a:r>
            <a:r>
              <a:rPr lang="en-US" dirty="0" smtClean="0"/>
              <a:t> </a:t>
            </a:r>
            <a:r>
              <a:rPr lang="en-US" dirty="0" err="1" smtClean="0"/>
              <a:t>Velagapudi</a:t>
            </a:r>
            <a:endParaRPr lang="en-US" dirty="0" smtClean="0"/>
          </a:p>
          <a:p>
            <a:endParaRPr lang="en-US" dirty="0"/>
          </a:p>
          <a:p>
            <a:pPr marL="0" indent="0">
              <a:buNone/>
            </a:pPr>
            <a:endParaRPr lang="en-US" dirty="0" smtClean="0"/>
          </a:p>
          <a:p>
            <a:endParaRPr lang="en-US" dirty="0" smtClean="0"/>
          </a:p>
          <a:p>
            <a:r>
              <a:rPr lang="en-US" dirty="0" smtClean="0"/>
              <a:t>Rohitha Reddy Meda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668" y="267788"/>
            <a:ext cx="2230196" cy="1485868"/>
          </a:xfrm>
          <a:prstGeom prst="rect">
            <a:avLst/>
          </a:prstGeom>
        </p:spPr>
      </p:pic>
      <p:sp>
        <p:nvSpPr>
          <p:cNvPr id="5" name="Footer Placeholder 4"/>
          <p:cNvSpPr>
            <a:spLocks noGrp="1"/>
          </p:cNvSpPr>
          <p:nvPr>
            <p:ph type="ftr" sz="quarter" idx="11"/>
          </p:nvPr>
        </p:nvSpPr>
        <p:spPr/>
        <p:txBody>
          <a:bodyPr/>
          <a:lstStyle/>
          <a:p>
            <a:r>
              <a:rPr lang="en-US" smtClean="0"/>
              <a:t>Sumana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4489" y="4942550"/>
            <a:ext cx="1604554" cy="1604554"/>
          </a:xfrm>
          <a:prstGeom prst="rect">
            <a:avLst/>
          </a:prstGeom>
        </p:spPr>
      </p:pic>
    </p:spTree>
    <p:extLst>
      <p:ext uri="{BB962C8B-B14F-4D97-AF65-F5344CB8AC3E}">
        <p14:creationId xmlns:p14="http://schemas.microsoft.com/office/powerpoint/2010/main" val="1698892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ea typeface="Cambria" panose="02040503050406030204" pitchFamily="18" charset="0"/>
              </a:rPr>
              <a:t>How Backup Works</a:t>
            </a:r>
            <a:endParaRPr lang="en-US" dirty="0">
              <a:solidFill>
                <a:schemeClr val="bg1"/>
              </a:solidFill>
            </a:endParaRPr>
          </a:p>
        </p:txBody>
      </p:sp>
      <p:sp>
        <p:nvSpPr>
          <p:cNvPr id="3" name="Content Placeholder 2"/>
          <p:cNvSpPr>
            <a:spLocks noGrp="1"/>
          </p:cNvSpPr>
          <p:nvPr>
            <p:ph idx="1"/>
          </p:nvPr>
        </p:nvSpPr>
        <p:spPr/>
        <p:txBody>
          <a:bodyPr/>
          <a:lstStyle/>
          <a:p>
            <a:r>
              <a:rPr lang="en-US" dirty="0">
                <a:ea typeface="Cambria" panose="02040503050406030204" pitchFamily="18" charset="0"/>
              </a:rPr>
              <a:t>When you activate Backup for a MongoDB deployment, Backup takes snapshots of data from the MongoDB processes you have specified.</a:t>
            </a:r>
          </a:p>
          <a:p>
            <a:endParaRPr lang="en-US" dirty="0"/>
          </a:p>
        </p:txBody>
      </p:sp>
      <p:sp>
        <p:nvSpPr>
          <p:cNvPr id="4" name="Footer Placeholder 3"/>
          <p:cNvSpPr>
            <a:spLocks noGrp="1"/>
          </p:cNvSpPr>
          <p:nvPr>
            <p:ph type="ftr" sz="quarter" idx="11"/>
          </p:nvPr>
        </p:nvSpPr>
        <p:spPr/>
        <p:txBody>
          <a:bodyPr/>
          <a:lstStyle/>
          <a:p>
            <a:r>
              <a:rPr lang="en-US" dirty="0" smtClean="0"/>
              <a:t>Navya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497042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alibri Light" panose="020F0302020204030204" pitchFamily="34" charset="0"/>
                <a:ea typeface="Cambria" panose="02040503050406030204" pitchFamily="18" charset="0"/>
                <a:cs typeface="Calibri Light" panose="020F0302020204030204" pitchFamily="34" charset="0"/>
              </a:rPr>
              <a:t>Restore Data</a:t>
            </a:r>
            <a:endParaRPr lang="en-US" dirty="0">
              <a:solidFill>
                <a:schemeClr val="bg1"/>
              </a:solidFill>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r>
              <a:rPr lang="en-US" dirty="0">
                <a:ea typeface="Cambria" panose="02040503050406030204" pitchFamily="18" charset="0"/>
              </a:rPr>
              <a:t>Backup can restore data from a complete scheduled snapshot or from a selected point between snapshots.</a:t>
            </a:r>
          </a:p>
          <a:p>
            <a:r>
              <a:rPr lang="en-US" dirty="0"/>
              <a:t>For </a:t>
            </a:r>
            <a:r>
              <a:rPr lang="en-US" dirty="0" err="1">
                <a:hlinkClick r:id="rId2" tooltip="(in mongodb-manual v4.2)"/>
              </a:rPr>
              <a:t>sharded</a:t>
            </a:r>
            <a:r>
              <a:rPr lang="en-US" dirty="0">
                <a:hlinkClick r:id="rId2" tooltip="(in mongodb-manual v4.2)"/>
              </a:rPr>
              <a:t> clusters</a:t>
            </a:r>
            <a:r>
              <a:rPr lang="en-US" dirty="0"/>
              <a:t> you can restore from </a:t>
            </a:r>
            <a:r>
              <a:rPr lang="en-US" dirty="0">
                <a:hlinkClick r:id="rId3"/>
              </a:rPr>
              <a:t>checkpoints</a:t>
            </a:r>
            <a:r>
              <a:rPr lang="en-US" dirty="0"/>
              <a:t> between snapshots.</a:t>
            </a:r>
          </a:p>
          <a:p>
            <a:r>
              <a:rPr lang="en-US" dirty="0"/>
              <a:t>For </a:t>
            </a:r>
            <a:r>
              <a:rPr lang="en-US" dirty="0">
                <a:hlinkClick r:id="rId4" tooltip="(in mongodb-manual v4.2)"/>
              </a:rPr>
              <a:t>replica sets</a:t>
            </a:r>
            <a:r>
              <a:rPr lang="en-US" dirty="0"/>
              <a:t>, you can restore from selected points in time.</a:t>
            </a:r>
          </a:p>
          <a:p>
            <a:endParaRPr lang="en-US" dirty="0">
              <a:latin typeface="Cambria" panose="02040503050406030204" pitchFamily="18" charset="0"/>
              <a:ea typeface="Cambria" panose="02040503050406030204" pitchFamily="18" charset="0"/>
            </a:endParaRPr>
          </a:p>
          <a:p>
            <a:endParaRPr lang="en-US" dirty="0"/>
          </a:p>
        </p:txBody>
      </p:sp>
      <p:sp>
        <p:nvSpPr>
          <p:cNvPr id="4" name="Footer Placeholder 3"/>
          <p:cNvSpPr>
            <a:spLocks noGrp="1"/>
          </p:cNvSpPr>
          <p:nvPr>
            <p:ph type="ftr" sz="quarter" idx="11"/>
          </p:nvPr>
        </p:nvSpPr>
        <p:spPr/>
        <p:txBody>
          <a:bodyPr/>
          <a:lstStyle/>
          <a:p>
            <a:r>
              <a:rPr lang="en-US" dirty="0" smtClean="0"/>
              <a:t>Navya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2706571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alibri Light" panose="020F0302020204030204" pitchFamily="34" charset="0"/>
                <a:ea typeface="Cambria" panose="02040503050406030204" pitchFamily="18" charset="0"/>
                <a:cs typeface="Calibri Light" panose="020F0302020204030204" pitchFamily="34" charset="0"/>
              </a:rPr>
              <a:t>Improvements</a:t>
            </a:r>
            <a:endParaRPr lang="en-US" dirty="0">
              <a:solidFill>
                <a:schemeClr val="bg1"/>
              </a:solidFill>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r>
              <a:rPr lang="en-US" dirty="0"/>
              <a:t>Add support for dumping/restoring specific database (just need to add a pair of command line arguments)</a:t>
            </a:r>
          </a:p>
          <a:p>
            <a:r>
              <a:rPr lang="en-US" dirty="0"/>
              <a:t>Extract connection specs from existing Mongo/</a:t>
            </a:r>
            <a:r>
              <a:rPr lang="en-US" dirty="0" err="1"/>
              <a:t>ose</a:t>
            </a:r>
            <a:r>
              <a:rPr lang="en-US" dirty="0"/>
              <a:t> connection.</a:t>
            </a:r>
          </a:p>
          <a:p>
            <a:r>
              <a:rPr lang="en-US" dirty="0"/>
              <a:t>Add support for non-Unix OS (aka Windows)</a:t>
            </a:r>
          </a:p>
          <a:p>
            <a:endParaRPr lang="en-US" dirty="0"/>
          </a:p>
        </p:txBody>
      </p:sp>
      <p:sp>
        <p:nvSpPr>
          <p:cNvPr id="4" name="Footer Placeholder 3"/>
          <p:cNvSpPr>
            <a:spLocks noGrp="1"/>
          </p:cNvSpPr>
          <p:nvPr>
            <p:ph type="ftr" sz="quarter" idx="11"/>
          </p:nvPr>
        </p:nvSpPr>
        <p:spPr/>
        <p:txBody>
          <a:bodyPr/>
          <a:lstStyle/>
          <a:p>
            <a:r>
              <a:rPr lang="en-US" dirty="0" smtClean="0"/>
              <a:t>Navya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2379850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Infrastructure management is the key thing when going live in production. There are various factors that involves while managing the infrastructure.</a:t>
            </a:r>
          </a:p>
          <a:p>
            <a:r>
              <a:rPr lang="en-US" dirty="0" smtClean="0"/>
              <a:t>MongoDB as a service will take those management pain away and let developers focus on the code.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1612167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Navya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24</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87177">
            <a:off x="6830219" y="1998662"/>
            <a:ext cx="2857500" cy="2857500"/>
          </a:xfrm>
          <a:prstGeom prst="rect">
            <a:avLst/>
          </a:prstGeom>
        </p:spPr>
      </p:pic>
    </p:spTree>
    <p:extLst>
      <p:ext uri="{BB962C8B-B14F-4D97-AF65-F5344CB8AC3E}">
        <p14:creationId xmlns:p14="http://schemas.microsoft.com/office/powerpoint/2010/main" val="1015613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6" y="1894114"/>
            <a:ext cx="4376057" cy="3461657"/>
          </a:xfrm>
        </p:spPr>
        <p:txBody>
          <a:bodyPr/>
          <a:lstStyle/>
          <a:p>
            <a:r>
              <a:rPr lang="en-US" dirty="0" smtClean="0"/>
              <a:t>Introduction to MongoDB Atlas</a:t>
            </a:r>
            <a:endParaRPr lang="en-US" dirty="0"/>
          </a:p>
        </p:txBody>
      </p:sp>
      <p:sp>
        <p:nvSpPr>
          <p:cNvPr id="3" name="Content Placeholder 2"/>
          <p:cNvSpPr>
            <a:spLocks noGrp="1"/>
          </p:cNvSpPr>
          <p:nvPr>
            <p:ph idx="1"/>
          </p:nvPr>
        </p:nvSpPr>
        <p:spPr>
          <a:xfrm>
            <a:off x="4974756" y="777061"/>
            <a:ext cx="6281873" cy="5248622"/>
          </a:xfrm>
        </p:spPr>
        <p:txBody>
          <a:bodyPr>
            <a:normAutofit/>
          </a:bodyPr>
          <a:lstStyle/>
          <a:p>
            <a:r>
              <a:rPr lang="en-US" sz="2000" dirty="0"/>
              <a:t>MongoDB Atlas makes it easy to set up, operate, and scale your MongoDB deployments in the cloud. From high availability to scalability, security to disaster </a:t>
            </a:r>
            <a:r>
              <a:rPr lang="en-US" sz="2000" dirty="0" smtClean="0"/>
              <a:t>recovery</a:t>
            </a:r>
          </a:p>
          <a:p>
            <a:pPr marL="0" indent="0">
              <a:buNone/>
            </a:pPr>
            <a:r>
              <a:rPr lang="en-US" dirty="0" smtClean="0"/>
              <a:t>    MongoDB </a:t>
            </a:r>
            <a:r>
              <a:rPr lang="en-US" dirty="0"/>
              <a:t>Atlas is</a:t>
            </a:r>
          </a:p>
          <a:p>
            <a:r>
              <a:rPr lang="en-US" dirty="0"/>
              <a:t>Automated</a:t>
            </a:r>
          </a:p>
          <a:p>
            <a:r>
              <a:rPr lang="en-US" dirty="0"/>
              <a:t>Flexible</a:t>
            </a:r>
          </a:p>
          <a:p>
            <a:r>
              <a:rPr lang="en-US" dirty="0"/>
              <a:t>Secure</a:t>
            </a:r>
          </a:p>
          <a:p>
            <a:r>
              <a:rPr lang="en-US" dirty="0"/>
              <a:t>Scalable</a:t>
            </a:r>
          </a:p>
          <a:p>
            <a:r>
              <a:rPr lang="en-US" dirty="0"/>
              <a:t>Highly available</a:t>
            </a:r>
          </a:p>
          <a:p>
            <a:r>
              <a:rPr lang="en-US" dirty="0"/>
              <a:t>High performance</a:t>
            </a:r>
          </a:p>
          <a:p>
            <a:pPr marL="0" indent="0">
              <a:buNone/>
            </a:pPr>
            <a:endParaRPr lang="en-US" sz="2400"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4272869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Move faster with a cloud MongoDB service. Built for agile teams who’d rather spend time building apps than managing databases. Available on AWS, Azure, and GCP</a:t>
            </a:r>
            <a:endParaRPr lang="en-US" sz="2000" dirty="0"/>
          </a:p>
        </p:txBody>
      </p:sp>
      <p:sp>
        <p:nvSpPr>
          <p:cNvPr id="2" name="Footer Placeholder 1"/>
          <p:cNvSpPr>
            <a:spLocks noGrp="1"/>
          </p:cNvSpPr>
          <p:nvPr>
            <p:ph type="ftr" sz="quarter" idx="11"/>
          </p:nvPr>
        </p:nvSpPr>
        <p:spPr/>
        <p:txBody>
          <a:bodyPr/>
          <a:lstStyle/>
          <a:p>
            <a:r>
              <a:rPr lang="en-US" smtClean="0"/>
              <a:t>Sumana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13200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MongoDB vs MongoDB Atlas</a:t>
            </a:r>
            <a:endParaRPr lang="en-US" dirty="0"/>
          </a:p>
        </p:txBody>
      </p:sp>
      <p:sp>
        <p:nvSpPr>
          <p:cNvPr id="3" name="Content Placeholder 2"/>
          <p:cNvSpPr>
            <a:spLocks noGrp="1"/>
          </p:cNvSpPr>
          <p:nvPr>
            <p:ph idx="1"/>
          </p:nvPr>
        </p:nvSpPr>
        <p:spPr>
          <a:xfrm>
            <a:off x="5118447" y="391886"/>
            <a:ext cx="6281873" cy="5659922"/>
          </a:xfrm>
        </p:spPr>
        <p:txBody>
          <a:bodyPr/>
          <a:lstStyle/>
          <a:p>
            <a:pPr algn="just"/>
            <a:r>
              <a:rPr lang="en-US" b="1" dirty="0"/>
              <a:t>MongoDB:</a:t>
            </a:r>
            <a:r>
              <a:rPr lang="en-US" dirty="0"/>
              <a:t> </a:t>
            </a:r>
            <a:r>
              <a:rPr lang="en-US" i="1" dirty="0"/>
              <a:t>The database for giant ideas</a:t>
            </a:r>
            <a:r>
              <a:rPr lang="en-US" dirty="0"/>
              <a:t>. MongoDB stores data in JSON-like documents that can vary in structure, offering a dynamic, flexible schema. MongoDB was also designed for high availability and scalability, with built-in replication and </a:t>
            </a:r>
            <a:r>
              <a:rPr lang="en-US" dirty="0" smtClean="0"/>
              <a:t>auto-sharing;</a:t>
            </a:r>
          </a:p>
          <a:p>
            <a:pPr algn="just"/>
            <a:r>
              <a:rPr lang="en-US" dirty="0"/>
              <a:t> </a:t>
            </a:r>
            <a:r>
              <a:rPr lang="en-US" b="1" dirty="0"/>
              <a:t>MongoDB Atlas:</a:t>
            </a:r>
            <a:r>
              <a:rPr lang="en-US" dirty="0"/>
              <a:t> </a:t>
            </a:r>
            <a:r>
              <a:rPr lang="en-US" i="1" dirty="0"/>
              <a:t>Deploy and scale a MongoDB cluster in the cloud with just a few clicks</a:t>
            </a:r>
            <a:r>
              <a:rPr lang="en-US" dirty="0"/>
              <a:t>. MongoDB Atlas is a global cloud database service built and run by the team behind MongoDB. Enjoy the flexibility and scalability of a document database, with the ease and automation of a fully managed service on your preferred cloud.</a:t>
            </a:r>
          </a:p>
          <a:p>
            <a:pPr algn="just"/>
            <a:r>
              <a:rPr lang="en-US" dirty="0"/>
              <a:t>MongoDB belongs to </a:t>
            </a:r>
            <a:r>
              <a:rPr lang="en-US" b="1" dirty="0"/>
              <a:t>"Databases"</a:t>
            </a:r>
            <a:r>
              <a:rPr lang="en-US" dirty="0"/>
              <a:t> category of the tech stack, while MongoDB Atlas can be primarily classified under </a:t>
            </a:r>
            <a:r>
              <a:rPr lang="en-US" b="1" dirty="0"/>
              <a:t>"MongoDB Hosting"</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145129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MongoDB architecture?</a:t>
            </a:r>
          </a:p>
        </p:txBody>
      </p:sp>
      <p:sp>
        <p:nvSpPr>
          <p:cNvPr id="3" name="Content Placeholder 2"/>
          <p:cNvSpPr>
            <a:spLocks noGrp="1"/>
          </p:cNvSpPr>
          <p:nvPr>
            <p:ph idx="1"/>
          </p:nvPr>
        </p:nvSpPr>
        <p:spPr/>
        <p:txBody>
          <a:bodyPr/>
          <a:lstStyle/>
          <a:p>
            <a:pPr algn="just"/>
            <a:r>
              <a:rPr lang="en-US" dirty="0"/>
              <a:t>It is an </a:t>
            </a:r>
            <a:r>
              <a:rPr lang="en-US" b="1" dirty="0"/>
              <a:t>architecture</a:t>
            </a:r>
            <a:r>
              <a:rPr lang="en-US" dirty="0"/>
              <a:t> that is built on collections and documents. The basic unit of data in this database consists of a set of key–value </a:t>
            </a:r>
            <a:r>
              <a:rPr lang="en-US" dirty="0" err="1"/>
              <a:t>pairs.It</a:t>
            </a:r>
            <a:r>
              <a:rPr lang="en-US" dirty="0"/>
              <a:t> allows documents to have different fields and structures. This database uses a document storage format called BSON which is a binary style of JSON documents.</a:t>
            </a:r>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96030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an account in MongoDB Atlas</a:t>
            </a:r>
            <a:endParaRPr lang="en-US" dirty="0"/>
          </a:p>
        </p:txBody>
      </p:sp>
      <p:sp>
        <p:nvSpPr>
          <p:cNvPr id="3" name="Content Placeholder 2"/>
          <p:cNvSpPr>
            <a:spLocks noGrp="1"/>
          </p:cNvSpPr>
          <p:nvPr>
            <p:ph idx="1"/>
          </p:nvPr>
        </p:nvSpPr>
        <p:spPr/>
        <p:txBody>
          <a:bodyPr/>
          <a:lstStyle/>
          <a:p>
            <a:r>
              <a:rPr lang="en-US" dirty="0" smtClean="0"/>
              <a:t>Creating an account in MongoDB Atlas </a:t>
            </a:r>
            <a:r>
              <a:rPr lang="en-US" dirty="0"/>
              <a:t>is free, and just requires that you enter basic contact details and acknowledge their terms of </a:t>
            </a:r>
            <a:r>
              <a:rPr lang="en-US" dirty="0" smtClean="0"/>
              <a:t>service.</a:t>
            </a:r>
          </a:p>
          <a:p>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64539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 cluster</a:t>
            </a:r>
            <a:endParaRPr lang="en-US" dirty="0"/>
          </a:p>
        </p:txBody>
      </p:sp>
      <p:sp>
        <p:nvSpPr>
          <p:cNvPr id="3" name="Content Placeholder 2"/>
          <p:cNvSpPr>
            <a:spLocks noGrp="1"/>
          </p:cNvSpPr>
          <p:nvPr>
            <p:ph idx="1"/>
          </p:nvPr>
        </p:nvSpPr>
        <p:spPr/>
        <p:txBody>
          <a:bodyPr/>
          <a:lstStyle/>
          <a:p>
            <a:r>
              <a:rPr lang="en-US" dirty="0" smtClean="0"/>
              <a:t>Click on build a cluster button in Clusters Overview section, after logging into MongoDB account. This opens the New Cluster Screen and select any provider from the Cloud Provider &amp; Region section. </a:t>
            </a:r>
          </a:p>
          <a:p>
            <a:r>
              <a:rPr lang="en-US" dirty="0" smtClean="0"/>
              <a:t>Select any region marked “FREE TIER AVAILABLE”. Then click on Create Cluster button, this will take few minutes.</a:t>
            </a:r>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98028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data in the cluster</a:t>
            </a:r>
            <a:endParaRPr lang="en-US" dirty="0"/>
          </a:p>
        </p:txBody>
      </p:sp>
      <p:sp>
        <p:nvSpPr>
          <p:cNvPr id="3" name="Content Placeholder 2"/>
          <p:cNvSpPr>
            <a:spLocks noGrp="1"/>
          </p:cNvSpPr>
          <p:nvPr>
            <p:ph idx="1"/>
          </p:nvPr>
        </p:nvSpPr>
        <p:spPr/>
        <p:txBody>
          <a:bodyPr/>
          <a:lstStyle/>
          <a:p>
            <a:r>
              <a:rPr lang="en-US" dirty="0" smtClean="0"/>
              <a:t>After creating the Cluster, the page returns to the Cluster Overview screen. Click on the Collections section. Click on Add My Own Data button, this will open the Create Database screen.</a:t>
            </a:r>
          </a:p>
          <a:p>
            <a:r>
              <a:rPr lang="en-US" dirty="0" smtClean="0"/>
              <a:t>Enter the name for database and collection and click the </a:t>
            </a:r>
            <a:r>
              <a:rPr lang="en-US" dirty="0"/>
              <a:t>C</a:t>
            </a:r>
            <a:r>
              <a:rPr lang="en-US" dirty="0" smtClean="0"/>
              <a:t>reate button to create the database.</a:t>
            </a:r>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27362653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12029</TotalTime>
  <Words>1257</Words>
  <Application>Microsoft Office PowerPoint</Application>
  <PresentationFormat>Widescreen</PresentationFormat>
  <Paragraphs>142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Calibri Light</vt:lpstr>
      <vt:lpstr>Cambria</vt:lpstr>
      <vt:lpstr>Rockwell</vt:lpstr>
      <vt:lpstr>Wingdings</vt:lpstr>
      <vt:lpstr>Atlas</vt:lpstr>
      <vt:lpstr>Managing document collections with Atlas(cloud for MongoDB)</vt:lpstr>
      <vt:lpstr>Introduction to group members</vt:lpstr>
      <vt:lpstr>Introduction to MongoDB Atlas</vt:lpstr>
      <vt:lpstr>PowerPoint Presentation</vt:lpstr>
      <vt:lpstr>MongoDB vs MongoDB Atlas</vt:lpstr>
      <vt:lpstr>What is MongoDB architecture?</vt:lpstr>
      <vt:lpstr>How to create an account in MongoDB Atlas</vt:lpstr>
      <vt:lpstr>How to create a cluster</vt:lpstr>
      <vt:lpstr>Adding the data in the cluster</vt:lpstr>
      <vt:lpstr>Cluster connection</vt:lpstr>
      <vt:lpstr> </vt:lpstr>
      <vt:lpstr>Connecting MongoDB to our app.js file</vt:lpstr>
      <vt:lpstr>PowerPoint Presentation</vt:lpstr>
      <vt:lpstr>Back Up with Atlas</vt:lpstr>
      <vt:lpstr>MongoDB Cloud Manager</vt:lpstr>
      <vt:lpstr> Ops Manager</vt:lpstr>
      <vt:lpstr>Backup Workflow</vt:lpstr>
      <vt:lpstr>To create an instance of database connection</vt:lpstr>
      <vt:lpstr>PowerPoint Presentation</vt:lpstr>
      <vt:lpstr>How Backup Works</vt:lpstr>
      <vt:lpstr>Restore Data</vt:lpstr>
      <vt:lpstr>Improvements</vt:lpstr>
      <vt:lpstr>Conclusion</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document collections with Atlas(cloud for MongoDB)</dc:title>
  <dc:creator>Reddybathula,Sumana Reddy</dc:creator>
  <cp:lastModifiedBy>Devineni,Navya</cp:lastModifiedBy>
  <cp:revision>28</cp:revision>
  <dcterms:created xsi:type="dcterms:W3CDTF">2020-02-26T18:57:23Z</dcterms:created>
  <dcterms:modified xsi:type="dcterms:W3CDTF">2020-04-20T04:20:22Z</dcterms:modified>
</cp:coreProperties>
</file>