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60" r:id="rId3"/>
    <p:sldId id="257" r:id="rId4"/>
    <p:sldId id="258"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93F36-3A10-4A51-BC92-D29A85E296ED}" type="datetimeFigureOut">
              <a:rPr lang="en-US" smtClean="0"/>
              <a:t>4/19/2020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252B3-4B2E-410E-8C58-D610C48916CD}" type="slidenum">
              <a:rPr lang="en-US" smtClean="0"/>
              <a:t>‹#›</a:t>
            </a:fld>
            <a:endParaRPr lang="en-US"/>
          </a:p>
        </p:txBody>
      </p:sp>
    </p:spTree>
    <p:extLst>
      <p:ext uri="{BB962C8B-B14F-4D97-AF65-F5344CB8AC3E}">
        <p14:creationId xmlns:p14="http://schemas.microsoft.com/office/powerpoint/2010/main" val="53233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5B5B14A-EDC7-4C4F-8E5F-F1CF920A9364}"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00BBB-5CCE-41B5-A061-1FDCBD2D683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44647D3-82E8-4D33-BA2A-C0EEF9ABF483}"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D98A7-16B8-48E0-AFB1-2A78239DD1A7}" type="datetime1">
              <a:rPr lang="en-US" smtClean="0"/>
              <a:t>4/19/2020</a:t>
            </a:fld>
            <a:endParaRPr lang="en-US" dirty="0"/>
          </a:p>
        </p:txBody>
      </p:sp>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18E68A2A-F486-42EB-91A4-7030BC295ABC}" type="datetime1">
              <a:rPr lang="en-US" smtClean="0"/>
              <a:t>4/19/2020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smtClean="0"/>
              <a:t>Sumana</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943C7F6-C78F-432D-9D1C-BD20CC22B535}" type="datetime1">
              <a:rPr lang="en-US" smtClean="0"/>
              <a:t>4/19/2020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AF3E658-9AFB-46CC-9DE8-ADFE170EBB85}" type="datetime1">
              <a:rPr lang="en-US" smtClean="0"/>
              <a:t>4/19/2020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3CE8BD-551F-482A-949F-A5361328E387}" type="datetime1">
              <a:rPr lang="en-US" smtClean="0"/>
              <a:t>4/19/2020</a:t>
            </a:fld>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6A90E48-FCF5-482C-A560-2DACA4EAA59A}" type="datetime1">
              <a:rPr lang="en-US" smtClean="0"/>
              <a:t>4/19/2020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smtClean="0"/>
              <a:t>Sumana</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161885-5F91-4B38-BEF9-6EED9FBE63A0}" type="datetime1">
              <a:rPr lang="en-US" smtClean="0"/>
              <a:t>4/19/2020</a:t>
            </a:fld>
            <a:endParaRPr lang="en-US" dirty="0"/>
          </a:p>
        </p:txBody>
      </p:sp>
      <p:sp>
        <p:nvSpPr>
          <p:cNvPr id="6" name="Footer Placeholder 5"/>
          <p:cNvSpPr>
            <a:spLocks noGrp="1"/>
          </p:cNvSpPr>
          <p:nvPr>
            <p:ph type="ftr" sz="quarter" idx="11"/>
          </p:nvPr>
        </p:nvSpPr>
        <p:spPr/>
        <p:txBody>
          <a:bodyPr/>
          <a:lstStyle/>
          <a:p>
            <a:r>
              <a:rPr lang="en-US" smtClean="0"/>
              <a:t>Sumana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DD6DC471-0093-46D6-BEDA-A4963B3CB494}" type="datetime1">
              <a:rPr lang="en-US" smtClean="0"/>
              <a:t>4/19/2020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smtClean="0"/>
              <a:t>Sumana</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25D4BAD-B5CC-45B0-BD39-683A8E522F86}" type="datetime1">
              <a:rPr lang="en-US" smtClean="0"/>
              <a:t>4/19/2020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smtClean="0"/>
              <a:t>Sumana</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ongodb.com/manual/crud/#read-operations" TargetMode="External"/><Relationship Id="rId2" Type="http://schemas.openxmlformats.org/officeDocument/2006/relationships/hyperlink" Target="https://docs.mongodb.com/manual/crud/#create-operations" TargetMode="External"/><Relationship Id="rId1" Type="http://schemas.openxmlformats.org/officeDocument/2006/relationships/slideLayout" Target="../slideLayouts/slideLayout2.xml"/><Relationship Id="rId5" Type="http://schemas.openxmlformats.org/officeDocument/2006/relationships/hyperlink" Target="https://docs.mongodb.com/manual/crud/#delete-operations" TargetMode="External"/><Relationship Id="rId4" Type="http://schemas.openxmlformats.org/officeDocument/2006/relationships/hyperlink" Target="https://docs.mongodb.com/manual/crud/#update-oper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cloudmanager.mongodb.com/core/backup-preparations/#checkpoint" TargetMode="External"/><Relationship Id="rId2" Type="http://schemas.openxmlformats.org/officeDocument/2006/relationships/hyperlink" Target="https://docs.mongodb.com/manual/reference/glossary/#term-sharded-cluster" TargetMode="External"/><Relationship Id="rId1" Type="http://schemas.openxmlformats.org/officeDocument/2006/relationships/slideLayout" Target="../slideLayouts/slideLayout2.xml"/><Relationship Id="rId4" Type="http://schemas.openxmlformats.org/officeDocument/2006/relationships/hyperlink" Target="https://docs.mongodb.com/manual/reference/glossary/#term-replic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973982"/>
          </a:xfrm>
        </p:spPr>
        <p:txBody>
          <a:bodyPr>
            <a:normAutofit fontScale="90000"/>
          </a:bodyPr>
          <a:lstStyle/>
          <a:p>
            <a:r>
              <a:rPr lang="en-US" dirty="0" smtClean="0"/>
              <a:t/>
            </a:r>
            <a:br>
              <a:rPr lang="en-US" dirty="0" smtClean="0"/>
            </a:br>
            <a:r>
              <a:rPr lang="en-US" sz="2700" dirty="0" smtClean="0"/>
              <a:t>Group - 05</a:t>
            </a:r>
            <a:r>
              <a:rPr lang="en-US" dirty="0" smtClean="0"/>
              <a:t/>
            </a:r>
            <a:br>
              <a:rPr lang="en-US" dirty="0" smtClean="0"/>
            </a:br>
            <a:r>
              <a:rPr lang="en-US" dirty="0" smtClean="0"/>
              <a:t>Managing document collections with Atlas(cloud for MongoDB)</a:t>
            </a:r>
            <a:endParaRPr lang="en-US" dirty="0"/>
          </a:p>
        </p:txBody>
      </p:sp>
      <p:sp>
        <p:nvSpPr>
          <p:cNvPr id="3" name="Subtitle 2"/>
          <p:cNvSpPr>
            <a:spLocks noGrp="1"/>
          </p:cNvSpPr>
          <p:nvPr>
            <p:ph type="subTitle" idx="1"/>
          </p:nvPr>
        </p:nvSpPr>
        <p:spPr>
          <a:xfrm>
            <a:off x="1759238" y="4153989"/>
            <a:ext cx="7972592" cy="1074864"/>
          </a:xfrm>
        </p:spPr>
        <p:txBody>
          <a:bodyPr/>
          <a:lstStyle/>
          <a:p>
            <a:pPr algn="r"/>
            <a:r>
              <a:rPr lang="en-US" dirty="0" smtClean="0"/>
              <a:t>Database</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020448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connection</a:t>
            </a:r>
          </a:p>
        </p:txBody>
      </p:sp>
      <p:sp>
        <p:nvSpPr>
          <p:cNvPr id="3" name="Content Placeholder 2"/>
          <p:cNvSpPr>
            <a:spLocks noGrp="1"/>
          </p:cNvSpPr>
          <p:nvPr>
            <p:ph idx="1"/>
          </p:nvPr>
        </p:nvSpPr>
        <p:spPr/>
        <p:txBody>
          <a:bodyPr/>
          <a:lstStyle/>
          <a:p>
            <a:r>
              <a:rPr lang="en-US" dirty="0"/>
              <a:t>Click the Overview tab, after returning from the Collection screen with created database.</a:t>
            </a:r>
          </a:p>
          <a:p>
            <a:r>
              <a:rPr lang="en-US" dirty="0"/>
              <a:t> From Cluster overview screen, click the Connect button. This will open the Connect to Cluster screen.</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633301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Setup connection security : In which you set an IP address to make your connection secure. Create a MongoDB user by entering username and password.</a:t>
            </a:r>
          </a:p>
          <a:p>
            <a:r>
              <a:rPr lang="en-US" dirty="0"/>
              <a:t>Choose a connection method :  Choose a method to connect by </a:t>
            </a:r>
            <a:r>
              <a:rPr lang="en-US" dirty="0" err="1"/>
              <a:t>chosing</a:t>
            </a:r>
            <a:r>
              <a:rPr lang="en-US" dirty="0"/>
              <a:t> connect your application option.</a:t>
            </a:r>
          </a:p>
          <a:p>
            <a:r>
              <a:rPr lang="en-US" dirty="0"/>
              <a:t>Connect : Select your driver and version. Add your connection string into application code.</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25107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MongoDB to our app.js file</a:t>
            </a:r>
          </a:p>
        </p:txBody>
      </p:sp>
      <p:sp>
        <p:nvSpPr>
          <p:cNvPr id="3" name="Content Placeholder 2"/>
          <p:cNvSpPr>
            <a:spLocks noGrp="1"/>
          </p:cNvSpPr>
          <p:nvPr>
            <p:ph idx="1"/>
          </p:nvPr>
        </p:nvSpPr>
        <p:spPr/>
        <p:txBody>
          <a:bodyPr/>
          <a:lstStyle/>
          <a:p>
            <a:r>
              <a:rPr lang="en-US" dirty="0"/>
              <a:t>First copy the connection string. To obtain connection string, click on connect button and it will open a pop up.</a:t>
            </a:r>
          </a:p>
          <a:p>
            <a:r>
              <a:rPr lang="en-US" dirty="0"/>
              <a:t>Click on Connect your application and choose driver as 3.06. This will provide a connection String.</a:t>
            </a:r>
          </a:p>
          <a:p>
            <a:r>
              <a:rPr lang="en-US" dirty="0"/>
              <a:t>Copy it and save it to use later. The password will be mentioned in angular braces replace it with your password, which you have provided while creating the connection.</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48360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a node using the required command</a:t>
            </a:r>
          </a:p>
          <a:p>
            <a:r>
              <a:rPr lang="en-US" dirty="0"/>
              <a:t>We need to put all the required code into the created node.</a:t>
            </a:r>
          </a:p>
          <a:p>
            <a:r>
              <a:rPr lang="en-US" dirty="0"/>
              <a:t>To run the code we use node app.js command. Then the connected console will be displayed in the terminal.</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5081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 Operations</a:t>
            </a:r>
          </a:p>
        </p:txBody>
      </p:sp>
      <p:sp>
        <p:nvSpPr>
          <p:cNvPr id="3" name="Content Placeholder 2"/>
          <p:cNvSpPr>
            <a:spLocks noGrp="1"/>
          </p:cNvSpPr>
          <p:nvPr>
            <p:ph idx="1"/>
          </p:nvPr>
        </p:nvSpPr>
        <p:spPr/>
        <p:txBody>
          <a:bodyPr/>
          <a:lstStyle/>
          <a:p>
            <a:r>
              <a:rPr lang="en-US" dirty="0">
                <a:hlinkClick r:id="rId2"/>
              </a:rPr>
              <a:t>Create Operations</a:t>
            </a:r>
            <a:endParaRPr lang="en-US" dirty="0"/>
          </a:p>
          <a:p>
            <a:r>
              <a:rPr lang="en-US" dirty="0">
                <a:hlinkClick r:id="rId3"/>
              </a:rPr>
              <a:t>Read Operations</a:t>
            </a:r>
            <a:endParaRPr lang="en-US" dirty="0"/>
          </a:p>
          <a:p>
            <a:r>
              <a:rPr lang="en-US" dirty="0">
                <a:hlinkClick r:id="rId4"/>
              </a:rPr>
              <a:t>Update Operations</a:t>
            </a:r>
            <a:endParaRPr lang="en-US" dirty="0"/>
          </a:p>
          <a:p>
            <a:r>
              <a:rPr lang="en-US" dirty="0">
                <a:hlinkClick r:id="rId5"/>
              </a:rPr>
              <a:t>Delete Operations</a:t>
            </a:r>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Naga Anshitha Velagapudi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09349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111551" y="1298482"/>
            <a:ext cx="6281873" cy="5248622"/>
          </a:xfrm>
        </p:spPr>
        <p:txBody>
          <a:bodyPr/>
          <a:lstStyle/>
          <a:p>
            <a:r>
              <a:rPr lang="en-US" dirty="0"/>
              <a:t>In order to perform CRUD operations in MongoDB atlas, we have to</a:t>
            </a:r>
          </a:p>
          <a:p>
            <a:r>
              <a:rPr lang="en-US" dirty="0"/>
              <a:t>View Databases and Collections</a:t>
            </a:r>
          </a:p>
          <a:p>
            <a:r>
              <a:rPr lang="en-US" dirty="0"/>
              <a:t>Create a Database</a:t>
            </a:r>
          </a:p>
          <a:p>
            <a:r>
              <a:rPr lang="en-US" dirty="0"/>
              <a:t>Create a collection</a:t>
            </a:r>
          </a:p>
          <a:p>
            <a:r>
              <a:rPr lang="en-US" dirty="0"/>
              <a:t>Drop Database</a:t>
            </a:r>
          </a:p>
          <a:p>
            <a:r>
              <a:rPr lang="en-US" dirty="0"/>
              <a:t>Drop </a:t>
            </a:r>
            <a:r>
              <a:rPr lang="en-US" dirty="0" smtClean="0"/>
              <a:t>Collection</a:t>
            </a:r>
          </a:p>
          <a:p>
            <a:r>
              <a:rPr lang="en-US" dirty="0"/>
              <a:t>Manage Databases and collections in your cluster</a:t>
            </a:r>
          </a:p>
          <a:p>
            <a:r>
              <a:rPr lang="en-US" dirty="0"/>
              <a:t>Manage Documents in your collections</a:t>
            </a:r>
          </a:p>
          <a:p>
            <a:r>
              <a:rPr lang="en-US" dirty="0"/>
              <a:t>Manage Indexes on your clusters</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1347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 Databases and collections in your cluster</a:t>
            </a:r>
            <a:br>
              <a:rPr lang="en-US" dirty="0"/>
            </a:br>
            <a:endParaRPr lang="en-US" dirty="0"/>
          </a:p>
        </p:txBody>
      </p:sp>
      <p:sp>
        <p:nvSpPr>
          <p:cNvPr id="3" name="Content Placeholder 2"/>
          <p:cNvSpPr>
            <a:spLocks noGrp="1"/>
          </p:cNvSpPr>
          <p:nvPr>
            <p:ph idx="1"/>
          </p:nvPr>
        </p:nvSpPr>
        <p:spPr/>
        <p:txBody>
          <a:bodyPr/>
          <a:lstStyle/>
          <a:p>
            <a:r>
              <a:rPr lang="en-US" dirty="0"/>
              <a:t>You can use the </a:t>
            </a:r>
            <a:r>
              <a:rPr lang="en-US" b="1" dirty="0"/>
              <a:t>Data Explorer</a:t>
            </a:r>
            <a:r>
              <a:rPr lang="en-US" dirty="0"/>
              <a:t> to manage your cluster’s databases and collections.</a:t>
            </a:r>
          </a:p>
          <a:p>
            <a:r>
              <a:rPr lang="en-US" dirty="0"/>
              <a:t>To access the </a:t>
            </a:r>
            <a:r>
              <a:rPr lang="en-US" b="1" dirty="0"/>
              <a:t>Data Explorer</a:t>
            </a:r>
            <a:r>
              <a:rPr lang="en-US" dirty="0"/>
              <a:t>:</a:t>
            </a:r>
          </a:p>
          <a:p>
            <a:pPr marL="0" indent="0">
              <a:buNone/>
            </a:pPr>
            <a:r>
              <a:rPr lang="en-US" dirty="0"/>
              <a:t>    a. Click </a:t>
            </a:r>
            <a:r>
              <a:rPr lang="en-US" b="1" dirty="0"/>
              <a:t>Clusters</a:t>
            </a:r>
            <a:r>
              <a:rPr lang="en-US" dirty="0"/>
              <a:t> in the top-left corner of Atlas.</a:t>
            </a:r>
          </a:p>
          <a:p>
            <a:pPr marL="0" indent="0">
              <a:buNone/>
            </a:pPr>
            <a:r>
              <a:rPr lang="en-US" dirty="0"/>
              <a:t>    b. Click </a:t>
            </a:r>
            <a:r>
              <a:rPr lang="en-US" b="1" dirty="0"/>
              <a:t>Collections</a:t>
            </a:r>
            <a:r>
              <a:rPr lang="en-US" dirty="0"/>
              <a:t> for your desired cluster.</a:t>
            </a:r>
          </a:p>
          <a:p>
            <a:r>
              <a:rPr lang="en-US" dirty="0"/>
              <a:t>If you already have cluster, then select collections tab</a:t>
            </a:r>
          </a:p>
          <a:p>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95218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roles to manage databases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86289529"/>
              </p:ext>
            </p:extLst>
          </p:nvPr>
        </p:nvGraphicFramePr>
        <p:xfrm>
          <a:off x="5283994" y="1452880"/>
          <a:ext cx="5949950" cy="4223385"/>
        </p:xfrm>
        <a:graphic>
          <a:graphicData uri="http://schemas.openxmlformats.org/drawingml/2006/table">
            <a:tbl>
              <a:tblPr/>
              <a:tblGrid>
                <a:gridCol w="2974975">
                  <a:extLst>
                    <a:ext uri="{9D8B030D-6E8A-4147-A177-3AD203B41FA5}">
                      <a16:colId xmlns:a16="http://schemas.microsoft.com/office/drawing/2014/main" val="1611129328"/>
                    </a:ext>
                  </a:extLst>
                </a:gridCol>
                <a:gridCol w="2974975">
                  <a:extLst>
                    <a:ext uri="{9D8B030D-6E8A-4147-A177-3AD203B41FA5}">
                      <a16:colId xmlns:a16="http://schemas.microsoft.com/office/drawing/2014/main" val="2614050770"/>
                    </a:ext>
                  </a:extLst>
                </a:gridCol>
              </a:tblGrid>
              <a:tr h="0">
                <a:tc>
                  <a:txBody>
                    <a:bodyPr/>
                    <a:lstStyle/>
                    <a:p>
                      <a:pPr algn="l"/>
                      <a:r>
                        <a:rPr lang="en-US">
                          <a:effectLst/>
                        </a:rPr>
                        <a:t>View Databases and Collections</a:t>
                      </a: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dirty="0">
                          <a:effectLst/>
                        </a:rPr>
                        <a:t>At least </a:t>
                      </a:r>
                      <a:r>
                        <a:rPr lang="en-US" dirty="0" smtClean="0">
                          <a:effectLst/>
                        </a:rPr>
                        <a:t>the Project Data Access Read Only role</a:t>
                      </a:r>
                      <a:r>
                        <a:rPr lang="en-US" dirty="0">
                          <a:effectLst/>
                        </a:rPr>
                        <a:t>.</a:t>
                      </a:r>
                    </a:p>
                  </a:txBody>
                  <a:tcPr marL="47625" marR="47625" marT="104775" marB="114300" anchor="ctr">
                    <a:lnL>
                      <a:noFill/>
                    </a:lnL>
                    <a:lnR>
                      <a:noFill/>
                    </a:lnR>
                    <a:lnT>
                      <a:noFill/>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854857582"/>
                  </a:ext>
                </a:extLst>
              </a:tr>
              <a:tr h="0">
                <a:tc>
                  <a:txBody>
                    <a:bodyPr/>
                    <a:lstStyle/>
                    <a:p>
                      <a:pPr algn="l"/>
                      <a:r>
                        <a:rPr lang="en-US">
                          <a:effectLst/>
                        </a:rPr>
                        <a:t>Create Databases and Collections</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dirty="0">
                          <a:effectLst/>
                        </a:rPr>
                        <a:t>One of the following roles:</a:t>
                      </a:r>
                    </a:p>
                    <a:p>
                      <a:pPr algn="l">
                        <a:buFont typeface="Arial" panose="020B0604020202020204" pitchFamily="34" charset="0"/>
                        <a:buChar char="•"/>
                      </a:pPr>
                      <a:r>
                        <a:rPr lang="en-US" dirty="0">
                          <a:effectLst/>
                        </a:rPr>
                        <a:t> </a:t>
                      </a:r>
                      <a:r>
                        <a:rPr lang="en-US" dirty="0" smtClean="0">
                          <a:effectLst/>
                        </a:rPr>
                        <a:t>Project Owner or Organization Owner</a:t>
                      </a:r>
                    </a:p>
                    <a:p>
                      <a:pPr algn="l">
                        <a:buFont typeface="Arial" panose="020B0604020202020204" pitchFamily="34" charset="0"/>
                        <a:buChar char="•"/>
                      </a:pPr>
                      <a:r>
                        <a:rPr lang="en-US" dirty="0" smtClean="0">
                          <a:effectLst/>
                        </a:rPr>
                        <a:t>Project Data Access Admin</a:t>
                      </a:r>
                    </a:p>
                    <a:p>
                      <a:pPr algn="l">
                        <a:buFont typeface="Arial" panose="020B0604020202020204" pitchFamily="34" charset="0"/>
                        <a:buChar char="•"/>
                      </a:pPr>
                      <a:r>
                        <a:rPr lang="en-US" dirty="0" smtClean="0">
                          <a:effectLst/>
                        </a:rPr>
                        <a:t>Project Data Access Read/Write</a:t>
                      </a:r>
                      <a:endParaRPr lang="en-US" dirty="0">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625976431"/>
                  </a:ext>
                </a:extLst>
              </a:tr>
              <a:tr h="0">
                <a:tc>
                  <a:txBody>
                    <a:bodyPr/>
                    <a:lstStyle/>
                    <a:p>
                      <a:pPr algn="l"/>
                      <a:r>
                        <a:rPr lang="en-US">
                          <a:effectLst/>
                        </a:rPr>
                        <a:t>Drop Databases and Collections</a:t>
                      </a: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tc>
                  <a:txBody>
                    <a:bodyPr/>
                    <a:lstStyle/>
                    <a:p>
                      <a:pPr algn="l"/>
                      <a:r>
                        <a:rPr lang="en-US" dirty="0">
                          <a:effectLst/>
                        </a:rPr>
                        <a:t>One of the following roles</a:t>
                      </a:r>
                      <a:r>
                        <a:rPr lang="en-US" dirty="0" smtClean="0">
                          <a:effectLst/>
                        </a:rPr>
                        <a:t>:</a:t>
                      </a:r>
                    </a:p>
                    <a:p>
                      <a:pPr marL="285750" indent="-285750" algn="l">
                        <a:buFont typeface="Arial" panose="020B0604020202020204" pitchFamily="34" charset="0"/>
                        <a:buChar char="•"/>
                      </a:pPr>
                      <a:r>
                        <a:rPr lang="en-US" dirty="0" smtClean="0">
                          <a:effectLst/>
                        </a:rPr>
                        <a:t>Project Owner</a:t>
                      </a:r>
                    </a:p>
                    <a:p>
                      <a:pPr marL="285750" indent="-285750" algn="l">
                        <a:buFont typeface="Arial" panose="020B0604020202020204" pitchFamily="34" charset="0"/>
                        <a:buChar char="•"/>
                      </a:pPr>
                      <a:r>
                        <a:rPr lang="en-US" dirty="0" smtClean="0">
                          <a:effectLst/>
                        </a:rPr>
                        <a:t>Project Data Access Admin</a:t>
                      </a:r>
                      <a:endParaRPr lang="en-US" dirty="0">
                        <a:effectLst/>
                      </a:endParaRPr>
                    </a:p>
                  </a:txBody>
                  <a:tcPr marL="47625" marR="47625" marT="104775" marB="114300" anchor="ctr">
                    <a:lnL>
                      <a:noFill/>
                    </a:lnL>
                    <a:lnR>
                      <a:noFill/>
                    </a:lnR>
                    <a:lnT w="9525" cap="flat" cmpd="sng" algn="ctr">
                      <a:solidFill>
                        <a:srgbClr val="EBEBED"/>
                      </a:solidFill>
                      <a:prstDash val="solid"/>
                      <a:round/>
                      <a:headEnd type="none" w="med" len="med"/>
                      <a:tailEnd type="none" w="med" len="med"/>
                    </a:lnT>
                    <a:lnB w="9525" cap="flat" cmpd="sng" algn="ctr">
                      <a:solidFill>
                        <a:srgbClr val="EBEBED"/>
                      </a:solidFill>
                      <a:prstDash val="solid"/>
                      <a:round/>
                      <a:headEnd type="none" w="med" len="med"/>
                      <a:tailEnd type="none" w="med" len="med"/>
                    </a:lnB>
                    <a:solidFill>
                      <a:srgbClr val="FFFFFF"/>
                    </a:solidFill>
                  </a:tcPr>
                </a:tc>
                <a:extLst>
                  <a:ext uri="{0D108BD9-81ED-4DB2-BD59-A6C34878D82A}">
                    <a16:rowId xmlns:a16="http://schemas.microsoft.com/office/drawing/2014/main" val="2762724156"/>
                  </a:ext>
                </a:extLst>
              </a:tr>
            </a:tbl>
          </a:graphicData>
        </a:graphic>
      </p:graphicFrame>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
        <p:nvSpPr>
          <p:cNvPr id="6" name="TextBox 5"/>
          <p:cNvSpPr txBox="1"/>
          <p:nvPr/>
        </p:nvSpPr>
        <p:spPr>
          <a:xfrm>
            <a:off x="5202351" y="404543"/>
            <a:ext cx="6197969" cy="646331"/>
          </a:xfrm>
          <a:prstGeom prst="rect">
            <a:avLst/>
          </a:prstGeom>
          <a:noFill/>
        </p:spPr>
        <p:txBody>
          <a:bodyPr wrap="square" rtlCol="0">
            <a:spAutoFit/>
          </a:bodyPr>
          <a:lstStyle/>
          <a:p>
            <a:r>
              <a:rPr lang="en-US" i="1" dirty="0"/>
              <a:t>Action						Required role</a:t>
            </a:r>
          </a:p>
          <a:p>
            <a:endParaRPr lang="en-US" dirty="0"/>
          </a:p>
        </p:txBody>
      </p:sp>
    </p:spTree>
    <p:extLst>
      <p:ext uri="{BB962C8B-B14F-4D97-AF65-F5344CB8AC3E}">
        <p14:creationId xmlns:p14="http://schemas.microsoft.com/office/powerpoint/2010/main" val="174600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Documents in Data Explorer</a:t>
            </a:r>
          </a:p>
        </p:txBody>
      </p:sp>
      <p:sp>
        <p:nvSpPr>
          <p:cNvPr id="3" name="Content Placeholder 2"/>
          <p:cNvSpPr>
            <a:spLocks noGrp="1"/>
          </p:cNvSpPr>
          <p:nvPr>
            <p:ph idx="1"/>
          </p:nvPr>
        </p:nvSpPr>
        <p:spPr/>
        <p:txBody>
          <a:bodyPr/>
          <a:lstStyle/>
          <a:p>
            <a:r>
              <a:rPr lang="en-US" dirty="0"/>
              <a:t>Documents are individual records in a MongoDB collection and are the basic unit of data in MongoDB. </a:t>
            </a:r>
          </a:p>
          <a:p>
            <a:r>
              <a:rPr lang="en-US" dirty="0"/>
              <a:t>Viewing documents and collections in the </a:t>
            </a:r>
            <a:r>
              <a:rPr lang="en-US" b="1" dirty="0"/>
              <a:t>Data Explorer</a:t>
            </a:r>
            <a:r>
              <a:rPr lang="en-US" dirty="0"/>
              <a:t> can provide a high-level overview of your database schema.</a:t>
            </a:r>
          </a:p>
          <a:p>
            <a:r>
              <a:rPr lang="en-US" dirty="0"/>
              <a:t>You can use the </a:t>
            </a:r>
            <a:r>
              <a:rPr lang="en-US" b="1" dirty="0"/>
              <a:t>Data Explorer</a:t>
            </a:r>
            <a:r>
              <a:rPr lang="en-US" dirty="0"/>
              <a:t> to ensure you are following MongoDB’s core data modeling concepts, such as utilizing embedded documents and arrays.</a:t>
            </a:r>
          </a:p>
          <a:p>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02098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Roles</a:t>
            </a:r>
          </a:p>
        </p:txBody>
      </p:sp>
      <p:sp>
        <p:nvSpPr>
          <p:cNvPr id="3" name="Content Placeholder 2"/>
          <p:cNvSpPr>
            <a:spLocks noGrp="1"/>
          </p:cNvSpPr>
          <p:nvPr>
            <p:ph idx="1"/>
          </p:nvPr>
        </p:nvSpPr>
        <p:spPr/>
        <p:txBody>
          <a:bodyPr/>
          <a:lstStyle/>
          <a:p>
            <a:r>
              <a:rPr lang="en-US" dirty="0"/>
              <a:t>To insert, edit or delete documents, you must have been granted access through one of the following roles:</a:t>
            </a:r>
          </a:p>
          <a:p>
            <a:pPr marL="285750" indent="-285750">
              <a:buFont typeface="Arial" panose="020B0604020202020204" pitchFamily="34" charset="0"/>
              <a:buChar char="•"/>
            </a:pPr>
            <a:r>
              <a:rPr lang="en-US" dirty="0"/>
              <a:t> Project Owner or Organization Owner</a:t>
            </a:r>
          </a:p>
          <a:p>
            <a:pPr marL="285750" indent="-285750">
              <a:buFont typeface="Arial" panose="020B0604020202020204" pitchFamily="34" charset="0"/>
              <a:buChar char="•"/>
            </a:pPr>
            <a:r>
              <a:rPr lang="en-US" dirty="0"/>
              <a:t>Project Data Access Admin</a:t>
            </a:r>
          </a:p>
          <a:p>
            <a:pPr marL="285750" indent="-285750">
              <a:buFont typeface="Arial" panose="020B0604020202020204" pitchFamily="34" charset="0"/>
              <a:buChar char="•"/>
            </a:pPr>
            <a:r>
              <a:rPr lang="en-US" dirty="0"/>
              <a:t>Project Data Access Read/Write</a:t>
            </a:r>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55538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442" y="2258485"/>
            <a:ext cx="3498979" cy="2456442"/>
          </a:xfrm>
        </p:spPr>
        <p:txBody>
          <a:bodyPr/>
          <a:lstStyle/>
          <a:p>
            <a:r>
              <a:rPr lang="en-US" dirty="0" smtClean="0"/>
              <a:t>Introduction to group members</a:t>
            </a:r>
            <a:endParaRPr lang="en-US" dirty="0"/>
          </a:p>
        </p:txBody>
      </p:sp>
      <p:sp>
        <p:nvSpPr>
          <p:cNvPr id="3" name="Content Placeholder 2"/>
          <p:cNvSpPr>
            <a:spLocks noGrp="1"/>
          </p:cNvSpPr>
          <p:nvPr>
            <p:ph idx="1"/>
          </p:nvPr>
        </p:nvSpPr>
        <p:spPr>
          <a:xfrm>
            <a:off x="4545875" y="104503"/>
            <a:ext cx="6854446" cy="6442601"/>
          </a:xfrm>
        </p:spPr>
        <p:txBody>
          <a:bodyPr/>
          <a:lstStyle/>
          <a:p>
            <a:r>
              <a:rPr lang="en-US" dirty="0" smtClean="0"/>
              <a:t>Sumana Reddy Reddybathula</a:t>
            </a:r>
          </a:p>
          <a:p>
            <a:endParaRPr lang="en-US" dirty="0"/>
          </a:p>
          <a:p>
            <a:endParaRPr lang="en-US" dirty="0" smtClean="0"/>
          </a:p>
          <a:p>
            <a:r>
              <a:rPr lang="en-US" dirty="0" smtClean="0"/>
              <a:t>Navya Devineni </a:t>
            </a:r>
          </a:p>
          <a:p>
            <a:endParaRPr lang="en-US" dirty="0"/>
          </a:p>
          <a:p>
            <a:endParaRPr lang="en-US" dirty="0" smtClean="0"/>
          </a:p>
          <a:p>
            <a:r>
              <a:rPr lang="en-US" dirty="0" smtClean="0"/>
              <a:t>Anshitha Velagapudi</a:t>
            </a:r>
          </a:p>
          <a:p>
            <a:endParaRPr lang="en-US" dirty="0"/>
          </a:p>
          <a:p>
            <a:pPr marL="0" indent="0">
              <a:buNone/>
            </a:pPr>
            <a:endParaRPr lang="en-US" dirty="0" smtClean="0"/>
          </a:p>
          <a:p>
            <a:endParaRPr lang="en-US" dirty="0" smtClean="0"/>
          </a:p>
          <a:p>
            <a:r>
              <a:rPr lang="en-US" dirty="0" smtClean="0"/>
              <a:t>Rohitha Reddy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762" y="58434"/>
            <a:ext cx="2130890" cy="1485868"/>
          </a:xfrm>
          <a:prstGeom prst="rect">
            <a:avLst/>
          </a:prstGeom>
        </p:spPr>
      </p:pic>
      <p:sp>
        <p:nvSpPr>
          <p:cNvPr id="5" name="Footer Placeholder 4"/>
          <p:cNvSpPr>
            <a:spLocks noGrp="1"/>
          </p:cNvSpPr>
          <p:nvPr>
            <p:ph type="ftr" sz="quarter" idx="11"/>
          </p:nvPr>
        </p:nvSpPr>
        <p:spPr/>
        <p:txBody>
          <a:bodyPr/>
          <a:lstStyle/>
          <a:p>
            <a:r>
              <a:rPr lang="en-US" smtClean="0"/>
              <a:t>Sumana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a:blip r:embed="rId3"/>
          <a:stretch>
            <a:fillRect/>
          </a:stretch>
        </p:blipFill>
        <p:spPr>
          <a:xfrm>
            <a:off x="8007244" y="5272542"/>
            <a:ext cx="1698172" cy="16224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952" y="3426897"/>
            <a:ext cx="1874520" cy="18086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9762" y="1620441"/>
            <a:ext cx="1766464" cy="1769507"/>
          </a:xfrm>
          <a:prstGeom prst="rect">
            <a:avLst/>
          </a:prstGeom>
        </p:spPr>
      </p:pic>
    </p:spTree>
    <p:extLst>
      <p:ext uri="{BB962C8B-B14F-4D97-AF65-F5344CB8AC3E}">
        <p14:creationId xmlns:p14="http://schemas.microsoft.com/office/powerpoint/2010/main" val="1698892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Documents</a:t>
            </a:r>
            <a:endParaRPr lang="en-US" dirty="0"/>
          </a:p>
        </p:txBody>
      </p:sp>
      <p:sp>
        <p:nvSpPr>
          <p:cNvPr id="3" name="Content Placeholder 2"/>
          <p:cNvSpPr>
            <a:spLocks noGrp="1"/>
          </p:cNvSpPr>
          <p:nvPr>
            <p:ph idx="1"/>
          </p:nvPr>
        </p:nvSpPr>
        <p:spPr/>
        <p:txBody>
          <a:bodyPr/>
          <a:lstStyle/>
          <a:p>
            <a:r>
              <a:rPr lang="en-US" dirty="0" smtClean="0"/>
              <a:t>View Documents</a:t>
            </a:r>
          </a:p>
          <a:p>
            <a:r>
              <a:rPr lang="en-US" dirty="0" smtClean="0"/>
              <a:t>Insert Documents</a:t>
            </a:r>
          </a:p>
          <a:p>
            <a:r>
              <a:rPr lang="en-US" dirty="0" smtClean="0"/>
              <a:t>Clone Document</a:t>
            </a:r>
          </a:p>
          <a:p>
            <a:r>
              <a:rPr lang="en-US" dirty="0" smtClean="0"/>
              <a:t>Edit Document</a:t>
            </a:r>
          </a:p>
          <a:p>
            <a:r>
              <a:rPr lang="en-US" dirty="0" smtClean="0"/>
              <a:t>Delete Document</a:t>
            </a:r>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334748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Index</a:t>
            </a:r>
            <a:br>
              <a:rPr lang="en-US" dirty="0"/>
            </a:br>
            <a:endParaRPr lang="en-US" dirty="0"/>
          </a:p>
        </p:txBody>
      </p:sp>
      <p:sp>
        <p:nvSpPr>
          <p:cNvPr id="3" name="Content Placeholder 2"/>
          <p:cNvSpPr>
            <a:spLocks noGrp="1"/>
          </p:cNvSpPr>
          <p:nvPr>
            <p:ph idx="1"/>
          </p:nvPr>
        </p:nvSpPr>
        <p:spPr/>
        <p:txBody>
          <a:bodyPr/>
          <a:lstStyle/>
          <a:p>
            <a:r>
              <a:rPr lang="en-US" dirty="0"/>
              <a:t>Click the </a:t>
            </a:r>
            <a:r>
              <a:rPr lang="en-US" i="1" dirty="0"/>
              <a:t>Indexes</a:t>
            </a:r>
            <a:r>
              <a:rPr lang="en-US" dirty="0"/>
              <a:t> tab</a:t>
            </a:r>
          </a:p>
          <a:p>
            <a:r>
              <a:rPr lang="en-US" dirty="0"/>
              <a:t>Click </a:t>
            </a:r>
            <a:r>
              <a:rPr lang="en-US" i="1" dirty="0"/>
              <a:t>Create Index</a:t>
            </a:r>
            <a:endParaRPr lang="en-US" dirty="0"/>
          </a:p>
          <a:p>
            <a:r>
              <a:rPr lang="en-US" dirty="0"/>
              <a:t>Specify the index options(Optional)</a:t>
            </a:r>
          </a:p>
          <a:p>
            <a:r>
              <a:rPr lang="en-US" dirty="0"/>
              <a:t>Set the Collation options(Optional)</a:t>
            </a:r>
          </a:p>
          <a:p>
            <a:r>
              <a:rPr lang="en-US" dirty="0"/>
              <a:t>Click </a:t>
            </a:r>
            <a:r>
              <a:rPr lang="en-US" i="1" dirty="0"/>
              <a:t>Create</a:t>
            </a:r>
            <a:endParaRPr lang="en-US" dirty="0"/>
          </a:p>
          <a:p>
            <a:r>
              <a:rPr lang="en-US" dirty="0"/>
              <a:t>In the </a:t>
            </a:r>
            <a:r>
              <a:rPr lang="en-US" i="1" dirty="0"/>
              <a:t>Confirm Operation</a:t>
            </a:r>
            <a:r>
              <a:rPr lang="en-US" dirty="0"/>
              <a:t> modal, confirm your index</a:t>
            </a:r>
          </a:p>
          <a:p>
            <a:endParaRPr lang="en-US" b="1"/>
          </a:p>
          <a:p>
            <a:endParaRPr lang="en-US" dirty="0"/>
          </a:p>
        </p:txBody>
      </p:sp>
      <p:sp>
        <p:nvSpPr>
          <p:cNvPr id="4" name="Footer Placeholder 3"/>
          <p:cNvSpPr>
            <a:spLocks noGrp="1"/>
          </p:cNvSpPr>
          <p:nvPr>
            <p:ph type="ftr" sz="quarter" idx="11"/>
          </p:nvPr>
        </p:nvSpPr>
        <p:spPr/>
        <p:txBody>
          <a:bodyPr/>
          <a:lstStyle/>
          <a:p>
            <a:r>
              <a:rPr lang="en-US" dirty="0"/>
              <a:t>Naga Anshitha Velagapudi</a:t>
            </a:r>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10159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a typeface="Cambria" panose="02040503050406030204" pitchFamily="18" charset="0"/>
              </a:rPr>
              <a:t>Back Up with Atlas</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While deploying in production, one should have backup plan without losing data.</a:t>
            </a:r>
          </a:p>
          <a:p>
            <a:pPr marL="0" indent="0">
              <a:buNone/>
            </a:pPr>
            <a:r>
              <a:rPr lang="en-US" dirty="0">
                <a:ea typeface="Cambria" panose="02040503050406030204" pitchFamily="18" charset="0"/>
              </a:rPr>
              <a:t>    MongoDB Atlas provides two methods for backups:</a:t>
            </a:r>
          </a:p>
          <a:p>
            <a:r>
              <a:rPr lang="en-US" dirty="0">
                <a:ea typeface="Cambria" panose="02040503050406030204" pitchFamily="18" charset="0"/>
              </a:rPr>
              <a:t>Continuous Backups :  Within 24 hours, Atlas continuous backups allows one to restore from stored snapshots or selected point. You can also perform query operations.</a:t>
            </a:r>
          </a:p>
          <a:p>
            <a:r>
              <a:rPr lang="en-US" dirty="0">
                <a:ea typeface="Cambria" panose="02040503050406030204" pitchFamily="18" charset="0"/>
              </a:rPr>
              <a:t>Cloud Provider Snapshots : Using the native snapshot functionality, it provides localized backup storage.</a:t>
            </a:r>
            <a:endParaRPr lang="en-US" dirty="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err="1" smtClean="0"/>
              <a:t>Navya</a:t>
            </a:r>
            <a:r>
              <a:rPr lang="en-US" dirty="0" smtClean="0"/>
              <a:t> </a:t>
            </a:r>
            <a:r>
              <a:rPr lang="en-US" dirty="0" err="1" smtClean="0"/>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23421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a typeface="Cambria" panose="02040503050406030204" pitchFamily="18" charset="0"/>
              </a:rPr>
              <a:t>MongoDB Cloud Manager</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It is a hosted  backup, monitoring, and automation service and supports backing up and restoring MongoDB deployments from a GUI.</a:t>
            </a:r>
          </a:p>
          <a:p>
            <a:r>
              <a:rPr lang="en-US" dirty="0">
                <a:ea typeface="Cambria" panose="02040503050406030204" pitchFamily="18" charset="0"/>
              </a:rPr>
              <a:t>It creates your snapshot data at set of intervals.</a:t>
            </a:r>
            <a:endParaRPr lang="en-US" dirty="0"/>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43469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Ops Manager</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MongoDB subscribers can install and run the same core software that powers MongoDB Cloud Manager on their own infrastructure.</a:t>
            </a:r>
            <a:endParaRPr lang="en-US" dirty="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3677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Backup Workflow</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Backup performs an initial sync of deployment’s data as if it were creating a new, “invisible” member of a replica set.</a:t>
            </a:r>
          </a:p>
          <a:p>
            <a:r>
              <a:rPr lang="en-US" dirty="0">
                <a:ea typeface="Cambria" panose="02040503050406030204" pitchFamily="18" charset="0"/>
              </a:rPr>
              <a:t>Backup executes the initial sync and the tailing of the </a:t>
            </a:r>
            <a:r>
              <a:rPr lang="en-US" dirty="0" err="1">
                <a:ea typeface="Cambria" panose="02040503050406030204" pitchFamily="18" charset="0"/>
              </a:rPr>
              <a:t>oplog</a:t>
            </a:r>
            <a:r>
              <a:rPr lang="en-US" dirty="0">
                <a:ea typeface="Cambria" panose="02040503050406030204" pitchFamily="18" charset="0"/>
              </a:rPr>
              <a:t> (stores </a:t>
            </a:r>
            <a:r>
              <a:rPr lang="en-US" dirty="0"/>
              <a:t>an ordered history of logical writes to a MongoDB database) </a:t>
            </a:r>
            <a:r>
              <a:rPr lang="en-US" dirty="0">
                <a:ea typeface="Cambria" panose="02040503050406030204" pitchFamily="18" charset="0"/>
              </a:rPr>
              <a:t> using standard MongoDB queries. The cluster being backed up is unaware of the additional copy of the backup data.</a:t>
            </a:r>
          </a:p>
          <a:p>
            <a:r>
              <a:rPr lang="en-US" dirty="0">
                <a:ea typeface="Cambria" panose="02040503050406030204" pitchFamily="18" charset="0"/>
              </a:rPr>
              <a:t>Backup uses a MongoDB instance version equal to or greater than the version of the replica set it backs up.</a:t>
            </a:r>
            <a:br>
              <a:rPr lang="en-US" dirty="0">
                <a:ea typeface="Cambria" panose="02040503050406030204" pitchFamily="18" charset="0"/>
              </a:rPr>
            </a:br>
            <a:endParaRPr lang="en-US" dirty="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3826778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To create an instance of database connection</a:t>
            </a:r>
            <a:endParaRPr lang="en-US" dirty="0"/>
          </a:p>
        </p:txBody>
      </p:sp>
      <p:sp>
        <p:nvSpPr>
          <p:cNvPr id="3" name="Content Placeholder 2"/>
          <p:cNvSpPr>
            <a:spLocks noGrp="1"/>
          </p:cNvSpPr>
          <p:nvPr>
            <p:ph idx="1"/>
          </p:nvPr>
        </p:nvSpPr>
        <p:spPr/>
        <p:txBody>
          <a:bodyPr/>
          <a:lstStyle/>
          <a:p>
            <a:pPr marL="0" indent="0">
              <a:buNone/>
            </a:pPr>
            <a:r>
              <a:rPr lang="en-US" dirty="0" err="1">
                <a:ea typeface="Cambria" panose="02040503050406030204" pitchFamily="18" charset="0"/>
              </a:rPr>
              <a:t>const</a:t>
            </a:r>
            <a:r>
              <a:rPr lang="en-US" dirty="0">
                <a:ea typeface="Cambria" panose="02040503050406030204" pitchFamily="18" charset="0"/>
              </a:rPr>
              <a:t> backup = new </a:t>
            </a:r>
            <a:r>
              <a:rPr lang="en-US" dirty="0" err="1">
                <a:ea typeface="Cambria" panose="02040503050406030204" pitchFamily="18" charset="0"/>
              </a:rPr>
              <a:t>MongoBackup</a:t>
            </a:r>
            <a:r>
              <a:rPr lang="en-US" dirty="0">
                <a:ea typeface="Cambria" panose="02040503050406030204" pitchFamily="18" charset="0"/>
              </a:rPr>
              <a:t>({</a:t>
            </a:r>
          </a:p>
          <a:p>
            <a:pPr marL="0" indent="0">
              <a:buNone/>
            </a:pPr>
            <a:r>
              <a:rPr lang="en-US" dirty="0">
                <a:ea typeface="Cambria" panose="02040503050406030204" pitchFamily="18" charset="0"/>
              </a:rPr>
              <a:t>    user: '</a:t>
            </a:r>
            <a:r>
              <a:rPr lang="en-US" dirty="0" err="1">
                <a:ea typeface="Cambria" panose="02040503050406030204" pitchFamily="18" charset="0"/>
              </a:rPr>
              <a:t>userWithMightyAccess</a:t>
            </a:r>
            <a:r>
              <a:rPr lang="en-US" dirty="0">
                <a:ea typeface="Cambria" panose="02040503050406030204" pitchFamily="18" charset="0"/>
              </a:rPr>
              <a:t>',</a:t>
            </a:r>
          </a:p>
          <a:p>
            <a:pPr marL="0" indent="0">
              <a:buNone/>
            </a:pPr>
            <a:r>
              <a:rPr lang="en-US" dirty="0">
                <a:ea typeface="Cambria" panose="02040503050406030204" pitchFamily="18" charset="0"/>
              </a:rPr>
              <a:t>    password: '&lt;VERY SECRET PASSWORD&gt;',</a:t>
            </a:r>
          </a:p>
          <a:p>
            <a:pPr marL="0" indent="0">
              <a:buNone/>
            </a:pPr>
            <a:r>
              <a:rPr lang="en-US" dirty="0">
                <a:ea typeface="Cambria" panose="02040503050406030204" pitchFamily="18" charset="0"/>
              </a:rPr>
              <a:t>    </a:t>
            </a:r>
            <a:r>
              <a:rPr lang="en-US" dirty="0" err="1">
                <a:ea typeface="Cambria" panose="02040503050406030204" pitchFamily="18" charset="0"/>
              </a:rPr>
              <a:t>replicaSet</a:t>
            </a:r>
            <a:r>
              <a:rPr lang="en-US" dirty="0">
                <a:ea typeface="Cambria" panose="02040503050406030204" pitchFamily="18" charset="0"/>
              </a:rPr>
              <a:t>: 'Cluster0-shard-0',</a:t>
            </a:r>
          </a:p>
          <a:p>
            <a:pPr marL="0" indent="0">
              <a:buNone/>
            </a:pPr>
            <a:r>
              <a:rPr lang="en-US" dirty="0">
                <a:ea typeface="Cambria" panose="02040503050406030204" pitchFamily="18" charset="0"/>
              </a:rPr>
              <a:t>    nodes: [</a:t>
            </a:r>
          </a:p>
          <a:p>
            <a:pPr marL="0" indent="0">
              <a:buNone/>
            </a:pPr>
            <a:r>
              <a:rPr lang="en-US" dirty="0">
                <a:ea typeface="Cambria" panose="02040503050406030204" pitchFamily="18" charset="0"/>
              </a:rPr>
              <a:t>        'cluster0-shard-00-00-cbei2.mongodb.net:27017',</a:t>
            </a:r>
          </a:p>
          <a:p>
            <a:pPr marL="0" indent="0">
              <a:buNone/>
            </a:pPr>
            <a:r>
              <a:rPr lang="en-US" dirty="0">
                <a:ea typeface="Cambria" panose="02040503050406030204" pitchFamily="18" charset="0"/>
              </a:rPr>
              <a:t>        'cluster0-shard-00-01-cbei2.mongodb.net:27017',</a:t>
            </a:r>
          </a:p>
          <a:p>
            <a:pPr marL="0" indent="0">
              <a:buNone/>
            </a:pPr>
            <a:r>
              <a:rPr lang="en-US" dirty="0">
                <a:ea typeface="Cambria" panose="02040503050406030204" pitchFamily="18" charset="0"/>
              </a:rPr>
              <a:t>        'cluster0-shard-00-02-cbei2.mongodb.net:27017'</a:t>
            </a:r>
          </a:p>
          <a:p>
            <a:pPr marL="0" indent="0">
              <a:buNone/>
            </a:pPr>
            <a:r>
              <a:rPr lang="en-US" dirty="0">
                <a:ea typeface="Cambria" panose="02040503050406030204" pitchFamily="18" charset="0"/>
              </a:rPr>
              <a:t>    ]</a:t>
            </a:r>
          </a:p>
          <a:p>
            <a:pPr marL="0" indent="0">
              <a:buNone/>
            </a:pPr>
            <a:r>
              <a:rPr lang="en-US" dirty="0">
                <a:ea typeface="Cambria" panose="02040503050406030204" pitchFamily="18" charset="0"/>
              </a:rPr>
              <a:t>})</a:t>
            </a:r>
            <a:endParaRPr lang="en-US" dirty="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08977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Cluster dumping</a:t>
            </a:r>
          </a:p>
          <a:p>
            <a:pPr marL="0" indent="0">
              <a:buNone/>
            </a:pPr>
            <a:r>
              <a:rPr lang="en-US" dirty="0"/>
              <a:t>      </a:t>
            </a:r>
            <a:r>
              <a:rPr lang="en-US" dirty="0" err="1"/>
              <a:t>backup.dump</a:t>
            </a:r>
            <a:r>
              <a:rPr lang="en-US" dirty="0"/>
              <a:t>()</a:t>
            </a:r>
          </a:p>
          <a:p>
            <a:endParaRPr lang="en-US" dirty="0"/>
          </a:p>
          <a:p>
            <a:r>
              <a:rPr lang="en-US" dirty="0"/>
              <a:t> Restore data to your cluster</a:t>
            </a:r>
          </a:p>
          <a:p>
            <a:pPr marL="0" indent="0">
              <a:buNone/>
            </a:pPr>
            <a:r>
              <a:rPr lang="en-US" dirty="0"/>
              <a:t>      </a:t>
            </a:r>
            <a:r>
              <a:rPr lang="en-US" dirty="0" err="1"/>
              <a:t>backup.restore</a:t>
            </a:r>
            <a:r>
              <a:rPr lang="en-US" dirty="0"/>
              <a:t>()</a:t>
            </a:r>
            <a:endParaRPr lang="en-US" dirty="0"/>
          </a:p>
        </p:txBody>
      </p:sp>
      <p:sp>
        <p:nvSpPr>
          <p:cNvPr id="4" name="Footer Placeholder 3"/>
          <p:cNvSpPr>
            <a:spLocks noGrp="1"/>
          </p:cNvSpPr>
          <p:nvPr>
            <p:ph type="ftr" sz="quarter" idx="11"/>
          </p:nvPr>
        </p:nvSpPr>
        <p:spPr/>
        <p:txBody>
          <a:bodyPr/>
          <a:lstStyle/>
          <a:p>
            <a:r>
              <a:rPr lang="en-US" dirty="0" err="1"/>
              <a:t>Navya</a:t>
            </a:r>
            <a:r>
              <a:rPr lang="en-US" dirty="0"/>
              <a:t> </a:t>
            </a:r>
            <a:r>
              <a:rPr lang="en-US" dirty="0" err="1"/>
              <a:t>Devineni</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45795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a typeface="Cambria" panose="02040503050406030204" pitchFamily="18" charset="0"/>
              </a:rPr>
              <a:t>How Backup Works</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When you activate Backup for a MongoDB deployment, Backup takes snapshots of data from the MongoDB processes you have specified.</a:t>
            </a:r>
            <a:endParaRPr lang="en-US" dirty="0">
              <a:ea typeface="Cambria" panose="02040503050406030204" pitchFamily="18" charset="0"/>
            </a:endParaRPr>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293976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Restore Data</a:t>
            </a:r>
            <a:endParaRPr lang="en-US" dirty="0"/>
          </a:p>
        </p:txBody>
      </p:sp>
      <p:sp>
        <p:nvSpPr>
          <p:cNvPr id="3" name="Content Placeholder 2"/>
          <p:cNvSpPr>
            <a:spLocks noGrp="1"/>
          </p:cNvSpPr>
          <p:nvPr>
            <p:ph idx="1"/>
          </p:nvPr>
        </p:nvSpPr>
        <p:spPr/>
        <p:txBody>
          <a:bodyPr/>
          <a:lstStyle/>
          <a:p>
            <a:r>
              <a:rPr lang="en-US" dirty="0">
                <a:ea typeface="Cambria" panose="02040503050406030204" pitchFamily="18" charset="0"/>
              </a:rPr>
              <a:t>Backup can restore data from a complete scheduled snapshot or from a selected point between snapshots.</a:t>
            </a:r>
          </a:p>
          <a:p>
            <a:r>
              <a:rPr lang="en-US" dirty="0"/>
              <a:t>For </a:t>
            </a:r>
            <a:r>
              <a:rPr lang="en-US" dirty="0" err="1">
                <a:hlinkClick r:id="rId2" tooltip="(in mongodb-manual v4.2)"/>
              </a:rPr>
              <a:t>sharded</a:t>
            </a:r>
            <a:r>
              <a:rPr lang="en-US" dirty="0">
                <a:hlinkClick r:id="rId2" tooltip="(in mongodb-manual v4.2)"/>
              </a:rPr>
              <a:t> clusters</a:t>
            </a:r>
            <a:r>
              <a:rPr lang="en-US" dirty="0"/>
              <a:t> you can restore from </a:t>
            </a:r>
            <a:r>
              <a:rPr lang="en-US" dirty="0">
                <a:hlinkClick r:id="rId3"/>
              </a:rPr>
              <a:t>checkpoints</a:t>
            </a:r>
            <a:r>
              <a:rPr lang="en-US" dirty="0"/>
              <a:t> between snapshots.</a:t>
            </a:r>
          </a:p>
          <a:p>
            <a:r>
              <a:rPr lang="en-US" dirty="0"/>
              <a:t>For </a:t>
            </a:r>
            <a:r>
              <a:rPr lang="en-US" dirty="0">
                <a:hlinkClick r:id="rId4" tooltip="(in mongodb-manual v4.2)"/>
              </a:rPr>
              <a:t>replica sets</a:t>
            </a:r>
            <a:r>
              <a:rPr lang="en-US" dirty="0"/>
              <a:t>, you can restore from selected points in time.</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84408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6" y="1894114"/>
            <a:ext cx="4376057" cy="3461657"/>
          </a:xfrm>
        </p:spPr>
        <p:txBody>
          <a:bodyPr/>
          <a:lstStyle/>
          <a:p>
            <a:r>
              <a:rPr lang="en-US" dirty="0" smtClean="0"/>
              <a:t>Introduction to MongoDB Atlas</a:t>
            </a:r>
            <a:endParaRPr lang="en-US" dirty="0"/>
          </a:p>
        </p:txBody>
      </p:sp>
      <p:sp>
        <p:nvSpPr>
          <p:cNvPr id="3" name="Content Placeholder 2"/>
          <p:cNvSpPr>
            <a:spLocks noGrp="1"/>
          </p:cNvSpPr>
          <p:nvPr>
            <p:ph idx="1"/>
          </p:nvPr>
        </p:nvSpPr>
        <p:spPr>
          <a:xfrm>
            <a:off x="4974756" y="777061"/>
            <a:ext cx="6281873" cy="5248622"/>
          </a:xfrm>
        </p:spPr>
        <p:txBody>
          <a:bodyPr>
            <a:normAutofit/>
          </a:bodyPr>
          <a:lstStyle/>
          <a:p>
            <a:r>
              <a:rPr lang="en-US" sz="2000" dirty="0"/>
              <a:t>MongoDB Atlas makes it easy to set up, operate, and scale your MongoDB deployments in the cloud. From high availability to scalability, security to disaster </a:t>
            </a:r>
            <a:r>
              <a:rPr lang="en-US" sz="2000" dirty="0" smtClean="0"/>
              <a:t>recovery</a:t>
            </a:r>
          </a:p>
          <a:p>
            <a:pPr marL="0" indent="0">
              <a:buNone/>
            </a:pPr>
            <a:r>
              <a:rPr lang="en-US" dirty="0" smtClean="0"/>
              <a:t>    MongoDB </a:t>
            </a:r>
            <a:r>
              <a:rPr lang="en-US" dirty="0"/>
              <a:t>Atlas is</a:t>
            </a:r>
          </a:p>
          <a:p>
            <a:r>
              <a:rPr lang="en-US" dirty="0"/>
              <a:t>Automated</a:t>
            </a:r>
          </a:p>
          <a:p>
            <a:r>
              <a:rPr lang="en-US" dirty="0"/>
              <a:t>Flexible</a:t>
            </a:r>
          </a:p>
          <a:p>
            <a:r>
              <a:rPr lang="en-US" dirty="0"/>
              <a:t>Secure</a:t>
            </a:r>
          </a:p>
          <a:p>
            <a:r>
              <a:rPr lang="en-US" dirty="0"/>
              <a:t>Scalable</a:t>
            </a:r>
          </a:p>
          <a:p>
            <a:r>
              <a:rPr lang="en-US" dirty="0"/>
              <a:t>Highly available</a:t>
            </a:r>
          </a:p>
          <a:p>
            <a:r>
              <a:rPr lang="en-US" dirty="0"/>
              <a:t>High performance</a:t>
            </a:r>
          </a:p>
          <a:p>
            <a:pPr marL="0" indent="0">
              <a:buNone/>
            </a:pPr>
            <a:endParaRPr lang="en-US" sz="2400"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272869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Improvements</a:t>
            </a:r>
            <a:endParaRPr lang="en-US" dirty="0"/>
          </a:p>
        </p:txBody>
      </p:sp>
      <p:sp>
        <p:nvSpPr>
          <p:cNvPr id="3" name="Content Placeholder 2"/>
          <p:cNvSpPr>
            <a:spLocks noGrp="1"/>
          </p:cNvSpPr>
          <p:nvPr>
            <p:ph idx="1"/>
          </p:nvPr>
        </p:nvSpPr>
        <p:spPr/>
        <p:txBody>
          <a:bodyPr/>
          <a:lstStyle/>
          <a:p>
            <a:r>
              <a:rPr lang="en-US" dirty="0"/>
              <a:t>Add support for dumping/restoring specific database (just need to add a pair of command line arguments)</a:t>
            </a:r>
          </a:p>
          <a:p>
            <a:r>
              <a:rPr lang="en-US" dirty="0"/>
              <a:t>Extract connection specs from existing Mongo/</a:t>
            </a:r>
            <a:r>
              <a:rPr lang="en-US" dirty="0" err="1"/>
              <a:t>ose</a:t>
            </a:r>
            <a:r>
              <a:rPr lang="en-US" dirty="0"/>
              <a:t> connection.</a:t>
            </a:r>
          </a:p>
          <a:p>
            <a:r>
              <a:rPr lang="en-US" dirty="0"/>
              <a:t>Add support for non-Unix OS (aka Windows)</a:t>
            </a:r>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057901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Infrastructure management is the key thing when going live in production. There are various factors that involves while managing the infrastructure.</a:t>
            </a:r>
          </a:p>
          <a:p>
            <a:r>
              <a:rPr lang="en-US" dirty="0"/>
              <a:t>MongoDB as a service will take those management pain away and let developers focus on the code.</a:t>
            </a:r>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156311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32</a:t>
            </a:fld>
            <a:endParaRPr lang="en-US" dirty="0"/>
          </a:p>
        </p:txBody>
      </p:sp>
      <p:pic>
        <p:nvPicPr>
          <p:cNvPr id="8"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87177">
            <a:off x="6830219" y="1998662"/>
            <a:ext cx="2857500" cy="2857500"/>
          </a:xfrm>
          <a:prstGeom prst="rect">
            <a:avLst/>
          </a:prstGeom>
        </p:spPr>
      </p:pic>
    </p:spTree>
    <p:extLst>
      <p:ext uri="{BB962C8B-B14F-4D97-AF65-F5344CB8AC3E}">
        <p14:creationId xmlns:p14="http://schemas.microsoft.com/office/powerpoint/2010/main" val="296454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Move faster with a cloud MongoDB service. Built for agile teams who’d rather spend time building apps than managing databases. Available on AWS, Azure, and GCP</a:t>
            </a:r>
            <a:endParaRPr lang="en-US" sz="2000" dirty="0"/>
          </a:p>
        </p:txBody>
      </p:sp>
      <p:sp>
        <p:nvSpPr>
          <p:cNvPr id="2" name="Footer Placeholder 1"/>
          <p:cNvSpPr>
            <a:spLocks noGrp="1"/>
          </p:cNvSpPr>
          <p:nvPr>
            <p:ph type="ftr" sz="quarter" idx="11"/>
          </p:nvPr>
        </p:nvSpPr>
        <p:spPr/>
        <p:txBody>
          <a:bodyPr/>
          <a:lstStyle/>
          <a:p>
            <a:r>
              <a:rPr lang="en-US" smtClean="0"/>
              <a:t>Sumana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13200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MongoDB vs MongoDB Atlas</a:t>
            </a:r>
            <a:endParaRPr lang="en-US" dirty="0"/>
          </a:p>
        </p:txBody>
      </p:sp>
      <p:sp>
        <p:nvSpPr>
          <p:cNvPr id="3" name="Content Placeholder 2"/>
          <p:cNvSpPr>
            <a:spLocks noGrp="1"/>
          </p:cNvSpPr>
          <p:nvPr>
            <p:ph idx="1"/>
          </p:nvPr>
        </p:nvSpPr>
        <p:spPr>
          <a:xfrm>
            <a:off x="5118447" y="391886"/>
            <a:ext cx="6281873" cy="5659922"/>
          </a:xfrm>
        </p:spPr>
        <p:txBody>
          <a:bodyPr/>
          <a:lstStyle/>
          <a:p>
            <a:pPr algn="just"/>
            <a:r>
              <a:rPr lang="en-US" b="1" dirty="0"/>
              <a:t>MongoDB:</a:t>
            </a:r>
            <a:r>
              <a:rPr lang="en-US" dirty="0"/>
              <a:t> </a:t>
            </a:r>
            <a:r>
              <a:rPr lang="en-US" i="1" dirty="0"/>
              <a:t>The database for giant ideas</a:t>
            </a:r>
            <a:r>
              <a:rPr lang="en-US" dirty="0"/>
              <a:t>. MongoDB stores data in JSON-like documents that can vary in structure, offering a dynamic, flexible schema. MongoDB was also designed for high availability and scalability, with built-in replication and auto-</a:t>
            </a:r>
            <a:r>
              <a:rPr lang="en-US" dirty="0" err="1"/>
              <a:t>sharding</a:t>
            </a:r>
            <a:r>
              <a:rPr lang="en-US" dirty="0" smtClean="0"/>
              <a:t>;</a:t>
            </a:r>
          </a:p>
          <a:p>
            <a:pPr algn="just"/>
            <a:r>
              <a:rPr lang="en-US" dirty="0"/>
              <a:t> </a:t>
            </a:r>
            <a:r>
              <a:rPr lang="en-US" b="1" dirty="0"/>
              <a:t>MongoDB Atlas:</a:t>
            </a:r>
            <a:r>
              <a:rPr lang="en-US" dirty="0"/>
              <a:t> </a:t>
            </a:r>
            <a:r>
              <a:rPr lang="en-US" i="1" dirty="0"/>
              <a:t>Deploy and scale a MongoDB cluster in the cloud with just a few clicks</a:t>
            </a:r>
            <a:r>
              <a:rPr lang="en-US" dirty="0"/>
              <a:t>. MongoDB Atlas is a global cloud database service built and run by the team behind MongoDB. Enjoy the flexibility and scalability of a document database, with the ease and automation of a fully managed service on your preferred cloud.</a:t>
            </a:r>
          </a:p>
          <a:p>
            <a:pPr algn="just"/>
            <a:r>
              <a:rPr lang="en-US" dirty="0"/>
              <a:t>MongoDB belongs to </a:t>
            </a:r>
            <a:r>
              <a:rPr lang="en-US" b="1" dirty="0"/>
              <a:t>"Databases"</a:t>
            </a:r>
            <a:r>
              <a:rPr lang="en-US" dirty="0"/>
              <a:t> category of the tech stack, while MongoDB Atlas can be primarily classified under </a:t>
            </a:r>
            <a:r>
              <a:rPr lang="en-US" b="1" dirty="0"/>
              <a:t>"MongoDB Hosting"</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45129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MongoDB architecture?</a:t>
            </a:r>
          </a:p>
        </p:txBody>
      </p:sp>
      <p:sp>
        <p:nvSpPr>
          <p:cNvPr id="3" name="Content Placeholder 2"/>
          <p:cNvSpPr>
            <a:spLocks noGrp="1"/>
          </p:cNvSpPr>
          <p:nvPr>
            <p:ph idx="1"/>
          </p:nvPr>
        </p:nvSpPr>
        <p:spPr/>
        <p:txBody>
          <a:bodyPr/>
          <a:lstStyle/>
          <a:p>
            <a:pPr algn="just"/>
            <a:r>
              <a:rPr lang="en-US" dirty="0"/>
              <a:t>It is an </a:t>
            </a:r>
            <a:r>
              <a:rPr lang="en-US" b="1" dirty="0"/>
              <a:t>architecture</a:t>
            </a:r>
            <a:r>
              <a:rPr lang="en-US" dirty="0"/>
              <a:t> that is built on collections and documents. The basic unit of data in this database consists of a set of key–value pairs</a:t>
            </a:r>
            <a:r>
              <a:rPr lang="en-US" dirty="0" smtClean="0"/>
              <a:t>. It </a:t>
            </a:r>
            <a:r>
              <a:rPr lang="en-US" dirty="0"/>
              <a:t>allows documents to have different fields and structures. This database uses a document storage format called BSON which is a binary style of JSON documents.</a:t>
            </a:r>
          </a:p>
        </p:txBody>
      </p:sp>
      <p:sp>
        <p:nvSpPr>
          <p:cNvPr id="4" name="Footer Placeholder 3"/>
          <p:cNvSpPr>
            <a:spLocks noGrp="1"/>
          </p:cNvSpPr>
          <p:nvPr>
            <p:ph type="ftr" sz="quarter" idx="11"/>
          </p:nvPr>
        </p:nvSpPr>
        <p:spPr/>
        <p:txBody>
          <a:bodyPr/>
          <a:lstStyle/>
          <a:p>
            <a:r>
              <a:rPr lang="en-US" smtClean="0"/>
              <a:t>Sumana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960302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an account in MongoDB Atlas</a:t>
            </a:r>
          </a:p>
        </p:txBody>
      </p:sp>
      <p:sp>
        <p:nvSpPr>
          <p:cNvPr id="3" name="Content Placeholder 2"/>
          <p:cNvSpPr>
            <a:spLocks noGrp="1"/>
          </p:cNvSpPr>
          <p:nvPr>
            <p:ph idx="1"/>
          </p:nvPr>
        </p:nvSpPr>
        <p:spPr/>
        <p:txBody>
          <a:bodyPr/>
          <a:lstStyle/>
          <a:p>
            <a:r>
              <a:rPr lang="en-US" dirty="0"/>
              <a:t>Creating an account in MongoDB Atlas is free, and just requires that you enter basic contact details and acknowledge their terms of service.</a:t>
            </a:r>
          </a:p>
          <a:p>
            <a:endParaRPr lang="en-US" dirty="0"/>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87103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cluster</a:t>
            </a:r>
          </a:p>
        </p:txBody>
      </p:sp>
      <p:sp>
        <p:nvSpPr>
          <p:cNvPr id="3" name="Content Placeholder 2"/>
          <p:cNvSpPr>
            <a:spLocks noGrp="1"/>
          </p:cNvSpPr>
          <p:nvPr>
            <p:ph idx="1"/>
          </p:nvPr>
        </p:nvSpPr>
        <p:spPr/>
        <p:txBody>
          <a:bodyPr/>
          <a:lstStyle/>
          <a:p>
            <a:r>
              <a:rPr lang="en-US" dirty="0"/>
              <a:t>Click on build a cluster button in Clusters Overview section, after logging into MongoDB account. This opens the New Cluster Screen and select any provider from the Cloud Provider &amp; Region section. </a:t>
            </a:r>
          </a:p>
          <a:p>
            <a:r>
              <a:rPr lang="en-US" dirty="0"/>
              <a:t>Select any region marked “FREE TIER AVAILABLE”. Then click on Create Cluster button, this will take few minutes.</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92782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the data in the cluster</a:t>
            </a:r>
          </a:p>
        </p:txBody>
      </p:sp>
      <p:sp>
        <p:nvSpPr>
          <p:cNvPr id="3" name="Content Placeholder 2"/>
          <p:cNvSpPr>
            <a:spLocks noGrp="1"/>
          </p:cNvSpPr>
          <p:nvPr>
            <p:ph idx="1"/>
          </p:nvPr>
        </p:nvSpPr>
        <p:spPr/>
        <p:txBody>
          <a:bodyPr/>
          <a:lstStyle/>
          <a:p>
            <a:r>
              <a:rPr lang="en-US" dirty="0"/>
              <a:t>After creating the Cluster, the page returns to the Cluster Overview screen. Click on the Collections section. Click on Add My Own Data button, this will open the Create Database screen.</a:t>
            </a:r>
          </a:p>
          <a:p>
            <a:r>
              <a:rPr lang="en-US" dirty="0"/>
              <a:t>Enter the name for database and collection and click the Create button to create the database.</a:t>
            </a:r>
          </a:p>
        </p:txBody>
      </p:sp>
      <p:sp>
        <p:nvSpPr>
          <p:cNvPr id="4" name="Footer Placeholder 3"/>
          <p:cNvSpPr>
            <a:spLocks noGrp="1"/>
          </p:cNvSpPr>
          <p:nvPr>
            <p:ph type="ftr" sz="quarter" idx="11"/>
          </p:nvPr>
        </p:nvSpPr>
        <p:spPr/>
        <p:txBody>
          <a:bodyPr/>
          <a:lstStyle/>
          <a:p>
            <a:r>
              <a:rPr lang="en-US" dirty="0"/>
              <a:t>Rohitha Reddy </a:t>
            </a:r>
            <a:r>
              <a:rPr lang="en-US" dirty="0" err="1"/>
              <a:t>Meda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66843911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13160</TotalTime>
  <Words>1660</Words>
  <Application>Microsoft Office PowerPoint</Application>
  <PresentationFormat>Widescreen</PresentationFormat>
  <Paragraphs>214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vt:lpstr>
      <vt:lpstr>Rockwell</vt:lpstr>
      <vt:lpstr>Wingdings</vt:lpstr>
      <vt:lpstr>Atlas</vt:lpstr>
      <vt:lpstr> Group - 05 Managing document collections with Atlas(cloud for MongoDB)</vt:lpstr>
      <vt:lpstr>Introduction to group members</vt:lpstr>
      <vt:lpstr>Introduction to MongoDB Atlas</vt:lpstr>
      <vt:lpstr>PowerPoint Presentation</vt:lpstr>
      <vt:lpstr>MongoDB vs MongoDB Atlas</vt:lpstr>
      <vt:lpstr>What is MongoDB architecture?</vt:lpstr>
      <vt:lpstr>How to create an account in MongoDB Atlas</vt:lpstr>
      <vt:lpstr>How to create a cluster</vt:lpstr>
      <vt:lpstr>Adding the data in the cluster</vt:lpstr>
      <vt:lpstr>Cluster connection</vt:lpstr>
      <vt:lpstr>PowerPoint Presentation</vt:lpstr>
      <vt:lpstr>Connecting MongoDB to our app.js file</vt:lpstr>
      <vt:lpstr>PowerPoint Presentation</vt:lpstr>
      <vt:lpstr>CRUD Operations</vt:lpstr>
      <vt:lpstr>PowerPoint Presentation</vt:lpstr>
      <vt:lpstr>Manage Databases and collections in your cluster </vt:lpstr>
      <vt:lpstr>Required roles to manage databases </vt:lpstr>
      <vt:lpstr>Manage Documents in Data Explorer</vt:lpstr>
      <vt:lpstr>Required Roles</vt:lpstr>
      <vt:lpstr>Documents</vt:lpstr>
      <vt:lpstr>Create an Index </vt:lpstr>
      <vt:lpstr>Back Up with Atlas</vt:lpstr>
      <vt:lpstr>MongoDB Cloud Manager</vt:lpstr>
      <vt:lpstr>Ops Manager</vt:lpstr>
      <vt:lpstr>Backup Workflow</vt:lpstr>
      <vt:lpstr>To create an instance of database connection</vt:lpstr>
      <vt:lpstr>PowerPoint Presentation</vt:lpstr>
      <vt:lpstr>How Backup Works</vt:lpstr>
      <vt:lpstr>Restore Data</vt:lpstr>
      <vt:lpstr>Improvements</vt:lpstr>
      <vt:lpstr>Conclusion</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document collections with Atlas(cloud for MongoDB)</dc:title>
  <dc:creator>Reddybathula,Sumana Reddy</dc:creator>
  <cp:lastModifiedBy>Velagapudi,Naga Anshitha</cp:lastModifiedBy>
  <cp:revision>24</cp:revision>
  <dcterms:created xsi:type="dcterms:W3CDTF">2020-02-26T18:57:23Z</dcterms:created>
  <dcterms:modified xsi:type="dcterms:W3CDTF">2020-04-20T04:37:53Z</dcterms:modified>
</cp:coreProperties>
</file>