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Ubuntu"/>
      <p:regular r:id="rId12"/>
      <p:bold r:id="rId13"/>
      <p:italic r:id="rId14"/>
      <p:boldItalic r:id="rId15"/>
    </p:embeddedFon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font" Target="fonts/Ubuntu-bold.fntdata"/><Relationship Id="rId12" Type="http://schemas.openxmlformats.org/officeDocument/2006/relationships/font" Target="fonts/Ubuntu-regular.fntdata"/><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boldItalic.fntdata"/><Relationship Id="rId14" Type="http://schemas.openxmlformats.org/officeDocument/2006/relationships/font" Target="fonts/Ubuntu-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ca4c1c6e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ca4c1c6e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ca4c1c6e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ca4c1c6e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ca4c1c6e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ca4c1c6e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ca4c1c6e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bca4c1c6e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ca4c1c6e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ca4c1c6e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lang="en-GB"/>
              <a:t>Microsoft Hackathon 2022</a:t>
            </a:r>
            <a:endParaRPr/>
          </a:p>
        </p:txBody>
      </p:sp>
      <p:sp>
        <p:nvSpPr>
          <p:cNvPr id="65" name="Google Shape;65;p13"/>
          <p:cNvSpPr txBox="1"/>
          <p:nvPr>
            <p:ph idx="1" type="subTitle"/>
          </p:nvPr>
        </p:nvSpPr>
        <p:spPr>
          <a:xfrm>
            <a:off x="311700" y="1878546"/>
            <a:ext cx="4260300" cy="1024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t>This ppt represent the idea of hackathon and also have the design idea of project </a:t>
            </a:r>
            <a:r>
              <a:rPr lang="en-GB"/>
              <a:t>represented by </a:t>
            </a:r>
            <a:endParaRPr/>
          </a:p>
          <a:p>
            <a:pPr indent="0" lvl="0" marL="0" rtl="0" algn="l">
              <a:spcBef>
                <a:spcPts val="0"/>
              </a:spcBef>
              <a:spcAft>
                <a:spcPts val="0"/>
              </a:spcAft>
              <a:buNone/>
            </a:pPr>
            <a:r>
              <a:t/>
            </a:r>
            <a:endParaRPr/>
          </a:p>
          <a:p>
            <a:pPr indent="-314960" lvl="0" marL="457200" rtl="0" algn="l">
              <a:spcBef>
                <a:spcPts val="0"/>
              </a:spcBef>
              <a:spcAft>
                <a:spcPts val="0"/>
              </a:spcAft>
              <a:buSzPct val="100000"/>
              <a:buChar char="-"/>
            </a:pPr>
            <a:r>
              <a:rPr lang="en-GB"/>
              <a:t>anshit mishra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1591875"/>
            <a:ext cx="3786300" cy="19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t>Smart City</a:t>
            </a:r>
            <a:endParaRPr/>
          </a:p>
        </p:txBody>
      </p:sp>
      <p:pic>
        <p:nvPicPr>
          <p:cNvPr id="71" name="Google Shape;71;p14"/>
          <p:cNvPicPr preferRelativeResize="0"/>
          <p:nvPr/>
        </p:nvPicPr>
        <p:blipFill rotWithShape="1">
          <a:blip r:embed="rId3">
            <a:alphaModFix/>
          </a:blip>
          <a:srcRect b="0" l="1840" r="-1840" t="0"/>
          <a:stretch/>
        </p:blipFill>
        <p:spPr>
          <a:xfrm>
            <a:off x="4416400" y="1360550"/>
            <a:ext cx="4572000"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5382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Ubuntu"/>
                <a:ea typeface="Ubuntu"/>
                <a:cs typeface="Ubuntu"/>
                <a:sym typeface="Ubuntu"/>
              </a:rPr>
              <a:t>SMART CITY MAJOR OBJECTS</a:t>
            </a:r>
            <a:endParaRPr>
              <a:latin typeface="Ubuntu"/>
              <a:ea typeface="Ubuntu"/>
              <a:cs typeface="Ubuntu"/>
              <a:sym typeface="Ubuntu"/>
            </a:endParaRPr>
          </a:p>
        </p:txBody>
      </p:sp>
      <p:sp>
        <p:nvSpPr>
          <p:cNvPr id="77" name="Google Shape;77;p15"/>
          <p:cNvSpPr txBox="1"/>
          <p:nvPr/>
        </p:nvSpPr>
        <p:spPr>
          <a:xfrm>
            <a:off x="270700" y="1428225"/>
            <a:ext cx="8728200" cy="2801400"/>
          </a:xfrm>
          <a:prstGeom prst="rect">
            <a:avLst/>
          </a:prstGeom>
          <a:noFill/>
          <a:ln>
            <a:noFill/>
          </a:ln>
        </p:spPr>
        <p:txBody>
          <a:bodyPr anchorCtr="0" anchor="t" bIns="91425" lIns="91425" spcFirstLastPara="1" rIns="91425" wrap="square" tIns="91425">
            <a:spAutoFit/>
          </a:bodyPr>
          <a:lstStyle/>
          <a:p>
            <a:pPr indent="-444500" lvl="0" marL="457200" rtl="0" algn="l">
              <a:spcBef>
                <a:spcPts val="0"/>
              </a:spcBef>
              <a:spcAft>
                <a:spcPts val="0"/>
              </a:spcAft>
              <a:buSzPts val="3400"/>
              <a:buFont typeface="Ubuntu"/>
              <a:buAutoNum type="arabicPeriod"/>
            </a:pPr>
            <a:r>
              <a:rPr b="1" lang="en-GB" sz="3400">
                <a:latin typeface="Ubuntu"/>
                <a:ea typeface="Ubuntu"/>
                <a:cs typeface="Ubuntu"/>
                <a:sym typeface="Ubuntu"/>
              </a:rPr>
              <a:t>Clean </a:t>
            </a:r>
            <a:r>
              <a:rPr b="1" lang="en-GB" sz="3400">
                <a:latin typeface="Ubuntu"/>
                <a:ea typeface="Ubuntu"/>
                <a:cs typeface="Ubuntu"/>
                <a:sym typeface="Ubuntu"/>
              </a:rPr>
              <a:t>street</a:t>
            </a:r>
            <a:r>
              <a:rPr b="1" lang="en-GB" sz="3400">
                <a:latin typeface="Ubuntu"/>
                <a:ea typeface="Ubuntu"/>
                <a:cs typeface="Ubuntu"/>
                <a:sym typeface="Ubuntu"/>
              </a:rPr>
              <a:t>.</a:t>
            </a:r>
            <a:endParaRPr b="1" sz="3400">
              <a:latin typeface="Ubuntu"/>
              <a:ea typeface="Ubuntu"/>
              <a:cs typeface="Ubuntu"/>
              <a:sym typeface="Ubuntu"/>
            </a:endParaRPr>
          </a:p>
          <a:p>
            <a:pPr indent="-444500" lvl="0" marL="457200" rtl="0" algn="l">
              <a:spcBef>
                <a:spcPts val="0"/>
              </a:spcBef>
              <a:spcAft>
                <a:spcPts val="0"/>
              </a:spcAft>
              <a:buSzPts val="3400"/>
              <a:buFont typeface="Ubuntu"/>
              <a:buAutoNum type="arabicPeriod"/>
            </a:pPr>
            <a:r>
              <a:rPr b="1" lang="en-GB" sz="3400">
                <a:latin typeface="Ubuntu"/>
                <a:ea typeface="Ubuntu"/>
                <a:cs typeface="Ubuntu"/>
                <a:sym typeface="Ubuntu"/>
              </a:rPr>
              <a:t>Water supply</a:t>
            </a:r>
            <a:endParaRPr b="1" sz="3400">
              <a:latin typeface="Ubuntu"/>
              <a:ea typeface="Ubuntu"/>
              <a:cs typeface="Ubuntu"/>
              <a:sym typeface="Ubuntu"/>
            </a:endParaRPr>
          </a:p>
          <a:p>
            <a:pPr indent="-444500" lvl="0" marL="457200" rtl="0" algn="l">
              <a:spcBef>
                <a:spcPts val="0"/>
              </a:spcBef>
              <a:spcAft>
                <a:spcPts val="0"/>
              </a:spcAft>
              <a:buSzPts val="3400"/>
              <a:buFont typeface="Ubuntu"/>
              <a:buAutoNum type="arabicPeriod"/>
            </a:pPr>
            <a:r>
              <a:rPr b="1" lang="en-GB" sz="3400">
                <a:latin typeface="Ubuntu"/>
                <a:ea typeface="Ubuntu"/>
                <a:cs typeface="Ubuntu"/>
                <a:sym typeface="Ubuntu"/>
              </a:rPr>
              <a:t>Proper roads</a:t>
            </a:r>
            <a:endParaRPr b="1" sz="3400">
              <a:latin typeface="Ubuntu"/>
              <a:ea typeface="Ubuntu"/>
              <a:cs typeface="Ubuntu"/>
              <a:sym typeface="Ubuntu"/>
            </a:endParaRPr>
          </a:p>
          <a:p>
            <a:pPr indent="-444500" lvl="0" marL="457200" rtl="0" algn="l">
              <a:spcBef>
                <a:spcPts val="0"/>
              </a:spcBef>
              <a:spcAft>
                <a:spcPts val="0"/>
              </a:spcAft>
              <a:buSzPts val="3400"/>
              <a:buFont typeface="Ubuntu"/>
              <a:buAutoNum type="arabicPeriod"/>
            </a:pPr>
            <a:r>
              <a:rPr b="1" lang="en-GB" sz="3400">
                <a:latin typeface="Ubuntu"/>
                <a:ea typeface="Ubuntu"/>
                <a:cs typeface="Ubuntu"/>
                <a:sym typeface="Ubuntu"/>
              </a:rPr>
              <a:t>Security for girl’s/women’s</a:t>
            </a:r>
            <a:endParaRPr b="1" sz="3400">
              <a:latin typeface="Ubuntu"/>
              <a:ea typeface="Ubuntu"/>
              <a:cs typeface="Ubuntu"/>
              <a:sym typeface="Ubuntu"/>
            </a:endParaRPr>
          </a:p>
          <a:p>
            <a:pPr indent="-444500" lvl="0" marL="457200" rtl="0" algn="l">
              <a:spcBef>
                <a:spcPts val="0"/>
              </a:spcBef>
              <a:spcAft>
                <a:spcPts val="0"/>
              </a:spcAft>
              <a:buSzPts val="3400"/>
              <a:buFont typeface="Ubuntu"/>
              <a:buAutoNum type="arabicPeriod"/>
            </a:pPr>
            <a:r>
              <a:rPr b="1" lang="en-GB" sz="3400">
                <a:latin typeface="Ubuntu"/>
                <a:ea typeface="Ubuntu"/>
                <a:cs typeface="Ubuntu"/>
                <a:sym typeface="Ubuntu"/>
              </a:rPr>
              <a:t>Better complain system</a:t>
            </a:r>
            <a:endParaRPr b="1" sz="3400">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Ubuntu"/>
                <a:ea typeface="Ubuntu"/>
                <a:cs typeface="Ubuntu"/>
                <a:sym typeface="Ubuntu"/>
              </a:rPr>
              <a:t>HOW WE WILL ACHIEVE</a:t>
            </a:r>
            <a:r>
              <a:rPr lang="en-GB">
                <a:latin typeface="Ubuntu"/>
                <a:ea typeface="Ubuntu"/>
                <a:cs typeface="Ubuntu"/>
                <a:sym typeface="Ubuntu"/>
              </a:rPr>
              <a:t> </a:t>
            </a:r>
            <a:r>
              <a:rPr lang="en-GB">
                <a:latin typeface="Ubuntu"/>
                <a:ea typeface="Ubuntu"/>
                <a:cs typeface="Ubuntu"/>
                <a:sym typeface="Ubuntu"/>
              </a:rPr>
              <a:t>THIS OBJECTS ??</a:t>
            </a:r>
            <a:endParaRPr>
              <a:latin typeface="Ubuntu"/>
              <a:ea typeface="Ubuntu"/>
              <a:cs typeface="Ubuntu"/>
              <a:sym typeface="Ubuntu"/>
            </a:endParaRPr>
          </a:p>
        </p:txBody>
      </p:sp>
      <p:pic>
        <p:nvPicPr>
          <p:cNvPr id="83" name="Google Shape;83;p16"/>
          <p:cNvPicPr preferRelativeResize="0"/>
          <p:nvPr/>
        </p:nvPicPr>
        <p:blipFill>
          <a:blip r:embed="rId3">
            <a:alphaModFix/>
          </a:blip>
          <a:stretch>
            <a:fillRect/>
          </a:stretch>
        </p:blipFill>
        <p:spPr>
          <a:xfrm>
            <a:off x="2878175" y="1547725"/>
            <a:ext cx="2741400" cy="274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Ubuntu"/>
                <a:ea typeface="Ubuntu"/>
                <a:cs typeface="Ubuntu"/>
                <a:sym typeface="Ubuntu"/>
              </a:rPr>
              <a:t>OUR IDEA IS BASED ON SIMPLE METHOD</a:t>
            </a:r>
            <a:endParaRPr>
              <a:latin typeface="Ubuntu"/>
              <a:ea typeface="Ubuntu"/>
              <a:cs typeface="Ubuntu"/>
              <a:sym typeface="Ubuntu"/>
            </a:endParaRPr>
          </a:p>
        </p:txBody>
      </p:sp>
      <p:sp>
        <p:nvSpPr>
          <p:cNvPr id="89" name="Google Shape;89;p17"/>
          <p:cNvSpPr txBox="1"/>
          <p:nvPr/>
        </p:nvSpPr>
        <p:spPr>
          <a:xfrm>
            <a:off x="410725" y="1418900"/>
            <a:ext cx="84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Ubuntu"/>
                <a:ea typeface="Ubuntu"/>
                <a:cs typeface="Ubuntu"/>
                <a:sym typeface="Ubuntu"/>
              </a:rPr>
              <a:t>We will create a app that can solve these problems even it can solve many other problems. </a:t>
            </a:r>
            <a:endParaRPr>
              <a:latin typeface="Ubuntu"/>
              <a:ea typeface="Ubuntu"/>
              <a:cs typeface="Ubuntu"/>
              <a:sym typeface="Ubuntu"/>
            </a:endParaRPr>
          </a:p>
        </p:txBody>
      </p:sp>
      <p:sp>
        <p:nvSpPr>
          <p:cNvPr id="90" name="Google Shape;90;p17"/>
          <p:cNvSpPr txBox="1"/>
          <p:nvPr/>
        </p:nvSpPr>
        <p:spPr>
          <a:xfrm>
            <a:off x="504075" y="2072325"/>
            <a:ext cx="7934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App description -: our app will </a:t>
            </a:r>
            <a:r>
              <a:rPr b="1" lang="en-GB">
                <a:latin typeface="Roboto"/>
                <a:ea typeface="Roboto"/>
                <a:cs typeface="Roboto"/>
                <a:sym typeface="Roboto"/>
              </a:rPr>
              <a:t>CONNECT GOVERNMENT OFFICE DIRECT TO LOCAL PEOPLE</a:t>
            </a:r>
            <a:r>
              <a:rPr lang="en-GB">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GB">
                <a:latin typeface="Roboto"/>
                <a:ea typeface="Roboto"/>
                <a:cs typeface="Roboto"/>
                <a:sym typeface="Roboto"/>
              </a:rPr>
              <a:t>(*)</a:t>
            </a:r>
            <a:r>
              <a:rPr lang="en-GB">
                <a:latin typeface="Roboto"/>
                <a:ea typeface="Roboto"/>
                <a:cs typeface="Roboto"/>
                <a:sym typeface="Roboto"/>
              </a:rPr>
              <a:t> EXAMPLE CASE  -: Suppose In your street there is pipe leak and you are normal it working men/women most probably you will ignore that problem according to </a:t>
            </a:r>
            <a:r>
              <a:rPr lang="en-GB">
                <a:latin typeface="Roboto"/>
                <a:ea typeface="Roboto"/>
                <a:cs typeface="Roboto"/>
                <a:sym typeface="Roboto"/>
              </a:rPr>
              <a:t>survey 65% problems in INDIA are not registered just because it take to much time and efforts to complain in government office and even you you do complain the whole process of solving problem will take number of days.</a:t>
            </a:r>
            <a:endParaRPr>
              <a:latin typeface="Roboto"/>
              <a:ea typeface="Roboto"/>
              <a:cs typeface="Roboto"/>
              <a:sym typeface="Roboto"/>
            </a:endParaRPr>
          </a:p>
        </p:txBody>
      </p:sp>
      <p:sp>
        <p:nvSpPr>
          <p:cNvPr id="91" name="Google Shape;91;p17"/>
          <p:cNvSpPr txBox="1"/>
          <p:nvPr/>
        </p:nvSpPr>
        <p:spPr>
          <a:xfrm>
            <a:off x="625425" y="4144675"/>
            <a:ext cx="793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With this idea we can </a:t>
            </a:r>
            <a:r>
              <a:rPr b="1" lang="en-GB">
                <a:latin typeface="Roboto"/>
                <a:ea typeface="Roboto"/>
                <a:cs typeface="Roboto"/>
                <a:sym typeface="Roboto"/>
              </a:rPr>
              <a:t>solve this problem and reduce number of days to number of hours and this is just a single example this idea have much more potential </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Ubuntu"/>
                <a:ea typeface="Ubuntu"/>
                <a:cs typeface="Ubuntu"/>
                <a:sym typeface="Ubuntu"/>
              </a:rPr>
              <a:t>How this idea can achieve major point of smart city</a:t>
            </a:r>
            <a:endParaRPr>
              <a:latin typeface="Ubuntu"/>
              <a:ea typeface="Ubuntu"/>
              <a:cs typeface="Ubuntu"/>
              <a:sym typeface="Ubuntu"/>
            </a:endParaRPr>
          </a:p>
        </p:txBody>
      </p:sp>
      <p:sp>
        <p:nvSpPr>
          <p:cNvPr id="97" name="Google Shape;97;p18"/>
          <p:cNvSpPr txBox="1"/>
          <p:nvPr/>
        </p:nvSpPr>
        <p:spPr>
          <a:xfrm>
            <a:off x="158700" y="1596250"/>
            <a:ext cx="8673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Ubuntu"/>
                <a:ea typeface="Ubuntu"/>
                <a:cs typeface="Ubuntu"/>
                <a:sym typeface="Ubuntu"/>
              </a:rPr>
              <a:t>WE will just connect people with government and </a:t>
            </a:r>
            <a:r>
              <a:rPr b="1" lang="en-GB" sz="1600">
                <a:latin typeface="Ubuntu"/>
                <a:ea typeface="Ubuntu"/>
                <a:cs typeface="Ubuntu"/>
                <a:sym typeface="Ubuntu"/>
              </a:rPr>
              <a:t>government</a:t>
            </a:r>
            <a:r>
              <a:rPr b="1" lang="en-GB" sz="1600">
                <a:latin typeface="Ubuntu"/>
                <a:ea typeface="Ubuntu"/>
                <a:cs typeface="Ubuntu"/>
                <a:sym typeface="Ubuntu"/>
              </a:rPr>
              <a:t> will do rest like -:</a:t>
            </a:r>
            <a:endParaRPr b="1" sz="1600">
              <a:latin typeface="Ubuntu"/>
              <a:ea typeface="Ubuntu"/>
              <a:cs typeface="Ubuntu"/>
              <a:sym typeface="Ubuntu"/>
            </a:endParaRPr>
          </a:p>
          <a:p>
            <a:pPr indent="0" lvl="0" marL="0" rtl="0" algn="l">
              <a:spcBef>
                <a:spcPts val="0"/>
              </a:spcBef>
              <a:spcAft>
                <a:spcPts val="0"/>
              </a:spcAft>
              <a:buNone/>
            </a:pPr>
            <a:r>
              <a:t/>
            </a:r>
            <a:endParaRPr b="1" sz="1600">
              <a:latin typeface="Ubuntu"/>
              <a:ea typeface="Ubuntu"/>
              <a:cs typeface="Ubuntu"/>
              <a:sym typeface="Ubuntu"/>
            </a:endParaRPr>
          </a:p>
          <a:p>
            <a:pPr indent="0" lvl="0" marL="0" rtl="0" algn="l">
              <a:spcBef>
                <a:spcPts val="0"/>
              </a:spcBef>
              <a:spcAft>
                <a:spcPts val="0"/>
              </a:spcAft>
              <a:buNone/>
            </a:pPr>
            <a:r>
              <a:rPr lang="en-GB" sz="1600">
                <a:latin typeface="Ubuntu"/>
                <a:ea typeface="Ubuntu"/>
                <a:cs typeface="Ubuntu"/>
                <a:sym typeface="Ubuntu"/>
              </a:rPr>
              <a:t>Government already run to many facility but just b</a:t>
            </a:r>
            <a:r>
              <a:rPr lang="en-GB" sz="1600">
                <a:latin typeface="Ubuntu"/>
                <a:ea typeface="Ubuntu"/>
                <a:cs typeface="Ubuntu"/>
                <a:sym typeface="Ubuntu"/>
              </a:rPr>
              <a:t>ecause of lack of information. To make city smart loca people must have </a:t>
            </a:r>
            <a:r>
              <a:rPr b="1" lang="en-GB" sz="1600">
                <a:latin typeface="Ubuntu"/>
                <a:ea typeface="Ubuntu"/>
                <a:cs typeface="Ubuntu"/>
                <a:sym typeface="Ubuntu"/>
              </a:rPr>
              <a:t>CONNECTIVITY WITH GOVT OFFICE IN THEIR HANDS. </a:t>
            </a:r>
            <a:endParaRPr b="1" sz="1600">
              <a:latin typeface="Ubuntu"/>
              <a:ea typeface="Ubuntu"/>
              <a:cs typeface="Ubuntu"/>
              <a:sym typeface="Ubuntu"/>
            </a:endParaRPr>
          </a:p>
        </p:txBody>
      </p:sp>
      <p:sp>
        <p:nvSpPr>
          <p:cNvPr id="98" name="Google Shape;98;p18"/>
          <p:cNvSpPr txBox="1"/>
          <p:nvPr/>
        </p:nvSpPr>
        <p:spPr>
          <a:xfrm>
            <a:off x="289375" y="316452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APP FLOW AND APP DESIGN IS UNDER PROCESS.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