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2"/>
  </p:notesMasterIdLst>
  <p:sldIdLst>
    <p:sldId id="256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545" r:id="rId31"/>
    <p:sldId id="475" r:id="rId32"/>
    <p:sldId id="476" r:id="rId33"/>
    <p:sldId id="546" r:id="rId34"/>
    <p:sldId id="478" r:id="rId35"/>
    <p:sldId id="479" r:id="rId36"/>
    <p:sldId id="547" r:id="rId37"/>
    <p:sldId id="548" r:id="rId38"/>
    <p:sldId id="549" r:id="rId39"/>
    <p:sldId id="550" r:id="rId40"/>
    <p:sldId id="484" r:id="rId41"/>
    <p:sldId id="551" r:id="rId42"/>
    <p:sldId id="552" r:id="rId43"/>
    <p:sldId id="553" r:id="rId44"/>
    <p:sldId id="554" r:id="rId45"/>
    <p:sldId id="556" r:id="rId46"/>
    <p:sldId id="557" r:id="rId47"/>
    <p:sldId id="558" r:id="rId48"/>
    <p:sldId id="560" r:id="rId49"/>
    <p:sldId id="561" r:id="rId50"/>
    <p:sldId id="472" r:id="rId51"/>
    <p:sldId id="411" r:id="rId52"/>
    <p:sldId id="417" r:id="rId53"/>
    <p:sldId id="416" r:id="rId54"/>
    <p:sldId id="499" r:id="rId55"/>
    <p:sldId id="500" r:id="rId56"/>
    <p:sldId id="501" r:id="rId57"/>
    <p:sldId id="503" r:id="rId58"/>
    <p:sldId id="415" r:id="rId59"/>
    <p:sldId id="421" r:id="rId60"/>
    <p:sldId id="480" r:id="rId61"/>
    <p:sldId id="474" r:id="rId62"/>
    <p:sldId id="482" r:id="rId63"/>
    <p:sldId id="481" r:id="rId64"/>
    <p:sldId id="483" r:id="rId65"/>
    <p:sldId id="485" r:id="rId66"/>
    <p:sldId id="486" r:id="rId67"/>
    <p:sldId id="487" r:id="rId68"/>
    <p:sldId id="488" r:id="rId69"/>
    <p:sldId id="489" r:id="rId70"/>
    <p:sldId id="477" r:id="rId71"/>
    <p:sldId id="490" r:id="rId72"/>
    <p:sldId id="491" r:id="rId73"/>
    <p:sldId id="492" r:id="rId74"/>
    <p:sldId id="496" r:id="rId75"/>
    <p:sldId id="504" r:id="rId76"/>
    <p:sldId id="506" r:id="rId77"/>
    <p:sldId id="507" r:id="rId78"/>
    <p:sldId id="508" r:id="rId79"/>
    <p:sldId id="505" r:id="rId80"/>
    <p:sldId id="509" r:id="rId81"/>
    <p:sldId id="510" r:id="rId82"/>
    <p:sldId id="497" r:id="rId83"/>
    <p:sldId id="498" r:id="rId84"/>
    <p:sldId id="429" r:id="rId85"/>
    <p:sldId id="473" r:id="rId86"/>
    <p:sldId id="418" r:id="rId87"/>
    <p:sldId id="562" r:id="rId88"/>
    <p:sldId id="563" r:id="rId89"/>
    <p:sldId id="430" r:id="rId90"/>
    <p:sldId id="511" r:id="rId91"/>
    <p:sldId id="512" r:id="rId92"/>
    <p:sldId id="513" r:id="rId93"/>
    <p:sldId id="533" r:id="rId94"/>
    <p:sldId id="514" r:id="rId95"/>
    <p:sldId id="515" r:id="rId96"/>
    <p:sldId id="516" r:id="rId97"/>
    <p:sldId id="517" r:id="rId98"/>
    <p:sldId id="518" r:id="rId99"/>
    <p:sldId id="519" r:id="rId100"/>
    <p:sldId id="520" r:id="rId101"/>
    <p:sldId id="521" r:id="rId102"/>
    <p:sldId id="522" r:id="rId103"/>
    <p:sldId id="523" r:id="rId104"/>
    <p:sldId id="524" r:id="rId105"/>
    <p:sldId id="525" r:id="rId106"/>
    <p:sldId id="526" r:id="rId107"/>
    <p:sldId id="527" r:id="rId108"/>
    <p:sldId id="528" r:id="rId109"/>
    <p:sldId id="529" r:id="rId110"/>
    <p:sldId id="530" r:id="rId111"/>
    <p:sldId id="531" r:id="rId112"/>
    <p:sldId id="532" r:id="rId113"/>
    <p:sldId id="534" r:id="rId114"/>
    <p:sldId id="535" r:id="rId115"/>
    <p:sldId id="536" r:id="rId116"/>
    <p:sldId id="469" r:id="rId117"/>
    <p:sldId id="470" r:id="rId118"/>
    <p:sldId id="471" r:id="rId119"/>
    <p:sldId id="542" r:id="rId120"/>
    <p:sldId id="543" r:id="rId1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EB1E-16A7-4369-A6FB-6D7B0F99378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5FB78-A668-4F0A-B688-9363ACE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BF240A-FBCC-D012-98B8-0945251C6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64C20-1FE2-42D0-A4D7-CDA1C547EAAC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C14F267E-7FAB-F9B0-D098-0EF9E592FA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31A81BA5-0CCB-EB70-4F05-2CC7571CB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5F59DD-58F3-229B-61E9-5D8AD6FC0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F14F9-5624-43AB-A78E-718B27D232B5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A949E488-9520-7958-1640-E517E8CAFE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EA123629-0C80-33C7-202F-D393DC6A1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A91D7F-7742-1280-5230-D829C9375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1DE29-E797-41B4-B07E-105EAF920CE2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3D936CEA-D4AE-25D8-515E-B13550E36C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7578F97E-8556-8E36-1F5F-B79329D9F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9CBC45-EFDC-50FD-15BE-30CCFC4AE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0A58-2EC7-486F-B56F-5D8BDEB566C3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BC805718-2EC8-FCF8-30D7-7D90A9B261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B5DE39C0-9A6F-E82E-B225-E71D0D69A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3D391D-3422-1C48-6030-02A8E98BB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ABC53-C748-496E-8E81-6942A546DD7B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585F2A45-5B54-5211-7C3C-B2C00B0EB8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6754E1D5-453C-216F-2537-BEDFB8937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997659-AD1A-FAD8-29DB-50EE0FC9D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91152-04A5-4F2E-A7FC-7D627EB8377E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8DE06AF9-8BF1-BFD7-FD50-65F1567F81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E9420488-BD4F-6024-F496-E693B733B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A5C06B-5134-1BEC-8BE6-9CA1B3510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A0898-C0BF-4D55-8333-7F428705A544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88482" name="Rectangle 2">
            <a:extLst>
              <a:ext uri="{FF2B5EF4-FFF2-40B4-BE49-F238E27FC236}">
                <a16:creationId xmlns:a16="http://schemas.microsoft.com/office/drawing/2014/main" id="{D684C431-BB45-0D11-AB4D-062A6601DA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B162A7B8-64DD-C74A-3D80-BF51ABA98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092457-F52B-A485-2019-9ECE3D3AE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3B9B2-BAAA-49EC-AE7B-B400AF183315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90530" name="Rectangle 2">
            <a:extLst>
              <a:ext uri="{FF2B5EF4-FFF2-40B4-BE49-F238E27FC236}">
                <a16:creationId xmlns:a16="http://schemas.microsoft.com/office/drawing/2014/main" id="{92C3B96C-AB1C-5FFF-15E2-DE73BF5A0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506E2F43-5D80-8B3F-8528-0EC768446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262B98-F1DF-B77D-D702-1380569C2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3A0DD-721D-46AB-AE72-B57EA376778F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95650" name="Rectangle 2">
            <a:extLst>
              <a:ext uri="{FF2B5EF4-FFF2-40B4-BE49-F238E27FC236}">
                <a16:creationId xmlns:a16="http://schemas.microsoft.com/office/drawing/2014/main" id="{4384D14E-089B-6ACC-1A9C-75B318AD7F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BDDF2FCD-C1C6-5E9A-59DB-84A1A2114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774B37-BC2F-9687-79A0-5DD9E136A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35F91-EE0A-466B-8CA4-9736E43725D9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97698" name="Rectangle 2">
            <a:extLst>
              <a:ext uri="{FF2B5EF4-FFF2-40B4-BE49-F238E27FC236}">
                <a16:creationId xmlns:a16="http://schemas.microsoft.com/office/drawing/2014/main" id="{B2C2B177-7664-7428-3B99-B0CBA90A99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0B55EC4F-1B97-E1FE-D79A-5DEAE7AB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1DF58B-9921-21C9-48D5-263579C97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F911A-C7B1-459A-977C-84480DB29ED4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811010" name="Rectangle 2">
            <a:extLst>
              <a:ext uri="{FF2B5EF4-FFF2-40B4-BE49-F238E27FC236}">
                <a16:creationId xmlns:a16="http://schemas.microsoft.com/office/drawing/2014/main" id="{C0EB4340-648B-98DE-2B75-C5F7FE2AC6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>
            <a:extLst>
              <a:ext uri="{FF2B5EF4-FFF2-40B4-BE49-F238E27FC236}">
                <a16:creationId xmlns:a16="http://schemas.microsoft.com/office/drawing/2014/main" id="{9B106D50-24CF-8D44-7269-8DF9390A2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A68FE-8C30-0528-9C2B-08D7C528D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83DA6-4513-4CA8-A425-5AC80B673E01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D889B4E4-EF03-DBB6-854C-8F9646CF49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2E775D49-2AC1-737F-DEE7-BA696789A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3CDB1F6-E7A1-3753-D780-AAB0E70D6A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96938" y="744538"/>
            <a:ext cx="4948237" cy="3711575"/>
          </a:xfrm>
          <a:ln cap="flat"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25F632E-B922-8DB7-CC32-CDF0F13A8F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50" rIns="952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40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C6779C3F-1A20-D02A-9232-99B84875E5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B51281AB-9488-3F2E-1DD2-B4744B47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27F8B3A0-48E4-D3C9-F1E8-064B8F5E69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A72D7BA3-8D91-4263-09E8-F7E72A1A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CA4A7352-C3A4-A603-8A0D-50B0F51AA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B99959-8A71-41BD-8586-2A407EED1BD6}" type="slidenum">
              <a:rPr lang="en-CA" altLang="en-US" sz="1000" b="0">
                <a:latin typeface="Calibri" panose="020F0502020204030204" pitchFamily="34" charset="0"/>
              </a:rPr>
              <a:pPr/>
              <a:t>54</a:t>
            </a:fld>
            <a:endParaRPr lang="en-CA" altLang="en-US" sz="1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A6117348-27DC-DCC9-6880-4426A8D7B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CC223C50-E049-EC2C-896B-F6050ED2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66A9E24F-962B-9274-477C-4F77F3A84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B313F-E586-4BD9-875A-21C8AD4F80A8}" type="slidenum">
              <a:rPr lang="en-CA" altLang="en-US" sz="1000" b="0">
                <a:latin typeface="Calibri" panose="020F0502020204030204" pitchFamily="34" charset="0"/>
              </a:rPr>
              <a:pPr/>
              <a:t>55</a:t>
            </a:fld>
            <a:endParaRPr lang="en-CA" altLang="en-US" sz="1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4212C1E-0EE1-6E4F-42C2-58A79B60BC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14EF414-8C15-E94C-F63B-FAE7F89D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3786AA9B-532D-D005-D436-C7C4B1AE8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878D17-FBCF-44FB-98DA-F1CB1D2DF29B}" type="slidenum">
              <a:rPr lang="en-CA" altLang="en-US" sz="1000" b="0">
                <a:latin typeface="Calibri" panose="020F0502020204030204" pitchFamily="34" charset="0"/>
              </a:rPr>
              <a:pPr/>
              <a:t>56</a:t>
            </a:fld>
            <a:endParaRPr lang="en-CA" altLang="en-US" sz="1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611F11D7-5ABF-5505-276C-2DCC79123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F0120CF0-83FB-D2D7-96E9-9C697CA9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873FDEC4-C989-06A1-225C-6965A2DE5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AA09A-F9BB-4252-A6C2-497AC88FE12C}" type="slidenum">
              <a:rPr lang="en-CA" altLang="en-US" sz="1000" b="0">
                <a:latin typeface="Calibri" panose="020F0502020204030204" pitchFamily="34" charset="0"/>
              </a:rPr>
              <a:pPr/>
              <a:t>57</a:t>
            </a:fld>
            <a:endParaRPr lang="en-CA" altLang="en-US" sz="1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80F310-FD1A-C010-E829-95D7420C78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230D075-5B88-D57E-DADD-44BFB740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Try out the sqrt_table program at http://www.cs.rpi.edu/~hollingd/cpp/code. Try it without the include and with the include.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1021736-B8DA-BB43-797E-10AEB77A10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860D9CF-EAF6-7197-3D60-9F67A622E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Available via the course home page in code/functions/add2nums.cpp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E277374-095B-5F8A-B14D-5E496F629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41C24-94B2-4D30-8B17-66B65ACC5476}" type="slidenum">
              <a:rPr lang="en-US" altLang="en-US" sz="1000" b="0">
                <a:latin typeface="Times New Roman" panose="02020603050405020304" pitchFamily="18" charset="0"/>
              </a:rPr>
              <a:pPr/>
              <a:t>75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A0BD6CB-47DE-5D59-FE89-5F8744BA2B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78DAD33-43C7-A4C4-F3E6-B40366385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F8C3258-0530-2EAD-75B8-F6E9FA91E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E23C4-5586-4347-88E4-E8F01039263B}" type="slidenum">
              <a:rPr lang="en-US" altLang="en-US" sz="1000" b="0">
                <a:latin typeface="Times New Roman" panose="02020603050405020304" pitchFamily="18" charset="0"/>
              </a:rPr>
              <a:pPr/>
              <a:t>79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F2B414A-7157-BC04-466E-39107BAB33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DAC5F52-4CCA-15CC-84E1-38C8F1C2B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ABFBCE-E2A9-B9A0-F9D5-B0F9F3CD0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80F08-C112-4446-8246-36EE49A6E8FF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BA8E6C69-88DB-2209-F095-502D456D4F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F7F86480-C4A2-08B8-EB44-2FB565AD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D53F2E2-437E-3D4B-C6FE-F021130F3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B44CE-3031-45A7-B739-EB83B3F1527A}" type="slidenum">
              <a:rPr lang="en-US" altLang="en-US" sz="1000" b="0">
                <a:latin typeface="Times New Roman" panose="02020603050405020304" pitchFamily="18" charset="0"/>
              </a:rPr>
              <a:pPr/>
              <a:t>80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AE9ABA6-E6B7-2946-D3A0-4F68CE9058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0F22901-0C78-4F10-0AF0-AEB49699B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2F367D3-3EBD-DC09-46A8-DFBC0A6CB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928067-F5EC-4B6F-BC94-DD2588A9C9AB}" type="slidenum">
              <a:rPr lang="en-US" altLang="en-US" sz="1000" b="0">
                <a:latin typeface="Times New Roman" panose="02020603050405020304" pitchFamily="18" charset="0"/>
              </a:rPr>
              <a:pPr/>
              <a:t>81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7431CEB-4685-7D01-73A7-ED36688F47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C07E440-E118-3A0B-AB1F-256EF5DAA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55062B9-6D43-B21E-34F5-C88EF146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07B040-D479-4A1A-8EEE-4F7A3D54A859}" type="slidenum">
              <a:rPr lang="en-US" altLang="en-US" sz="1000" b="0">
                <a:latin typeface="Times New Roman" panose="02020603050405020304" pitchFamily="18" charset="0"/>
              </a:rPr>
              <a:pPr/>
              <a:t>90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B001C0F7-4DC1-982C-0158-E5533C63D8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5CA07CA-B4D8-32F5-9BC3-7D82EDC34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5E1B46F-DFD3-1B1E-7986-68EBAB2C6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17FC2-538F-4DD4-9267-039F7AB55779}" type="slidenum">
              <a:rPr lang="en-US" altLang="en-US" sz="1000" b="0">
                <a:latin typeface="Times New Roman" panose="02020603050405020304" pitchFamily="18" charset="0"/>
              </a:rPr>
              <a:pPr/>
              <a:t>91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2B1E550-CD42-4DE1-A4D6-835821B9EE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31B983C-4F7D-355D-4906-5657FBF74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274F352-A97B-BA07-FD23-99D81823C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0E377-745F-4BC6-B25B-4F84C804A4AB}" type="slidenum">
              <a:rPr lang="en-US" altLang="en-US" sz="1000" b="0">
                <a:latin typeface="Times New Roman" panose="02020603050405020304" pitchFamily="18" charset="0"/>
              </a:rPr>
              <a:pPr/>
              <a:t>92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EDE32036-AD5B-52F5-01DE-4BC50C30A6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C34AD2E-39B3-2B42-7C20-750D8113B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36B5DD8-D7EC-2ECE-623D-791DC723E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37639E-84A5-4319-9F7E-41AAD5F3D034}" type="slidenum">
              <a:rPr lang="en-US" altLang="en-US" sz="1000" b="0">
                <a:latin typeface="Times New Roman" panose="02020603050405020304" pitchFamily="18" charset="0"/>
              </a:rPr>
              <a:pPr/>
              <a:t>94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92BBE34-A67A-47EC-3FA0-F86A4406F1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2F8A1115-3D5C-ABB8-1BDF-66BACA6A7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8BB74AA-C976-691A-8D6B-03D379504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F40ABC-00BB-430E-8722-BD3BED3FBBAB}" type="slidenum">
              <a:rPr lang="en-US" altLang="en-US" sz="1000" b="0">
                <a:latin typeface="Times New Roman" panose="02020603050405020304" pitchFamily="18" charset="0"/>
              </a:rPr>
              <a:pPr/>
              <a:t>95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9719331-385E-2DD5-B144-8CA3F04BF0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3E233C9-EC2B-B1AC-DAA7-10A921768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680EF03-4FD2-ACF9-7EC7-C45503DC8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10CD58-724D-4FA4-A6BD-4A3648997E69}" type="slidenum">
              <a:rPr lang="en-US" altLang="en-US" sz="1000" b="0">
                <a:latin typeface="Times New Roman" panose="02020603050405020304" pitchFamily="18" charset="0"/>
              </a:rPr>
              <a:pPr/>
              <a:t>96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22B00C3-9278-9B00-1193-EDF799391A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CAEAC17-C518-9BC8-6BCC-D5D58902B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9CAC906-AB25-3EA1-2154-3CE1784D2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BE3813-D7F1-4F5C-8EC4-139C557D81C3}" type="slidenum">
              <a:rPr lang="en-US" altLang="en-US" sz="1000" b="0">
                <a:latin typeface="Times New Roman" panose="02020603050405020304" pitchFamily="18" charset="0"/>
              </a:rPr>
              <a:pPr/>
              <a:t>97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1A4CC05-EC38-27C7-B501-EF9A878DB6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257C303-5C8C-82C5-D998-7D4BC5BD3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208BEC7-5C4D-F5BB-0FF3-ED59C2934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F4283-6305-468E-8695-42102165CD91}" type="slidenum">
              <a:rPr lang="en-US" altLang="en-US" sz="1000" b="0">
                <a:latin typeface="Times New Roman" panose="02020603050405020304" pitchFamily="18" charset="0"/>
              </a:rPr>
              <a:pPr/>
              <a:t>98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262DD187-4035-5752-7259-2EA8E1426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9F08F26-BF73-4C1F-17B1-76FAAA9FF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26C433-E288-8D6B-4151-E725CCCE4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4B118-6D21-452D-8418-CD87E50B4EF6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3455BBD6-F21F-5BEF-2956-D6D98756B0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2701DBDF-D782-EAAC-E116-5D098C26D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7836C3F-C066-CFD9-525E-08FA810FB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81501D-B5E2-4AE7-A479-ABA4026E9307}" type="slidenum">
              <a:rPr lang="en-US" altLang="en-US" sz="1000" b="0">
                <a:latin typeface="Times New Roman" panose="02020603050405020304" pitchFamily="18" charset="0"/>
              </a:rPr>
              <a:pPr/>
              <a:t>99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BA9604D-4758-410B-6E22-61E9FF7F01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A783655-6FD6-F14C-2E3E-0B7FC0976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3E8DE4F-E4D5-D191-CA14-1C9BC79C5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BB82A7-124D-403A-90FA-422E6CC6B5E2}" type="slidenum">
              <a:rPr lang="en-US" altLang="en-US" sz="1000" b="0">
                <a:latin typeface="Times New Roman" panose="02020603050405020304" pitchFamily="18" charset="0"/>
              </a:rPr>
              <a:pPr/>
              <a:t>100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3D31415-17C4-8C7C-699E-1C4D3B3193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C613E87-D5DC-DC09-FEEF-AB735930F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00808C8-3257-AC96-F675-2A7A2F713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695B4C-5D36-4875-B3FE-BE174B69B112}" type="slidenum">
              <a:rPr lang="en-US" altLang="en-US" sz="1000" b="0">
                <a:latin typeface="Times New Roman" panose="02020603050405020304" pitchFamily="18" charset="0"/>
              </a:rPr>
              <a:pPr/>
              <a:t>101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982AD42-8035-2846-19DD-FD4D4B6207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25A59171-976B-4BF6-85DD-DB94DE3CB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8FDBA1A-D9AC-8A51-E2A8-DFB9D60AB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FCA425-D630-43B0-8440-F5A1A9794D43}" type="slidenum">
              <a:rPr lang="en-US" altLang="en-US" sz="1000" b="0">
                <a:latin typeface="Times New Roman" panose="02020603050405020304" pitchFamily="18" charset="0"/>
              </a:rPr>
              <a:pPr/>
              <a:t>102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D71915F-7EB1-4EDC-6175-FE97C6C32E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6E67D95-B25C-E98C-834D-788BB86EC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FF456EF-66FF-B050-5307-49FBDBAE0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A41AD-83B1-4A65-9D90-EE3E5C81B678}" type="slidenum">
              <a:rPr lang="en-US" altLang="en-US" sz="1000" b="0">
                <a:latin typeface="Times New Roman" panose="02020603050405020304" pitchFamily="18" charset="0"/>
              </a:rPr>
              <a:pPr/>
              <a:t>103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EEB6DED-A584-8483-A715-DEB5F9C654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6DE5C20-ABCF-20FD-CFD2-8812B18E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6B18C692-18BE-A3E3-A7E4-F278ED583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433BC9-EE04-44A4-9E42-2DEAB7916CBB}" type="slidenum">
              <a:rPr lang="en-US" altLang="en-US" sz="1000" b="0">
                <a:latin typeface="Times New Roman" panose="02020603050405020304" pitchFamily="18" charset="0"/>
              </a:rPr>
              <a:pPr/>
              <a:t>104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3298A56-CEC1-3360-1AFB-3A24C1F959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EF54431-5206-23A7-7ACB-7B451A927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ECF7711B-B03C-A48C-4542-52FFCDE31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1DAE5-8108-4FB1-8A2E-D53FB4EBFD58}" type="slidenum">
              <a:rPr lang="en-US" altLang="en-US" sz="1000" b="0">
                <a:latin typeface="Times New Roman" panose="02020603050405020304" pitchFamily="18" charset="0"/>
              </a:rPr>
              <a:pPr/>
              <a:t>105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CB5A8E83-1596-FDF6-FC8D-5AE9B69A03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A628B74-7FC6-975E-5B8B-D0B9008B8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BC6E275-E671-84ED-D8D1-4555E9C66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61F92D-56C5-42C2-842B-927B8EEDAB97}" type="slidenum">
              <a:rPr lang="en-US" altLang="en-US" sz="1000" b="0">
                <a:latin typeface="Times New Roman" panose="02020603050405020304" pitchFamily="18" charset="0"/>
              </a:rPr>
              <a:pPr/>
              <a:t>106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282991C-EC7F-982D-5357-60028FF772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0715E159-0381-A98D-75F3-70DFBC85C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79559F15-8948-40CC-1489-6D5D934BF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6CBF6-C789-484F-9966-84A5A9415D06}" type="slidenum">
              <a:rPr lang="en-US" altLang="en-US" sz="1000" b="0">
                <a:latin typeface="Times New Roman" panose="02020603050405020304" pitchFamily="18" charset="0"/>
              </a:rPr>
              <a:pPr/>
              <a:t>107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C16B60E-C12F-661A-86BB-F436B6E351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9E422C32-E759-F4F7-6F08-1F2673B38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43E1E3BC-344E-B6F6-8AF5-49D00AAFA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24AC0F-0629-40BB-A2FB-688D793AD54B}" type="slidenum">
              <a:rPr lang="en-US" altLang="en-US" sz="1000" b="0">
                <a:latin typeface="Times New Roman" panose="02020603050405020304" pitchFamily="18" charset="0"/>
              </a:rPr>
              <a:pPr/>
              <a:t>108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65CB3446-746C-E282-C756-AAF39F25ED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B4D48BB-7778-CE85-A742-0DC639FDE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300B37-90CF-3B45-6807-2F880FAD2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18881-1AEE-4C09-9235-FF205FF27BFC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4D1D7274-872D-8824-C57A-49D96D6249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414F5274-8F99-980D-169B-8451CF785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8A880042-83DB-6ADB-04C3-F9B99B7EA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08221-E063-4C77-AC9D-F75A8016EAB0}" type="slidenum">
              <a:rPr lang="en-US" altLang="en-US" sz="1000" b="0">
                <a:latin typeface="Times New Roman" panose="02020603050405020304" pitchFamily="18" charset="0"/>
              </a:rPr>
              <a:pPr/>
              <a:t>109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7942283B-48C3-4907-A5D0-29F55CBBCF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8CC7BB4-0410-580E-ACDD-6B010E1A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E507B34-26E8-4B88-A1A2-192172554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7C15B-EF11-41C1-98D1-FB7B5050CB5D}" type="slidenum">
              <a:rPr lang="en-US" altLang="en-US" sz="1000" b="0">
                <a:latin typeface="Times New Roman" panose="02020603050405020304" pitchFamily="18" charset="0"/>
              </a:rPr>
              <a:pPr/>
              <a:t>110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E4C8572-CB64-5A1E-6DC4-AA90BE63B0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FF8CBCA-050F-570A-7CF0-6ACD0E1F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27A5B8F8-9170-C125-0576-44510C3FB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4E82C3-82E9-4A1E-9CDA-A163768F6CD2}" type="slidenum">
              <a:rPr lang="en-US" altLang="en-US" sz="1000" b="0">
                <a:latin typeface="Times New Roman" panose="02020603050405020304" pitchFamily="18" charset="0"/>
              </a:rPr>
              <a:pPr/>
              <a:t>111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697495CB-2AF0-471F-C3BD-FE77ADF441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3482962-6BC2-1459-25C8-E50448030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DE4A0798-6B5C-0256-7939-514B356D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24FAC7-BA38-4A56-B0A4-8E745D704F01}" type="slidenum">
              <a:rPr lang="en-US" altLang="en-US" sz="1000" b="0">
                <a:latin typeface="Times New Roman" panose="02020603050405020304" pitchFamily="18" charset="0"/>
              </a:rPr>
              <a:pPr/>
              <a:t>112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02A4701-12E3-A2F0-4454-DACCBEE57B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5E7E251-E088-E141-EF66-A0F73CA1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218684D-1A17-4833-1487-F80EA8C23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DE525-7FCC-4F83-B9E2-8A8221AEAA84}" type="slidenum">
              <a:rPr lang="en-US" altLang="en-US" sz="1000" b="0">
                <a:latin typeface="Times New Roman" panose="02020603050405020304" pitchFamily="18" charset="0"/>
              </a:rPr>
              <a:pPr/>
              <a:t>113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D95D590-EA3F-F087-AEAC-2C922C22BF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8761432-A712-0D26-6389-D3ECFF198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AE9E74BE-CB64-4B7E-14CF-245A63B3D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6B29B-0864-4647-B717-80BF8DAE0033}" type="slidenum">
              <a:rPr lang="en-US" altLang="en-US" sz="1000" b="0">
                <a:latin typeface="Times New Roman" panose="02020603050405020304" pitchFamily="18" charset="0"/>
              </a:rPr>
              <a:pPr/>
              <a:t>114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33B0A63C-1AE8-ADE6-2478-AC673FBEE6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43E1E04-C698-28C7-0115-737973CD7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7CF37674-6034-979D-4715-95254D720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4BFD5B-A036-4717-AAC1-A0BBEF949742}" type="slidenum">
              <a:rPr lang="en-US" altLang="en-US" sz="1000" b="0">
                <a:latin typeface="Times New Roman" panose="02020603050405020304" pitchFamily="18" charset="0"/>
              </a:rPr>
              <a:pPr/>
              <a:t>115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55DFDD4B-E0A0-1FC1-5BD1-38EA91B19D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8BF0F68-6B03-B2A7-8F72-5CA5406BA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9A4AE6-B0DE-BB62-4667-A75F55B0A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D6882-241F-4411-84B8-CBAFF6C7F588}" type="slidenum">
              <a:rPr lang="en-CA" altLang="en-US"/>
              <a:pPr/>
              <a:t>116</a:t>
            </a:fld>
            <a:endParaRPr lang="en-CA" altLang="en-US"/>
          </a:p>
        </p:txBody>
      </p:sp>
      <p:sp>
        <p:nvSpPr>
          <p:cNvPr id="780290" name="Rectangle 2">
            <a:extLst>
              <a:ext uri="{FF2B5EF4-FFF2-40B4-BE49-F238E27FC236}">
                <a16:creationId xmlns:a16="http://schemas.microsoft.com/office/drawing/2014/main" id="{CDCD6E90-A02D-3DA8-7E02-83EB35950D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84693778-F76C-B655-6128-230093BAA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3254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F6CA99-B229-4B0A-E3B0-732CA0D3E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3E573-F1D7-4B5B-8E1E-0F088D21C300}" type="slidenum">
              <a:rPr lang="en-CA" altLang="en-US"/>
              <a:pPr/>
              <a:t>117</a:t>
            </a:fld>
            <a:endParaRPr lang="en-CA" altLang="en-US"/>
          </a:p>
        </p:txBody>
      </p:sp>
      <p:sp>
        <p:nvSpPr>
          <p:cNvPr id="782338" name="Rectangle 2">
            <a:extLst>
              <a:ext uri="{FF2B5EF4-FFF2-40B4-BE49-F238E27FC236}">
                <a16:creationId xmlns:a16="http://schemas.microsoft.com/office/drawing/2014/main" id="{A8170704-2928-139F-C9E2-FF6C143042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BF9279EC-BFC8-37F4-0B25-74AD7E1FE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8824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B7F6A4-65B0-AD2B-A561-4C962CC37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B8074-6E15-420E-B122-80C3930D913C}" type="slidenum">
              <a:rPr lang="en-CA" altLang="en-US"/>
              <a:pPr/>
              <a:t>120</a:t>
            </a:fld>
            <a:endParaRPr lang="en-CA" altLang="en-US"/>
          </a:p>
        </p:txBody>
      </p:sp>
      <p:sp>
        <p:nvSpPr>
          <p:cNvPr id="786434" name="Rectangle 2">
            <a:extLst>
              <a:ext uri="{FF2B5EF4-FFF2-40B4-BE49-F238E27FC236}">
                <a16:creationId xmlns:a16="http://schemas.microsoft.com/office/drawing/2014/main" id="{97FD9837-B4CF-3AC2-8F45-115E47EC10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69BDDEC5-6A53-DB7D-2715-CE62D13F6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42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317E65D-23E1-13B4-8BC3-90485BCF7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7BFAA-E7E5-4A54-890A-1EE94EEC5D97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282FA4FD-8D29-92E5-63A3-6D12F855CF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B0FE15B3-73CE-E9D1-AAC9-E9901E310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C0CD6D-0C1F-2F35-850C-76C5FA3CF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7873B-4ACC-454F-9043-D22795BFD855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5E483D57-B895-1E8D-1819-C0457231F7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2DA7C2B7-56EA-079E-5F38-97C658B36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681FFB-8352-4957-DE83-23639DB36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E7B5E-AB07-415E-B7AD-8310E61712B4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F0E1E0F6-76D9-1E93-1CA1-0BFC03AC48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001E7F96-4D01-913E-86EF-6E334B9DD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BA5F86-9C31-BF86-5D73-D7490A5A1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98BC3-D299-4277-BFC0-8574B70097E6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D82692B4-0356-FA93-B39E-B4984BDA33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7B42E9FE-9A02-7BA2-8A22-F3EA8A5BE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405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24300"/>
            <a:ext cx="5384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066D2192-37FA-F7B4-274B-DA396DF3B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C38EF7A5-00C8-9F06-3CD2-D3330EBAF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084C0880-F1E8-07C9-6F4E-2DF53A84B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6FA4B-F382-4796-B9A5-1828E662B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3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68C3BB0A-483C-DCE9-088A-F1E9457D8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7A066F78-8D85-AEDA-9849-4EDE53E98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481C0054-9405-18D6-7431-CA78E85F30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0DF5-BA7C-47B1-A113-FA76E289F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24300"/>
            <a:ext cx="109728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D3C68B-5535-6A32-1F9E-ED60AAC75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FF2843F8-E4E0-C54C-F12B-EAA1137E6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A6E986A8-B541-2C34-F0DC-3018481F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ACD8C-C868-47B1-A05E-4C944DD80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5E6B96-23B8-4697-9933-6BF5FAA49D4F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82260A-2C09-442F-9CDE-3645898E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7AD2-73B5-0C51-D5B6-0550908B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027F-D5FB-F64F-3504-AD4D174A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ARRAYS  &amp; FUNCTIONS IN C++</a:t>
            </a:r>
          </a:p>
        </p:txBody>
      </p:sp>
    </p:spTree>
    <p:extLst>
      <p:ext uri="{BB962C8B-B14F-4D97-AF65-F5344CB8AC3E}">
        <p14:creationId xmlns:p14="http://schemas.microsoft.com/office/powerpoint/2010/main" val="8787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6C3C5-4152-87CB-C200-906D140C6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3BA358B-0F48-4311-A4D2-9EE0C14969EA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739332" name="Picture 4">
            <a:extLst>
              <a:ext uri="{FF2B5EF4-FFF2-40B4-BE49-F238E27FC236}">
                <a16:creationId xmlns:a16="http://schemas.microsoft.com/office/drawing/2014/main" id="{5DC28B3A-B9E7-8B13-35CC-D8361A21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8625"/>
            <a:ext cx="60198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9331" name="Text Box 3">
            <a:extLst>
              <a:ext uri="{FF2B5EF4-FFF2-40B4-BE49-F238E27FC236}">
                <a16:creationId xmlns:a16="http://schemas.microsoft.com/office/drawing/2014/main" id="{9A51C602-332D-F012-E6C8-04A3D10E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791200"/>
            <a:ext cx="2408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(Program Continues)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0D26E80-C051-869B-0F3E-6CFCC4B68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Declaring Reference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079C995-8374-7026-70E8-970A1AE3D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You declare a reference variable by placing a type and an ampersand in front of a variable name, as in </a:t>
            </a:r>
            <a:r>
              <a:rPr lang="en-US" altLang="en-US" sz="2400" b="1">
                <a:latin typeface="Courier New" panose="02070309020205020404" pitchFamily="49" charset="0"/>
              </a:rPr>
              <a:t>double &amp;cash;</a:t>
            </a:r>
            <a:r>
              <a:rPr lang="en-US" altLang="en-US" sz="2400" b="1"/>
              <a:t> and assigning another variable of the same type to the reference variable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 someMoney;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 &amp;cash = someMoney;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A reference variable refers to the same memory address as does a variable, and a pointer holds the memory address of a variable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38AAECC2-FD45-C7AF-45CC-475A60460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Declaring Reference Variables</a:t>
            </a:r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C74288C8-B3A9-5E68-3FF4-79BFFCA3D7C7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600325" y="1458914"/>
          <a:ext cx="771048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95238" imgH="1714739" progId="Paint.Picture">
                  <p:embed/>
                </p:oleObj>
              </mc:Choice>
              <mc:Fallback>
                <p:oleObj name="Bitmap Image" r:id="rId3" imgW="6095238" imgH="1714739" progId="Paint.Picture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:a16="http://schemas.microsoft.com/office/drawing/2014/main" id="{C74288C8-B3A9-5E68-3FF4-79BFFCA3D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458914"/>
                        <a:ext cx="771048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BE5B9B85-ADD6-004D-4693-0674C5CA2C4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820988" y="3930651"/>
          <a:ext cx="7224712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82270" imgH="1657581" progId="Paint.Picture">
                  <p:embed/>
                </p:oleObj>
              </mc:Choice>
              <mc:Fallback>
                <p:oleObj name="Bitmap Image" r:id="rId5" imgW="4982270" imgH="1657581" progId="Paint.Picture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BE5B9B85-ADD6-004D-4693-0674C5CA2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930651"/>
                        <a:ext cx="7224712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A9F25F6-A6C5-05F9-CA6D-BFC796D5C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Declaring Reference Variables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48D2576-DF22-BEFE-1637-97884132F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b="1"/>
              <a:t>There are two differences between reference variables and pointers:</a:t>
            </a:r>
          </a:p>
          <a:p>
            <a:pPr lvl="1" eaLnBrk="1" hangingPunct="1"/>
            <a:r>
              <a:rPr lang="en-US" altLang="en-US" sz="2000" b="1"/>
              <a:t>Pointers are more flexible</a:t>
            </a:r>
          </a:p>
          <a:p>
            <a:pPr lvl="1" eaLnBrk="1" hangingPunct="1"/>
            <a:r>
              <a:rPr lang="en-US" altLang="en-US" sz="2000" b="1"/>
              <a:t>Reference variables are easier to use</a:t>
            </a:r>
          </a:p>
          <a:p>
            <a:pPr eaLnBrk="1" hangingPunct="1"/>
            <a:r>
              <a:rPr lang="en-US" altLang="en-US" sz="2400" b="1"/>
              <a:t>You assign a value to a pointer by inserting an ampersand in front of the name of the variable whose address you want to store in the pointer</a:t>
            </a:r>
          </a:p>
          <a:p>
            <a:pPr eaLnBrk="1" hangingPunct="1"/>
            <a:r>
              <a:rPr lang="en-US" altLang="en-US" sz="2400" b="1"/>
              <a:t>Figure 4-30 shows that when you want to use the value stored in the pointer, you must use the asterisk to </a:t>
            </a:r>
            <a:r>
              <a:rPr lang="en-US" altLang="en-US" sz="2400" b="1">
                <a:solidFill>
                  <a:schemeClr val="hlink"/>
                </a:solidFill>
              </a:rPr>
              <a:t>dereference </a:t>
            </a:r>
            <a:r>
              <a:rPr lang="en-US" altLang="en-US" sz="2400" b="1"/>
              <a:t>the pointer, or use the value to which it points, instead of the address it holds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849CE24-8FA3-FE62-8E09-3C8BD84F4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Passing Variable Addresses to Reference Variables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D4B753A-4ABB-C849-9BD3-71B0B4C8D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 b="1"/>
              <a:t>Reference variables are easier to use because you don’t need any extra punctuation to output their values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b="1"/>
              <a:t>You declare a reference variable by placing an ampersand in front of the variable’s name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b="1"/>
              <a:t>You assign a value to a reference variable by using another variable’s name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z="2400" b="1"/>
              <a:t>The advantage to using reference variables lies in creating them in function headers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62972F0-8B49-16F1-E2B7-2E8E91A44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Comparing Pointers and </a:t>
            </a:r>
            <a:br>
              <a:rPr lang="en-US" altLang="en-US" sz="3200" b="1"/>
            </a:br>
            <a:r>
              <a:rPr lang="en-US" altLang="en-US" sz="3200" b="1"/>
              <a:t>References in a Function Header</a:t>
            </a:r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B520D007-F75A-B3C4-30B1-9C332809A3C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1828800"/>
          <a:ext cx="8153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76190" imgH="2295238" progId="Paint.Picture">
                  <p:embed/>
                </p:oleObj>
              </mc:Choice>
              <mc:Fallback>
                <p:oleObj name="Bitmap Image" r:id="rId3" imgW="6076190" imgH="2295238" progId="Paint.Picture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B520D007-F75A-B3C4-30B1-9C332809A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8153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375AF06-B75E-ADB4-E44A-AF0139D7E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Passing Variable Addresses to Reference Variables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838B036-FAE6-D52C-B9E5-C11812146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 sz="2500" b="1"/>
              <a:t>When you pass a variable’s address to a function, whether with a pointer or with a reference, any changes to the variable made by the function also alter the actual variable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500" b="1"/>
              <a:t>In addition, the function no longer needs to make a copy of the variable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500" b="1"/>
              <a:t>A function that receives an address may change the variable—but sometimes you might not want the variable changed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6554577B-528B-5948-742E-EF37C84FC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Using a Constant Reference</a:t>
            </a:r>
          </a:p>
        </p:txBody>
      </p:sp>
      <p:graphicFrame>
        <p:nvGraphicFramePr>
          <p:cNvPr id="7170" name="Object 6">
            <a:extLst>
              <a:ext uri="{FF2B5EF4-FFF2-40B4-BE49-F238E27FC236}">
                <a16:creationId xmlns:a16="http://schemas.microsoft.com/office/drawing/2014/main" id="{1DD85ABC-EE2C-DB28-BEC5-AFCF408A4EF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438400" y="1371600"/>
          <a:ext cx="74676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87325" imgH="4161905" progId="Paint.Picture">
                  <p:embed/>
                </p:oleObj>
              </mc:Choice>
              <mc:Fallback>
                <p:oleObj name="Bitmap Image" r:id="rId3" imgW="6087325" imgH="4161905" progId="Paint.Picture">
                  <p:embed/>
                  <p:pic>
                    <p:nvPicPr>
                      <p:cNvPr id="7170" name="Object 6">
                        <a:extLst>
                          <a:ext uri="{FF2B5EF4-FFF2-40B4-BE49-F238E27FC236}">
                            <a16:creationId xmlns:a16="http://schemas.microsoft.com/office/drawing/2014/main" id="{1DD85ABC-EE2C-DB28-BEC5-AFCF408A4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74676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781887A-4D66-993B-05DA-E66CC946F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Passing Arrays to Functions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1327974-FC49-540E-2D12-76DDAFD0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An array name actually represents a memory address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Thus, an array name is a pointer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The subscript used to access an element of an array indicates how much to add to the starting address to locate a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When you pass an array to a function, you are actually passing an address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Any changes made to the array within the function also affect the original array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F130683-5518-6930-C4EF-66C4E38EB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Passing an Array to a Function</a:t>
            </a:r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212F8562-2C89-ED69-17B8-A73E630DF70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921001" y="1506538"/>
          <a:ext cx="6653213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58428" imgH="3629532" progId="Paint.Picture">
                  <p:embed/>
                </p:oleObj>
              </mc:Choice>
              <mc:Fallback>
                <p:oleObj name="Bitmap Image" r:id="rId3" imgW="4858428" imgH="3629532" progId="Paint.Picture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212F8562-2C89-ED69-17B8-A73E630DF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1" y="1506538"/>
                        <a:ext cx="6653213" cy="497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12D82FD-EA26-8052-4486-28D0A349B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Inline Functions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B31758E-B442-44A1-A49F-1061C5E72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Each time you call a function in a C++ program, the computer must do the following: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/>
              <a:t>Remember where to return when the function eventually ends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/>
              <a:t>Provide memory for the function’s variables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/>
              <a:t>Provide memory for any value returned by the function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/>
              <a:t>Pass control to the function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/>
              <a:t>Pass control back to the calling program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This extra activity constitutes the </a:t>
            </a:r>
            <a:r>
              <a:rPr lang="en-US" altLang="en-US" sz="2400" b="1">
                <a:solidFill>
                  <a:schemeClr val="hlink"/>
                </a:solidFill>
              </a:rPr>
              <a:t>overhead</a:t>
            </a:r>
            <a:r>
              <a:rPr lang="en-US" altLang="en-US" sz="2400" b="1"/>
              <a:t>, or cost of doing business, involved in calling a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7DEE5-06B5-4B15-FEF8-43E2162D4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E9BF9C0A-A790-4DE7-9B67-6769621A7AE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40355" name="Text Box 3">
            <a:extLst>
              <a:ext uri="{FF2B5EF4-FFF2-40B4-BE49-F238E27FC236}">
                <a16:creationId xmlns:a16="http://schemas.microsoft.com/office/drawing/2014/main" id="{C0A27123-1B10-7807-7FE5-020A3558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27526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Here are the contents of the </a:t>
            </a:r>
            <a:r>
              <a:rPr lang="en-US" altLang="en-US" sz="2000">
                <a:latin typeface="Courier New" panose="02070309020205020404" pitchFamily="49" charset="0"/>
              </a:rPr>
              <a:t>hours</a:t>
            </a:r>
            <a:r>
              <a:rPr lang="en-US" altLang="en-US" sz="2000"/>
              <a:t> array, with the values entered by the user in the example output:</a:t>
            </a:r>
          </a:p>
        </p:txBody>
      </p:sp>
      <p:pic>
        <p:nvPicPr>
          <p:cNvPr id="740356" name="Picture 4">
            <a:extLst>
              <a:ext uri="{FF2B5EF4-FFF2-40B4-BE49-F238E27FC236}">
                <a16:creationId xmlns:a16="http://schemas.microsoft.com/office/drawing/2014/main" id="{E082B759-D777-9839-146A-8BF29A8C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181600"/>
            <a:ext cx="5534025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0357" name="Picture 5">
            <a:extLst>
              <a:ext uri="{FF2B5EF4-FFF2-40B4-BE49-F238E27FC236}">
                <a16:creationId xmlns:a16="http://schemas.microsoft.com/office/drawing/2014/main" id="{887CE9BA-42BA-FD3D-CCB7-C8D4712D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1706563"/>
            <a:ext cx="56546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CA170350-32CF-B57C-AD89-FDAAA8E0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Using an Inline Function</a:t>
            </a:r>
          </a:p>
        </p:txBody>
      </p:sp>
      <p:graphicFrame>
        <p:nvGraphicFramePr>
          <p:cNvPr id="9218" name="Object 6">
            <a:extLst>
              <a:ext uri="{FF2B5EF4-FFF2-40B4-BE49-F238E27FC236}">
                <a16:creationId xmlns:a16="http://schemas.microsoft.com/office/drawing/2014/main" id="{F6A28B4F-126F-266A-9F63-4C9BD391DBC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95464" y="1633538"/>
          <a:ext cx="8601075" cy="4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80952" imgH="2362530" progId="Paint.Picture">
                  <p:embed/>
                </p:oleObj>
              </mc:Choice>
              <mc:Fallback>
                <p:oleObj name="Bitmap Image" r:id="rId3" imgW="5180952" imgH="2362530" progId="Paint.Picture">
                  <p:embed/>
                  <p:pic>
                    <p:nvPicPr>
                      <p:cNvPr id="9218" name="Object 6">
                        <a:extLst>
                          <a:ext uri="{FF2B5EF4-FFF2-40B4-BE49-F238E27FC236}">
                            <a16:creationId xmlns:a16="http://schemas.microsoft.com/office/drawing/2014/main" id="{F6A28B4F-126F-266A-9F63-4C9BD391D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4" y="1633538"/>
                        <a:ext cx="8601075" cy="446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3D68B23-5BD9-D8F4-6B85-D5CA93FF0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Inline Functions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1FD3113-5F10-67B0-B03C-1E57BCE90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772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/>
              <a:t>An inline function is a small function with no calling overhead</a:t>
            </a:r>
          </a:p>
          <a:p>
            <a:pPr eaLnBrk="1" hangingPunct="1"/>
            <a:r>
              <a:rPr lang="en-US" altLang="en-US" sz="2400" b="1"/>
              <a:t>Overhead is avoided because program control never transfers to the function</a:t>
            </a:r>
          </a:p>
          <a:p>
            <a:pPr eaLnBrk="1" hangingPunct="1"/>
            <a:r>
              <a:rPr lang="en-US" altLang="en-US" sz="2400" b="1"/>
              <a:t>A copy of the function statements is placed directly into the compiled calling program</a:t>
            </a:r>
          </a:p>
          <a:p>
            <a:pPr eaLnBrk="1" hangingPunct="1"/>
            <a:r>
              <a:rPr lang="en-US" altLang="en-US" sz="2400" b="1"/>
              <a:t>The inline function appears prior to the main(), which calls it</a:t>
            </a:r>
          </a:p>
          <a:p>
            <a:pPr eaLnBrk="1" hangingPunct="1"/>
            <a:r>
              <a:rPr lang="en-US" altLang="en-US" sz="2400" b="1"/>
              <a:t>Any inline function must precede any function that calls it, which eliminates the need for prototyping in the calling function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B11FB7-DD53-36F2-079B-7AB5DE96F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2254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Inline Functions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93CA8DB-3BAD-0F75-3DC0-C75F320F1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When you compile a program, the code for the inline function is placed directly within the main()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You should use an inline function only in the following situations: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b="1"/>
              <a:t>When you want to group statements together so that you can use a function name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b="1"/>
              <a:t>When the number of statements is small (one or two lines in the body of the function)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b="1"/>
              <a:t>When the function is called on few occasions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EAE2FBBF-95B1-6CA0-7BDF-88D58EE25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Using Default Arguments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6488234-E5ED-5C96-45A7-3CE33A8FE1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21653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200" b="1"/>
              <a:t>When you don’t provide enough arguments in a function call, you usually want the compiler to issue a warning message for this error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200" b="1"/>
              <a:t>Sometimes it is useful to create a function that supplies a default value for any missing parameters</a:t>
            </a:r>
          </a:p>
        </p:txBody>
      </p:sp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3F2998D1-5D0C-8A7D-50CF-08978B02058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65389" y="4116389"/>
          <a:ext cx="725963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87325" imgH="1504762" progId="Paint.Picture">
                  <p:embed/>
                </p:oleObj>
              </mc:Choice>
              <mc:Fallback>
                <p:oleObj name="Bitmap Image" r:id="rId3" imgW="6087325" imgH="1504762" progId="Paint.Picture">
                  <p:embed/>
                  <p:pic>
                    <p:nvPicPr>
                      <p:cNvPr id="10242" name="Object 6">
                        <a:extLst>
                          <a:ext uri="{FF2B5EF4-FFF2-40B4-BE49-F238E27FC236}">
                            <a16:creationId xmlns:a16="http://schemas.microsoft.com/office/drawing/2014/main" id="{3F2998D1-5D0C-8A7D-50CF-08978B020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9" y="4116389"/>
                        <a:ext cx="7259637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3E7B490E-E6D0-A78B-0EEB-2D711077D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Using Default Arguments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4D37CE-852C-CCE8-4609-8BFC182D0D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3765550"/>
            <a:ext cx="8229600" cy="23304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000" b="1"/>
              <a:t>Two rules apply to default parameters: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If you assign a default value to any variable in a function prototype’s parameter list, then all parameters to the right of that variable also must have default values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If you omit any argument when you call a function that has default parameters, then you also must leave out all arguments to the right of that argument</a:t>
            </a:r>
          </a:p>
        </p:txBody>
      </p:sp>
      <p:graphicFrame>
        <p:nvGraphicFramePr>
          <p:cNvPr id="11266" name="Object 6">
            <a:extLst>
              <a:ext uri="{FF2B5EF4-FFF2-40B4-BE49-F238E27FC236}">
                <a16:creationId xmlns:a16="http://schemas.microsoft.com/office/drawing/2014/main" id="{76032A2B-7C54-50D7-6F18-AEE994A72D3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514600" y="1365250"/>
          <a:ext cx="670560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76190" imgH="2066667" progId="Paint.Picture">
                  <p:embed/>
                </p:oleObj>
              </mc:Choice>
              <mc:Fallback>
                <p:oleObj name="Bitmap Image" r:id="rId3" imgW="6076190" imgH="2066667" progId="Paint.Picture">
                  <p:embed/>
                  <p:pic>
                    <p:nvPicPr>
                      <p:cNvPr id="11266" name="Object 6">
                        <a:extLst>
                          <a:ext uri="{FF2B5EF4-FFF2-40B4-BE49-F238E27FC236}">
                            <a16:creationId xmlns:a16="http://schemas.microsoft.com/office/drawing/2014/main" id="{76032A2B-7C54-50D7-6F18-AEE994A72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65250"/>
                        <a:ext cx="670560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8B970C1-AA4B-5CD4-1777-1C4037ADC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/>
              <a:t>Examples of Legal and Illegal </a:t>
            </a:r>
            <a:br>
              <a:rPr lang="en-US" altLang="en-US" sz="3200" b="1"/>
            </a:br>
            <a:r>
              <a:rPr lang="en-US" altLang="en-US" sz="3200" b="1"/>
              <a:t>Use of Functions with Default Parameters</a:t>
            </a:r>
          </a:p>
        </p:txBody>
      </p:sp>
      <p:graphicFrame>
        <p:nvGraphicFramePr>
          <p:cNvPr id="12290" name="Object 6">
            <a:extLst>
              <a:ext uri="{FF2B5EF4-FFF2-40B4-BE49-F238E27FC236}">
                <a16:creationId xmlns:a16="http://schemas.microsoft.com/office/drawing/2014/main" id="{8B918C66-9F79-61A4-D7A7-916B49D5724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2357439"/>
          <a:ext cx="82296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66667" imgH="2886478" progId="Paint.Picture">
                  <p:embed/>
                </p:oleObj>
              </mc:Choice>
              <mc:Fallback>
                <p:oleObj name="Bitmap Image" r:id="rId3" imgW="6066667" imgH="2886478" progId="Paint.Picture">
                  <p:embed/>
                  <p:pic>
                    <p:nvPicPr>
                      <p:cNvPr id="12290" name="Object 6">
                        <a:extLst>
                          <a:ext uri="{FF2B5EF4-FFF2-40B4-BE49-F238E27FC236}">
                            <a16:creationId xmlns:a16="http://schemas.microsoft.com/office/drawing/2014/main" id="{8B918C66-9F79-61A4-D7A7-916B49D57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57439"/>
                        <a:ext cx="8229600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AEFFCD-015E-6E2B-FC98-8775E6BFE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06D29C9-A40F-4C59-9C3E-BBFD3F5BCCF0}" type="slidenum">
              <a:rPr lang="en-US" altLang="en-US"/>
              <a:pPr/>
              <a:t>116</a:t>
            </a:fld>
            <a:endParaRPr lang="en-US" altLang="en-US"/>
          </a:p>
        </p:txBody>
      </p:sp>
      <p:sp>
        <p:nvSpPr>
          <p:cNvPr id="779266" name="Rectangle 2">
            <a:extLst>
              <a:ext uri="{FF2B5EF4-FFF2-40B4-BE49-F238E27FC236}">
                <a16:creationId xmlns:a16="http://schemas.microsoft.com/office/drawing/2014/main" id="{46E7A212-9D84-B8FC-84D2-3C3D46D45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Function Arguments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C14B70AF-C75D-432B-3C21-1674F9155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To pass an array to a function, just use the array name: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showScores(tests);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To define a function that takes an array parameter, use empty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r>
              <a:rPr lang="en-US" altLang="en-US" sz="2800"/>
              <a:t> for array argument: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void showScores(int []);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	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void showScores(int tests[])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	// function header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971379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BE5A82A-C717-2623-88D4-E2FBFFDA1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A9DB17BA-39C0-4916-8D50-DD848154A8E6}" type="slidenum">
              <a:rPr lang="en-US" altLang="en-US"/>
              <a:pPr/>
              <a:t>117</a:t>
            </a:fld>
            <a:endParaRPr lang="en-US" altLang="en-US"/>
          </a:p>
        </p:txBody>
      </p:sp>
      <p:sp>
        <p:nvSpPr>
          <p:cNvPr id="781314" name="Rectangle 2">
            <a:extLst>
              <a:ext uri="{FF2B5EF4-FFF2-40B4-BE49-F238E27FC236}">
                <a16:creationId xmlns:a16="http://schemas.microsoft.com/office/drawing/2014/main" id="{6D9DD94F-ABC3-F0A1-644A-DCB4CD98C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Function Arguments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20793A29-E4F6-FAC4-83F3-63499307E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686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When passing an array to a function, it is common to pass array size so that function knows how many elements to process: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showScores(tests, ARRAY_SIZE);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800"/>
              <a:t>Array size must also be reflected in prototype, header: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showScores(int [], int);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	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showScores(int tests[], int size)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	// function header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27459087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7EA68-364F-8A31-0AB0-AF6C4F67F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4C19EA2-5C5E-47DE-8A4A-766E91C1E971}" type="slidenum">
              <a:rPr lang="en-US" altLang="en-US"/>
              <a:pPr/>
              <a:t>118</a:t>
            </a:fld>
            <a:endParaRPr lang="en-US" altLang="en-US"/>
          </a:p>
        </p:txBody>
      </p:sp>
      <p:pic>
        <p:nvPicPr>
          <p:cNvPr id="783362" name="Picture 2">
            <a:extLst>
              <a:ext uri="{FF2B5EF4-FFF2-40B4-BE49-F238E27FC236}">
                <a16:creationId xmlns:a16="http://schemas.microsoft.com/office/drawing/2014/main" id="{F886DFFE-56BE-F99B-FD1C-E47EC26D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9726"/>
            <a:ext cx="81534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3363" name="Text Box 3">
            <a:extLst>
              <a:ext uri="{FF2B5EF4-FFF2-40B4-BE49-F238E27FC236}">
                <a16:creationId xmlns:a16="http://schemas.microsoft.com/office/drawing/2014/main" id="{2C940840-251A-B550-FFEC-7F53B7AB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5943600"/>
            <a:ext cx="2408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(Program Continues)</a:t>
            </a:r>
          </a:p>
        </p:txBody>
      </p:sp>
    </p:spTree>
    <p:extLst>
      <p:ext uri="{BB962C8B-B14F-4D97-AF65-F5344CB8AC3E}">
        <p14:creationId xmlns:p14="http://schemas.microsoft.com/office/powerpoint/2010/main" val="1094522419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8A87-B8B4-D929-7222-35D5532EB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7403836-8902-4D27-9403-A537312D8495}" type="slidenum">
              <a:rPr lang="en-US" altLang="en-US"/>
              <a:pPr/>
              <a:t>119</a:t>
            </a:fld>
            <a:endParaRPr lang="en-US" altLang="en-US"/>
          </a:p>
        </p:txBody>
      </p:sp>
      <p:pic>
        <p:nvPicPr>
          <p:cNvPr id="784386" name="Picture 2">
            <a:extLst>
              <a:ext uri="{FF2B5EF4-FFF2-40B4-BE49-F238E27FC236}">
                <a16:creationId xmlns:a16="http://schemas.microsoft.com/office/drawing/2014/main" id="{3F7FA7C5-21E6-3D05-42A5-397E0CDD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2450"/>
            <a:ext cx="80010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4387" name="Text Box 3">
            <a:extLst>
              <a:ext uri="{FF2B5EF4-FFF2-40B4-BE49-F238E27FC236}">
                <a16:creationId xmlns:a16="http://schemas.microsoft.com/office/drawing/2014/main" id="{C948D0E8-FF1E-8D3E-6725-2C3719CA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716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rgbClr val="603A2F"/>
                </a:solidFill>
              </a:rPr>
              <a:t>Program 7-14</a:t>
            </a:r>
            <a:r>
              <a:rPr lang="en-US" altLang="en-US" sz="3600" i="1">
                <a:solidFill>
                  <a:srgbClr val="603A2F"/>
                </a:solidFill>
              </a:rPr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7757916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B7B4CF2-EC76-A994-2FDC-8942F194C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13D6B4A-5B01-4E0B-9653-193FBC5A9D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87346649-13FC-BEEA-E840-3E57AF4D8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Contents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C350F765-F106-4CF5-B553-898FE2241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46275"/>
            <a:ext cx="8153400" cy="3741738"/>
          </a:xfrm>
        </p:spPr>
        <p:txBody>
          <a:bodyPr/>
          <a:lstStyle/>
          <a:p>
            <a:r>
              <a:rPr lang="en-US" altLang="en-US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cout &lt;&lt; tests[3] &lt;&lt; endl;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i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cout &lt;&lt; tests[i] &lt;&lt; endl;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D591EDD-3E8E-1AEA-60C3-0A62075C7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11ED60A-FAE0-474B-874F-438E76CDD0E0}" type="slidenum">
              <a:rPr lang="en-US" altLang="en-US"/>
              <a:pPr/>
              <a:t>120</a:t>
            </a:fld>
            <a:endParaRPr lang="en-US" altLang="en-US"/>
          </a:p>
        </p:txBody>
      </p:sp>
      <p:sp>
        <p:nvSpPr>
          <p:cNvPr id="785410" name="Rectangle 2">
            <a:extLst>
              <a:ext uri="{FF2B5EF4-FFF2-40B4-BE49-F238E27FC236}">
                <a16:creationId xmlns:a16="http://schemas.microsoft.com/office/drawing/2014/main" id="{342D10F2-A762-5BF0-77C4-0BD31925B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Modifying Arrays in Functions</a:t>
            </a:r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4BB7468A-2B9D-0535-EEA8-029C5314E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/>
              <a:t>Array names in functions are like  reference variables – changes made to array in a function are reflected in actual array in calling function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Need to exercise caution that array is not inadvertently changed by a function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834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156C94-2DB7-5BEA-3724-47EB1855E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F546ADF-CF96-49EE-B21B-53C6EEBD11F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8C394983-2A16-CD19-CE84-4E38A42E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Loop to Step Through an Array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92F34B6F-C265-6966-AC0A-F298179A2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1454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Example – The following code defines an array, </a:t>
            </a:r>
            <a:r>
              <a:rPr lang="en-US" altLang="en-US">
                <a:latin typeface="Courier New" panose="02070309020205020404" pitchFamily="49" charset="0"/>
              </a:rPr>
              <a:t>numbers</a:t>
            </a:r>
            <a:r>
              <a:rPr lang="en-US" altLang="en-US"/>
              <a:t>, and assigns 99 to each element:</a:t>
            </a:r>
          </a:p>
        </p:txBody>
      </p:sp>
      <p:sp>
        <p:nvSpPr>
          <p:cNvPr id="743428" name="Text Box 4">
            <a:extLst>
              <a:ext uri="{FF2B5EF4-FFF2-40B4-BE49-F238E27FC236}">
                <a16:creationId xmlns:a16="http://schemas.microsoft.com/office/drawing/2014/main" id="{00CD39EC-2D0E-FC89-B04A-69C639E8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8534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>
                <a:latin typeface="Courier New" panose="02070309020205020404" pitchFamily="49" charset="0"/>
              </a:rPr>
              <a:t>const int ARRAY_SIZE = 5;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int numbers[ARRAY_SIZE];</a:t>
            </a:r>
            <a:br>
              <a:rPr lang="en-US" altLang="en-US" sz="2200">
                <a:latin typeface="Courier New" panose="02070309020205020404" pitchFamily="49" charset="0"/>
              </a:rPr>
            </a:br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2200">
                <a:latin typeface="Courier New" panose="02070309020205020404" pitchFamily="49" charset="0"/>
              </a:rPr>
              <a:t>for (int count = 0; count &lt; ARRAY_SIZE; count++)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  numbers[count] = 99;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74E6594-B40C-948A-1C14-07B90269A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67D781F-71A0-4230-9CA8-4DBB612D3D4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02DC28F4-D145-E4F1-5D98-B58360A9D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Loop</a:t>
            </a:r>
          </a:p>
        </p:txBody>
      </p:sp>
      <p:pic>
        <p:nvPicPr>
          <p:cNvPr id="744451" name="Picture 3">
            <a:extLst>
              <a:ext uri="{FF2B5EF4-FFF2-40B4-BE49-F238E27FC236}">
                <a16:creationId xmlns:a16="http://schemas.microsoft.com/office/drawing/2014/main" id="{227BABCA-367E-8038-2781-36BFAD03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2362201"/>
            <a:ext cx="7138987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7C5FDCA-28E8-E585-5925-13515A337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D7D3AA1-438E-4B84-AD3A-C923FCF8C3B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id="{7F91CCCE-0BF9-2CE2-8909-EDA26001C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Initialization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C7178B07-4094-20E1-07D3-70AC2146D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4838" cy="4114800"/>
          </a:xfrm>
        </p:spPr>
        <p:txBody>
          <a:bodyPr/>
          <a:lstStyle/>
          <a:p>
            <a:r>
              <a:rPr lang="en-US" altLang="en-US"/>
              <a:t>Global array </a:t>
            </a:r>
            <a:r>
              <a:rPr lang="en-US" altLang="en-US">
                <a:sym typeface="Wingdings" panose="05000000000000000000" pitchFamily="2" charset="2"/>
              </a:rPr>
              <a:t> all elements initialized to </a:t>
            </a:r>
            <a:r>
              <a:rPr lang="en-US" altLang="en-US">
                <a:latin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en-US">
                <a:sym typeface="Wingdings" panose="05000000000000000000" pitchFamily="2" charset="2"/>
              </a:rPr>
              <a:t> by default</a:t>
            </a:r>
            <a:br>
              <a:rPr lang="en-US" altLang="en-US">
                <a:sym typeface="Wingdings" panose="05000000000000000000" pitchFamily="2" charset="2"/>
              </a:rPr>
            </a:b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Local array  all elements </a:t>
            </a:r>
            <a:r>
              <a:rPr lang="en-US" altLang="en-US" i="1">
                <a:sym typeface="Wingdings" panose="05000000000000000000" pitchFamily="2" charset="2"/>
              </a:rPr>
              <a:t>uninitialized</a:t>
            </a:r>
            <a:r>
              <a:rPr lang="en-US" altLang="en-US">
                <a:sym typeface="Wingdings" panose="05000000000000000000" pitchFamily="2" charset="2"/>
              </a:rPr>
              <a:t> by default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BE0233E-453C-40F8-CB78-7EF59A1D8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19BA7AC-9E62-4DB3-B102-8363F24AACF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B8D88DC6-3380-7492-DFFF-E8F8F9674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56870965-6BFC-FE32-BF74-003AB7821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001000" cy="5181600"/>
          </a:xfrm>
        </p:spPr>
        <p:txBody>
          <a:bodyPr/>
          <a:lstStyle/>
          <a:p>
            <a:r>
              <a:rPr lang="en-US" altLang="en-US"/>
              <a:t>Arrays can be initialized with an </a:t>
            </a:r>
            <a:r>
              <a:rPr lang="en-US" altLang="en-US" u="sng"/>
              <a:t>initialization list</a:t>
            </a:r>
            <a:r>
              <a:rPr lang="en-US" altLang="en-US"/>
              <a:t>: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600">
                <a:latin typeface="Courier New" panose="02070309020205020404" pitchFamily="49" charset="0"/>
              </a:rPr>
              <a:t>const int SIZE = 5;</a:t>
            </a:r>
            <a:br>
              <a:rPr lang="en-US" altLang="en-US" sz="2600">
                <a:latin typeface="Courier New" panose="02070309020205020404" pitchFamily="49" charset="0"/>
              </a:rPr>
            </a:br>
            <a:r>
              <a:rPr lang="en-US" altLang="en-US" sz="2600">
                <a:latin typeface="Courier New" panose="02070309020205020404" pitchFamily="49" charset="0"/>
              </a:rPr>
              <a:t>int tests[SIZE] = {79,82,91,77,84};</a:t>
            </a:r>
            <a:br>
              <a:rPr lang="en-US" altLang="en-US" sz="2600">
                <a:latin typeface="Courier New" panose="02070309020205020404" pitchFamily="49" charset="0"/>
              </a:rPr>
            </a:br>
            <a:endParaRPr lang="en-US" altLang="en-US" sz="2600"/>
          </a:p>
          <a:p>
            <a:r>
              <a:rPr lang="en-US" altLang="en-US"/>
              <a:t>The values are stored in the array in the order in which they appear in the list.</a:t>
            </a:r>
          </a:p>
          <a:p>
            <a:r>
              <a:rPr lang="en-US" altLang="en-US"/>
              <a:t>The initialization list cannot exceed the array size.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AFBE159-521C-EC08-AB50-39C749D29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C1CB5BA-3F58-420A-8D5B-7162D69F5FB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50D447CA-3C7E-A1CD-AA6D-1F8ABAED0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altLang="en-US"/>
              <a:t>Code From Program 7-6</a:t>
            </a:r>
          </a:p>
        </p:txBody>
      </p:sp>
      <p:pic>
        <p:nvPicPr>
          <p:cNvPr id="754691" name="Picture 3">
            <a:extLst>
              <a:ext uri="{FF2B5EF4-FFF2-40B4-BE49-F238E27FC236}">
                <a16:creationId xmlns:a16="http://schemas.microsoft.com/office/drawing/2014/main" id="{F893BB18-86F2-C233-42FF-A27D26F06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46799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4692" name="Picture 4">
            <a:extLst>
              <a:ext uri="{FF2B5EF4-FFF2-40B4-BE49-F238E27FC236}">
                <a16:creationId xmlns:a16="http://schemas.microsoft.com/office/drawing/2014/main" id="{54EC543C-C224-0376-D491-24F130A7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3663950"/>
            <a:ext cx="4918075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9316B9B-B215-65DE-0032-5F40152F7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6691F36-6A2B-483F-B092-F0C92DA0311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98742E2D-0F31-CAFE-9D3D-483318FBE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Partial Array Initialization</a:t>
            </a:r>
          </a:p>
        </p:txBody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6AF6A624-8987-267D-25E5-75304428F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7924800" cy="4648200"/>
          </a:xfrm>
        </p:spPr>
        <p:txBody>
          <a:bodyPr/>
          <a:lstStyle/>
          <a:p>
            <a:r>
              <a:rPr lang="en-US" altLang="en-US"/>
              <a:t>If array is initialized with fewer initial values than the size declarator, the remaining elements will be set to </a:t>
            </a:r>
            <a:r>
              <a:rPr lang="en-US" altLang="en-US">
                <a:latin typeface="Courier New" panose="02070309020205020404" pitchFamily="49" charset="0"/>
              </a:rPr>
              <a:t>0:</a:t>
            </a:r>
          </a:p>
          <a:p>
            <a:pPr lvl="1">
              <a:buFontTx/>
              <a:buNone/>
            </a:pPr>
            <a:br>
              <a:rPr lang="en-US" altLang="en-US">
                <a:latin typeface="Courier New" panose="02070309020205020404" pitchFamily="49" charset="0"/>
              </a:rPr>
            </a:b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</p:txBody>
      </p:sp>
      <p:pic>
        <p:nvPicPr>
          <p:cNvPr id="755716" name="Picture 4">
            <a:extLst>
              <a:ext uri="{FF2B5EF4-FFF2-40B4-BE49-F238E27FC236}">
                <a16:creationId xmlns:a16="http://schemas.microsoft.com/office/drawing/2014/main" id="{EA4D3955-2B3C-3B8E-7ECD-9D7E0AC3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8375"/>
            <a:ext cx="8077200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2BE469A-89E0-B0FD-A650-37D51DA45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D57F8ECE-DC94-46B3-A04F-CB7214BD131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57762" name="Rectangle 2">
            <a:extLst>
              <a:ext uri="{FF2B5EF4-FFF2-40B4-BE49-F238E27FC236}">
                <a16:creationId xmlns:a16="http://schemas.microsoft.com/office/drawing/2014/main" id="{4C5140CE-309D-E402-5B6D-B42B1EAB6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Array Sizing</a:t>
            </a:r>
          </a:p>
        </p:txBody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96E19ACC-E85B-1FAB-1C6D-5EB8AF610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quizzes[]={12,17,15,11};</a:t>
            </a: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Must use either array size declarator or initialization list at array definition</a:t>
            </a:r>
          </a:p>
        </p:txBody>
      </p:sp>
      <p:graphicFrame>
        <p:nvGraphicFramePr>
          <p:cNvPr id="757764" name="Group 4">
            <a:extLst>
              <a:ext uri="{FF2B5EF4-FFF2-40B4-BE49-F238E27FC236}">
                <a16:creationId xmlns:a16="http://schemas.microsoft.com/office/drawing/2014/main" id="{ECF829A1-1D56-E1C7-306D-28B2DA1E4CB2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657600"/>
          <a:ext cx="6096000" cy="381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6917043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45229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521707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1886597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791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B31F3D8-273C-E49C-E045-E4F67F3C5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AD5ED71-4C50-4179-9C7E-72CEF1DBAA0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373E28B2-3E76-2D29-A40B-5C75E531F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Hold Multiple Values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DFA946E5-99AB-9DB9-6C75-7F62E6554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Array</a:t>
            </a:r>
            <a:r>
              <a:rPr lang="en-US" altLang="en-US"/>
              <a:t>: variable that can store multiple values of the same type</a:t>
            </a:r>
          </a:p>
          <a:p>
            <a:r>
              <a:rPr lang="en-US" altLang="en-US"/>
              <a:t>Values are stored in adjacent memory locations</a:t>
            </a:r>
          </a:p>
          <a:p>
            <a:r>
              <a:rPr lang="en-US" altLang="en-US"/>
              <a:t>Declared using </a:t>
            </a:r>
            <a:r>
              <a:rPr lang="en-US" altLang="en-US">
                <a:latin typeface="Courier New" panose="02070309020205020404" pitchFamily="49" charset="0"/>
              </a:rPr>
              <a:t>[]</a:t>
            </a:r>
            <a:r>
              <a:rPr lang="en-US" altLang="en-US"/>
              <a:t> operator: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tests[5];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3451C02-11B1-0CDA-D6EA-3F4E145C1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F7FA095-2121-4B38-BAF6-9F21D5B00D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id="{A9AC35E9-AE11-8278-F11A-E292D78D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Initializing With a String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3FA5BC4B-06B6-7CB9-A70A-35DBFBA5E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82000" cy="5105400"/>
          </a:xfrm>
        </p:spPr>
        <p:txBody>
          <a:bodyPr/>
          <a:lstStyle/>
          <a:p>
            <a:r>
              <a:rPr lang="en-US" altLang="en-US"/>
              <a:t>Character array can be initialized by enclosing string in " ":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const int SIZE = 6;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char fName[SIZE] = "Henry";</a:t>
            </a:r>
          </a:p>
          <a:p>
            <a:r>
              <a:rPr lang="en-US" altLang="en-US"/>
              <a:t>Must leave room for </a:t>
            </a:r>
            <a:r>
              <a:rPr lang="en-US" altLang="en-US">
                <a:latin typeface="Courier New" panose="02070309020205020404" pitchFamily="49" charset="0"/>
              </a:rPr>
              <a:t>\0</a:t>
            </a:r>
            <a:r>
              <a:rPr lang="en-US" altLang="en-US"/>
              <a:t> at end of array</a:t>
            </a:r>
          </a:p>
          <a:p>
            <a:r>
              <a:rPr lang="en-US" altLang="en-US"/>
              <a:t>If initializing character-by-character, must add in </a:t>
            </a:r>
            <a:r>
              <a:rPr lang="en-US" altLang="en-US">
                <a:latin typeface="Courier New" panose="02070309020205020404" pitchFamily="49" charset="0"/>
              </a:rPr>
              <a:t>\0</a:t>
            </a:r>
            <a:r>
              <a:rPr lang="en-US" altLang="en-US"/>
              <a:t> explicitly: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char fName[SIZE] =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{ 'H', 'e', 'n', 'r', 'y', '\0'};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85F017A-672D-D5AE-DF6A-5C7BD2D8D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6476B19-0962-45EF-9B81-1F51C268EAB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4B00A66F-EF15-0421-DCE4-982A59DF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Array Contents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9F4A80E8-21B7-C3C2-BA36-29CF7BBC7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Array elements can be treated as ordinary variables of the same type as the array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When using </a:t>
            </a:r>
            <a:r>
              <a:rPr lang="en-US" altLang="en-US">
                <a:latin typeface="Courier New" panose="02070309020205020404" pitchFamily="49" charset="0"/>
              </a:rPr>
              <a:t>++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--</a:t>
            </a:r>
            <a:r>
              <a:rPr lang="en-US" altLang="en-US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tests[i]++; // add 1 to tests[i]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tests[i++]; // increment i,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</a:t>
            </a:r>
            <a:r>
              <a:rPr lang="en-US" altLang="en-US"/>
              <a:t>     </a:t>
            </a:r>
            <a:r>
              <a:rPr lang="en-US" altLang="en-US">
                <a:latin typeface="Courier New" panose="02070309020205020404" pitchFamily="49" charset="0"/>
              </a:rPr>
              <a:t>// effect on tests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C7138D-96B8-C5F7-A1B2-C7B77EF63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2B6E4DEA-0C38-4296-AAF3-718B7D62CEB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22BF5940-FCE6-2818-D10B-34C15E5CA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Assignment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705556B1-5C44-5362-355A-027635D20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736726"/>
            <a:ext cx="7999413" cy="37433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To copy one array to another,</a:t>
            </a:r>
          </a:p>
          <a:p>
            <a:r>
              <a:rPr lang="en-US" altLang="en-US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newTests = tests;  // Won't work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newTests[i] = tests[i];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3638DD-AA4F-9898-501A-16BBFC76A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B80DF27-93DD-4627-B1E4-10633CF7003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3906" name="Rectangle 2">
            <a:extLst>
              <a:ext uri="{FF2B5EF4-FFF2-40B4-BE49-F238E27FC236}">
                <a16:creationId xmlns:a16="http://schemas.microsoft.com/office/drawing/2014/main" id="{F786C46A-E9A3-F81C-A81B-4509193B7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F6017322-5D3B-826E-DD63-515521F85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946275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You can display the contents of a </a:t>
            </a:r>
            <a:r>
              <a:rPr lang="en-US" altLang="en-US" i="1"/>
              <a:t>character</a:t>
            </a:r>
            <a:r>
              <a:rPr lang="en-US" altLang="en-US"/>
              <a:t> array by sending its name to cout: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char fName[] = "Henry";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fName &lt;&lt; endl;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But, this ONLY works with character arrays!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8FD5430-BA78-4DA9-1220-78E4CC28F7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75142923-2F1A-4935-A784-602B3D42115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C33553D6-BB2D-BECD-8122-594327F8E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0A0D7948-79C7-373E-3224-50B313513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946275"/>
            <a:ext cx="7999413" cy="3741738"/>
          </a:xfrm>
        </p:spPr>
        <p:txBody>
          <a:bodyPr/>
          <a:lstStyle/>
          <a:p>
            <a:r>
              <a:rPr lang="en-US" altLang="en-US"/>
              <a:t>For other types of arrays, you must print element-by-element:</a:t>
            </a:r>
            <a:br>
              <a:rPr lang="en-US" altLang="en-US"/>
            </a:br>
            <a:endParaRPr lang="en-US" alt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cout &lt;&lt; tests[i] &lt;&lt; endl;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FED9551-D7CD-026F-DF15-252A6C76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E7DB3346-A4CD-47B3-AA89-ADE01EC003E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65954" name="Rectangle 2">
            <a:extLst>
              <a:ext uri="{FF2B5EF4-FFF2-40B4-BE49-F238E27FC236}">
                <a16:creationId xmlns:a16="http://schemas.microsoft.com/office/drawing/2014/main" id="{6C112A37-553D-BBEE-22C4-273E816A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and Averaging                  Array Elements</a:t>
            </a: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A0C50DF7-4DBC-C005-424D-AFC33C5C4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tnum;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for(tnum = 0; tnum &lt; SIZE; tnum++)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sum += tests[tnum];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average = sum / SIZE;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DC0C51-432E-27E1-3990-8C2EDE361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E9A1C46-4C28-46B5-9293-287F580591C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B2258045-F895-396B-17F6-6CA785E90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Highest Value in an Array</a:t>
            </a:r>
          </a:p>
        </p:txBody>
      </p:sp>
      <p:sp>
        <p:nvSpPr>
          <p:cNvPr id="768003" name="Text Box 3">
            <a:extLst>
              <a:ext uri="{FF2B5EF4-FFF2-40B4-BE49-F238E27FC236}">
                <a16:creationId xmlns:a16="http://schemas.microsoft.com/office/drawing/2014/main" id="{97DDED26-9165-DC5B-D41F-A91529AE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822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int count;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int highest;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highest = numbers[0];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for (count = 1; count &lt; SIZE; count++)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if (numbers[count] &gt; highest)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highest = numbers[count];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68004" name="Text Box 4">
            <a:extLst>
              <a:ext uri="{FF2B5EF4-FFF2-40B4-BE49-F238E27FC236}">
                <a16:creationId xmlns:a16="http://schemas.microsoft.com/office/drawing/2014/main" id="{4A9F4793-5746-1B42-2332-F70354E0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When this code is finished, the </a:t>
            </a:r>
            <a:r>
              <a:rPr lang="en-US" altLang="en-US">
                <a:latin typeface="Courier New" panose="02070309020205020404" pitchFamily="49" charset="0"/>
              </a:rPr>
              <a:t>highest</a:t>
            </a:r>
            <a:r>
              <a:rPr lang="en-US" altLang="en-US"/>
              <a:t> variable will contains the highest value in the </a:t>
            </a:r>
            <a:r>
              <a:rPr lang="en-US" altLang="en-US">
                <a:latin typeface="Courier New" panose="02070309020205020404" pitchFamily="49" charset="0"/>
              </a:rPr>
              <a:t>numbers</a:t>
            </a:r>
            <a:r>
              <a:rPr lang="en-US" altLang="en-US"/>
              <a:t> array.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0349F1D-676D-FB32-3FEC-33059551F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A38DF94F-D435-4F3C-9B1F-A5174303F43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69026" name="Rectangle 2">
            <a:extLst>
              <a:ext uri="{FF2B5EF4-FFF2-40B4-BE49-F238E27FC236}">
                <a16:creationId xmlns:a16="http://schemas.microsoft.com/office/drawing/2014/main" id="{E75E0F5B-13F8-FAB6-A7A2-0878F0677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Lowest Value in an Array</a:t>
            </a:r>
          </a:p>
        </p:txBody>
      </p:sp>
      <p:sp>
        <p:nvSpPr>
          <p:cNvPr id="769027" name="Text Box 3">
            <a:extLst>
              <a:ext uri="{FF2B5EF4-FFF2-40B4-BE49-F238E27FC236}">
                <a16:creationId xmlns:a16="http://schemas.microsoft.com/office/drawing/2014/main" id="{26ED09F5-BB4F-59C3-65DB-14C6C64C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22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int count;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int lowest;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lowest = numbers[0];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for (count = 1; count &lt; SIZE; count++)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if (numbers[count] &lt; lowest)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lowest = numbers[count];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69028" name="Text Box 4">
            <a:extLst>
              <a:ext uri="{FF2B5EF4-FFF2-40B4-BE49-F238E27FC236}">
                <a16:creationId xmlns:a16="http://schemas.microsoft.com/office/drawing/2014/main" id="{7EDC1E6B-14A8-A81C-92A8-BAFDDA54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When this code is finished, the </a:t>
            </a:r>
            <a:r>
              <a:rPr lang="en-US" altLang="en-US">
                <a:latin typeface="Courier New" panose="02070309020205020404" pitchFamily="49" charset="0"/>
              </a:rPr>
              <a:t>lowest</a:t>
            </a:r>
            <a:r>
              <a:rPr lang="en-US" altLang="en-US"/>
              <a:t> variable will contains the lowest value in the </a:t>
            </a:r>
            <a:r>
              <a:rPr lang="en-US" altLang="en-US">
                <a:latin typeface="Courier New" panose="02070309020205020404" pitchFamily="49" charset="0"/>
              </a:rPr>
              <a:t>numbers</a:t>
            </a:r>
            <a:r>
              <a:rPr lang="en-US" altLang="en-US"/>
              <a:t> array.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65C358-7490-4872-49D0-F76E9B147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156DA0C-D88D-4E7A-BDDF-855E070126D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0CD1A556-0347-0C1D-971F-40176B995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Partially-Filled Arrays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70B2D537-D8E9-4E7A-9370-ECB8BD5A4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If it is unknown how much data an array will be holding:</a:t>
            </a:r>
          </a:p>
          <a:p>
            <a:pPr lvl="1"/>
            <a:r>
              <a:rPr lang="en-US" altLang="en-US" sz="3200"/>
              <a:t>Make the array large enough to hold the largest expected number of elements.</a:t>
            </a:r>
          </a:p>
          <a:p>
            <a:pPr lvl="1"/>
            <a:r>
              <a:rPr lang="en-US" altLang="en-US" sz="3200"/>
              <a:t>Use a counter variable to keep track of the number of items stored in the array.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B45152D-E285-7AD6-1B4E-B3665F372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BC7D7C8-CBC3-4F5E-A5B8-C6FFB4910BC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71074" name="Rectangle 2">
            <a:extLst>
              <a:ext uri="{FF2B5EF4-FFF2-40B4-BE49-F238E27FC236}">
                <a16:creationId xmlns:a16="http://schemas.microsoft.com/office/drawing/2014/main" id="{A1ECA09E-75FF-DA2D-2CB2-74BEEFA80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altLang="en-US"/>
              <a:t>Comparing Arrays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983F4809-E0DB-EAA6-0FC5-D0168A878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229600" cy="1371600"/>
          </a:xfrm>
        </p:spPr>
        <p:txBody>
          <a:bodyPr/>
          <a:lstStyle/>
          <a:p>
            <a:r>
              <a:rPr lang="en-US" altLang="en-US" sz="2800"/>
              <a:t>To compare two arrays, you must compare element-by-element:</a:t>
            </a:r>
          </a:p>
        </p:txBody>
      </p:sp>
      <p:sp>
        <p:nvSpPr>
          <p:cNvPr id="771076" name="Text Box 4">
            <a:extLst>
              <a:ext uri="{FF2B5EF4-FFF2-40B4-BE49-F238E27FC236}">
                <a16:creationId xmlns:a16="http://schemas.microsoft.com/office/drawing/2014/main" id="{7AE0D781-7CD5-AC27-0AC7-6FBAEBBF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52725"/>
            <a:ext cx="8153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 New" panose="02070309020205020404" pitchFamily="49" charset="0"/>
              </a:rPr>
              <a:t>const int SIZE = 5;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int firstArray[SIZE] = { 5, 10, 15, 20, 25 };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int secondArray[SIZE] = { 5, 10, 15, 20, 25 };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bool arraysEqual = true; // Flag variable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int count = 0;           // Loop counter variable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// Compare the two arrays.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while (arraysEqual &amp;&amp; count &lt; SIZE)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 if (firstArray[count] != secondArray[count])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    arraysEqual = false;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 count++;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if (arraysEqual)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 cout &lt;&lt; "The arrays are equal.\n";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 cout &lt;&lt; "The arrays are not equal.\n";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4073B4D-102F-DD65-DA29-816582A50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54676F8-ABBF-408D-8EF0-60686856F5F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35D7FBB0-A41F-BAAF-CE5C-72BF1AD7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- Memory Layout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DECD22E7-2A2F-D928-455E-6B7AC2503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definition:</a:t>
            </a:r>
          </a:p>
          <a:p>
            <a:pPr lvl="1">
              <a:buFontTx/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int tests[5];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allocates the following memory:</a:t>
            </a:r>
            <a:endParaRPr lang="en-US" altLang="en-US">
              <a:latin typeface="Courier New" panose="02070309020205020404" pitchFamily="49" charset="0"/>
            </a:endParaRP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0AB06758-8E73-5C32-01DB-F16053D9D60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8862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2985245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6946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8384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5534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58607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046509"/>
                  </a:ext>
                </a:extLst>
              </a:tr>
            </a:tbl>
          </a:graphicData>
        </a:graphic>
      </p:graphicFrame>
      <p:graphicFrame>
        <p:nvGraphicFramePr>
          <p:cNvPr id="726034" name="Group 18">
            <a:extLst>
              <a:ext uri="{FF2B5EF4-FFF2-40B4-BE49-F238E27FC236}">
                <a16:creationId xmlns:a16="http://schemas.microsoft.com/office/drawing/2014/main" id="{D6D301DB-91BF-B514-6182-0285505F3890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2935621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13880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7303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14067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9278574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12" charset="-128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12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12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12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12" charset="-128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523305"/>
                  </a:ext>
                </a:extLst>
              </a:tr>
            </a:tbl>
          </a:graphicData>
        </a:graphic>
      </p:graphicFrame>
      <p:sp>
        <p:nvSpPr>
          <p:cNvPr id="726052" name="Line 36">
            <a:extLst>
              <a:ext uri="{FF2B5EF4-FFF2-40B4-BE49-F238E27FC236}">
                <a16:creationId xmlns:a16="http://schemas.microsoft.com/office/drawing/2014/main" id="{2F6D1540-CB96-39D2-EEEC-C741C77D6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53" name="Line 37">
            <a:extLst>
              <a:ext uri="{FF2B5EF4-FFF2-40B4-BE49-F238E27FC236}">
                <a16:creationId xmlns:a16="http://schemas.microsoft.com/office/drawing/2014/main" id="{015D0734-244C-AB96-FEA5-0057B3EB03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54" name="Line 38">
            <a:extLst>
              <a:ext uri="{FF2B5EF4-FFF2-40B4-BE49-F238E27FC236}">
                <a16:creationId xmlns:a16="http://schemas.microsoft.com/office/drawing/2014/main" id="{99559A2D-718C-BEC3-6CC7-C59F17B46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55" name="Line 39">
            <a:extLst>
              <a:ext uri="{FF2B5EF4-FFF2-40B4-BE49-F238E27FC236}">
                <a16:creationId xmlns:a16="http://schemas.microsoft.com/office/drawing/2014/main" id="{9DDAAB7E-ECC9-72E1-2F0B-E391A46BF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56" name="Line 40">
            <a:extLst>
              <a:ext uri="{FF2B5EF4-FFF2-40B4-BE49-F238E27FC236}">
                <a16:creationId xmlns:a16="http://schemas.microsoft.com/office/drawing/2014/main" id="{115BC11C-7723-1595-D870-0532198A7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704100-0E0D-BCF4-55DF-DB16B25F3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9D492A5-15AA-48DE-A13E-8F1A1CBFCE2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87458" name="Rectangle 2">
            <a:extLst>
              <a:ext uri="{FF2B5EF4-FFF2-40B4-BE49-F238E27FC236}">
                <a16:creationId xmlns:a16="http://schemas.microsoft.com/office/drawing/2014/main" id="{635A9BFF-6FCD-4F54-41A9-AF2879176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Two-Dimensional Arrays</a:t>
            </a:r>
          </a:p>
        </p:txBody>
      </p:sp>
      <p:sp>
        <p:nvSpPr>
          <p:cNvPr id="787459" name="Rectangle 3">
            <a:extLst>
              <a:ext uri="{FF2B5EF4-FFF2-40B4-BE49-F238E27FC236}">
                <a16:creationId xmlns:a16="http://schemas.microsoft.com/office/drawing/2014/main" id="{0263A99F-5BE2-73A9-2749-412FBB2F0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define one array for multiple sets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Like a table in a spreadsheet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two size declarators in definition: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const int ROWS = 4, COLS = 3;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int exams[ROWS][COLS];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First declarator is number of rows; second is number of columns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A709940-A5DB-9212-2DAD-F1D1D56ED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5A8708E-FAAB-4709-A3CE-6451A02C87B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89506" name="Rectangle 2">
            <a:extLst>
              <a:ext uri="{FF2B5EF4-FFF2-40B4-BE49-F238E27FC236}">
                <a16:creationId xmlns:a16="http://schemas.microsoft.com/office/drawing/2014/main" id="{B46F3986-E008-814E-ACB4-3428C24A1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Two-Dimensional Array Representation</a:t>
            </a:r>
          </a:p>
        </p:txBody>
      </p:sp>
      <p:sp>
        <p:nvSpPr>
          <p:cNvPr id="789507" name="Rectangle 3">
            <a:extLst>
              <a:ext uri="{FF2B5EF4-FFF2-40B4-BE49-F238E27FC236}">
                <a16:creationId xmlns:a16="http://schemas.microsoft.com/office/drawing/2014/main" id="{DB7FE355-4AE6-E569-5358-A22036A19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sz="2800"/>
            </a:br>
            <a:r>
              <a:rPr lang="en-US" altLang="en-US" sz="2800"/>
              <a:t> </a:t>
            </a:r>
            <a:r>
              <a:rPr lang="en-US" altLang="en-US" sz="2800">
                <a:latin typeface="Courier New" panose="02070309020205020404" pitchFamily="49" charset="0"/>
              </a:rPr>
              <a:t>const int ROWS = 4, COLS = 3;</a:t>
            </a:r>
            <a:r>
              <a:rPr lang="en-US" altLang="en-US" sz="2800"/>
              <a:t>  </a:t>
            </a:r>
            <a:r>
              <a:rPr lang="en-US" altLang="en-US" sz="2800">
                <a:latin typeface="Courier New" panose="02070309020205020404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exams[2][2] = 86;</a:t>
            </a:r>
          </a:p>
        </p:txBody>
      </p:sp>
      <p:graphicFrame>
        <p:nvGraphicFramePr>
          <p:cNvPr id="789508" name="Group 4">
            <a:extLst>
              <a:ext uri="{FF2B5EF4-FFF2-40B4-BE49-F238E27FC236}">
                <a16:creationId xmlns:a16="http://schemas.microsoft.com/office/drawing/2014/main" id="{59F3E0A0-7C1A-443F-F6DC-BA0883AC3C8B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895601"/>
          <a:ext cx="5715000" cy="175958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30833657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2545261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39241042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7358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7029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855584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exams[3][0]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exams[3][1]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exams[3][2]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36265"/>
                  </a:ext>
                </a:extLst>
              </a:tr>
            </a:tbl>
          </a:graphicData>
        </a:graphic>
      </p:graphicFrame>
      <p:sp>
        <p:nvSpPr>
          <p:cNvPr id="789530" name="Text Box 26">
            <a:extLst>
              <a:ext uri="{FF2B5EF4-FFF2-40B4-BE49-F238E27FC236}">
                <a16:creationId xmlns:a16="http://schemas.microsoft.com/office/drawing/2014/main" id="{52AE7012-6231-E144-D78D-CCF5BDC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2514600"/>
            <a:ext cx="11673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columns</a:t>
            </a:r>
          </a:p>
        </p:txBody>
      </p:sp>
      <p:sp>
        <p:nvSpPr>
          <p:cNvPr id="789531" name="Text Box 27">
            <a:extLst>
              <a:ext uri="{FF2B5EF4-FFF2-40B4-BE49-F238E27FC236}">
                <a16:creationId xmlns:a16="http://schemas.microsoft.com/office/drawing/2014/main" id="{DD458A55-92A7-5E58-B1A7-FB09A24F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231" y="3276600"/>
            <a:ext cx="3834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/>
              <a:t>r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o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w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CE676-496B-A8D8-76F4-0982439DA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8ACE0B9-C434-4944-984B-C91F5B8C9A2B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791554" name="Picture 2">
            <a:extLst>
              <a:ext uri="{FF2B5EF4-FFF2-40B4-BE49-F238E27FC236}">
                <a16:creationId xmlns:a16="http://schemas.microsoft.com/office/drawing/2014/main" id="{2BF8F0F1-6A6D-A24B-B737-113E4E680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7772400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AD18D-9EA7-4C3F-4B38-00EC93E26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EDE7F15-ED56-413A-8DB7-D9441F4AE3AA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792578" name="Picture 2">
            <a:extLst>
              <a:ext uri="{FF2B5EF4-FFF2-40B4-BE49-F238E27FC236}">
                <a16:creationId xmlns:a16="http://schemas.microsoft.com/office/drawing/2014/main" id="{97F4CC96-FBFE-8009-B0C4-978962E5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57150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55E85-96EE-C5B6-CB4B-F3EC414C8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A82D49C-0D8A-40FE-9E42-73349D6E3AC8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793602" name="Picture 2">
            <a:extLst>
              <a:ext uri="{FF2B5EF4-FFF2-40B4-BE49-F238E27FC236}">
                <a16:creationId xmlns:a16="http://schemas.microsoft.com/office/drawing/2014/main" id="{4F32F2AC-FD53-8351-4C95-CF8F3477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95438"/>
            <a:ext cx="601980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3F8DA40-136F-6374-990C-9ADF7F812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131399C-3AAA-4890-9A0C-E151CB4D78E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94626" name="Rectangle 2">
            <a:extLst>
              <a:ext uri="{FF2B5EF4-FFF2-40B4-BE49-F238E27FC236}">
                <a16:creationId xmlns:a16="http://schemas.microsoft.com/office/drawing/2014/main" id="{DFDBF654-648D-7F18-9AD1-249BBEFC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F1908933-2940-846B-578F-EB027146F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86800" cy="43434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Two-dimensional arrays are initialized row-by-row:</a:t>
            </a:r>
            <a:br>
              <a:rPr lang="en-US" altLang="en-US" sz="2800"/>
            </a:br>
            <a:r>
              <a:rPr lang="en-US" altLang="en-US" sz="2200">
                <a:latin typeface="Courier New" panose="02070309020205020404" pitchFamily="49" charset="0"/>
              </a:rPr>
              <a:t>const int ROWS = 2, COLS = 2;</a:t>
            </a:r>
            <a:br>
              <a:rPr lang="en-US" altLang="en-US" sz="2200"/>
            </a:br>
            <a:r>
              <a:rPr lang="en-US" altLang="en-US" sz="2200">
                <a:latin typeface="Courier New" panose="02070309020205020404" pitchFamily="49" charset="0"/>
              </a:rPr>
              <a:t>int exams[ROWS][COLS] = { {84, 78},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					     {92, 97} };</a:t>
            </a:r>
            <a:br>
              <a:rPr lang="en-US" altLang="en-US" sz="2200">
                <a:latin typeface="Courier New" panose="02070309020205020404" pitchFamily="49" charset="0"/>
              </a:rPr>
            </a:br>
            <a:br>
              <a:rPr lang="en-US" altLang="en-US" sz="2200">
                <a:latin typeface="Courier New" panose="02070309020205020404" pitchFamily="49" charset="0"/>
              </a:rPr>
            </a:br>
            <a:endParaRPr lang="en-US" altLang="en-US" sz="220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/>
          </a:p>
          <a:p>
            <a:r>
              <a:rPr lang="en-US" altLang="en-US" sz="2800"/>
              <a:t>Can omit inner </a:t>
            </a:r>
            <a:r>
              <a:rPr lang="en-US" altLang="en-US" sz="2800">
                <a:latin typeface="Courier New" panose="02070309020205020404" pitchFamily="49" charset="0"/>
              </a:rPr>
              <a:t>{ }</a:t>
            </a:r>
            <a:r>
              <a:rPr lang="en-US" altLang="en-US" sz="2800"/>
              <a:t>, some initial values in a row –  array elements without initial values will be set to </a:t>
            </a: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or </a:t>
            </a:r>
            <a:r>
              <a:rPr lang="en-US" altLang="en-US" sz="2800">
                <a:latin typeface="Courier New" panose="02070309020205020404" pitchFamily="49" charset="0"/>
              </a:rPr>
              <a:t>NULL</a:t>
            </a:r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6060250C-7016-7C07-F089-EB32680DEA68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200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5522476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7520022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56235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2373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C32EB37-FD50-F7DB-9C4D-1FD48FD40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CA6680F-D33F-43E8-9076-06C380A76FD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96674" name="Rectangle 2">
            <a:extLst>
              <a:ext uri="{FF2B5EF4-FFF2-40B4-BE49-F238E27FC236}">
                <a16:creationId xmlns:a16="http://schemas.microsoft.com/office/drawing/2014/main" id="{7060911C-306A-0ACD-FEFD-18B8F6286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Two-Dimensional Array as Parameter, Argument</a:t>
            </a:r>
          </a:p>
        </p:txBody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4F5593F9-6933-C8E0-3E33-268DFED09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458200" cy="4572000"/>
          </a:xfrm>
        </p:spPr>
        <p:txBody>
          <a:bodyPr/>
          <a:lstStyle/>
          <a:p>
            <a:r>
              <a:rPr lang="en-US" altLang="en-US" sz="2400"/>
              <a:t>Use array name as argument in function call: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getExams(exams, 2);</a:t>
            </a:r>
          </a:p>
          <a:p>
            <a:r>
              <a:rPr lang="en-US" altLang="en-US" sz="2400"/>
              <a:t>Use empty </a:t>
            </a:r>
            <a:r>
              <a:rPr lang="en-US" altLang="en-US" sz="2400">
                <a:latin typeface="Courier New" panose="02070309020205020404" pitchFamily="49" charset="0"/>
              </a:rPr>
              <a:t>[]</a:t>
            </a:r>
            <a:r>
              <a:rPr lang="en-US" altLang="en-US" sz="2400"/>
              <a:t> for row, size declarator for column in prototype, header: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const int COLS = 2;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// Prototype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void getExams(int [][COLS], int);</a:t>
            </a:r>
            <a:br>
              <a:rPr lang="en-US" altLang="en-US" sz="2400">
                <a:latin typeface="Courier New" panose="02070309020205020404" pitchFamily="49" charset="0"/>
              </a:rPr>
            </a:b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// Header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void getExams(int exams[][COLS], int rows)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1A2FE8D-CAE6-1977-2B52-25F4B5485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F7573D0-0E77-438B-99A7-44D16DC19DB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98722" name="Rectangle 2">
            <a:extLst>
              <a:ext uri="{FF2B5EF4-FFF2-40B4-BE49-F238E27FC236}">
                <a16:creationId xmlns:a16="http://schemas.microsoft.com/office/drawing/2014/main" id="{28D6C4C9-A3FD-3131-FEE1-B32A4E622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The </a:t>
            </a:r>
            <a:r>
              <a:rPr lang="en-US" altLang="en-US">
                <a:latin typeface="Courier New" panose="02070309020205020404" pitchFamily="49" charset="0"/>
              </a:rPr>
              <a:t>showArray</a:t>
            </a:r>
            <a:r>
              <a:rPr lang="en-US" altLang="en-US"/>
              <a:t> Function from Program 7-19</a:t>
            </a:r>
          </a:p>
        </p:txBody>
      </p:sp>
      <p:pic>
        <p:nvPicPr>
          <p:cNvPr id="798723" name="Picture 3">
            <a:extLst>
              <a:ext uri="{FF2B5EF4-FFF2-40B4-BE49-F238E27FC236}">
                <a16:creationId xmlns:a16="http://schemas.microsoft.com/office/drawing/2014/main" id="{0651EDF6-5A21-3154-BBE5-D1BEFEF4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1"/>
            <a:ext cx="8305800" cy="42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0BF651D-39D7-1A8D-9FF2-05C060409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FA9C7DC-EEDC-4A25-A6BB-F4A9C439694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FD6FF173-1D29-86F5-8662-40E379C8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</a:t>
            </a:r>
            <a:r>
              <a:rPr lang="en-US" altLang="en-US">
                <a:latin typeface="Courier New" panose="02070309020205020404" pitchFamily="49" charset="0"/>
              </a:rPr>
              <a:t>showArray</a:t>
            </a:r>
            <a:r>
              <a:rPr lang="en-US" altLang="en-US"/>
              <a:t> is Called</a:t>
            </a:r>
          </a:p>
        </p:txBody>
      </p:sp>
      <p:pic>
        <p:nvPicPr>
          <p:cNvPr id="799747" name="Picture 3">
            <a:extLst>
              <a:ext uri="{FF2B5EF4-FFF2-40B4-BE49-F238E27FC236}">
                <a16:creationId xmlns:a16="http://schemas.microsoft.com/office/drawing/2014/main" id="{DB5C6351-E995-29A4-15C7-45416A1A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1"/>
            <a:ext cx="82296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3522BA-6093-CBA6-2364-36A2704FF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2226E09-74F2-45D2-9E8F-E0CD1BE26EF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00770" name="Rectangle 2">
            <a:extLst>
              <a:ext uri="{FF2B5EF4-FFF2-40B4-BE49-F238E27FC236}">
                <a16:creationId xmlns:a16="http://schemas.microsoft.com/office/drawing/2014/main" id="{858AEDB4-A4B5-F564-8842-4576CDFAF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All the Elements in a           Two-Dimensional Array</a:t>
            </a:r>
          </a:p>
        </p:txBody>
      </p:sp>
      <p:sp>
        <p:nvSpPr>
          <p:cNvPr id="800771" name="Rectangle 3">
            <a:extLst>
              <a:ext uri="{FF2B5EF4-FFF2-40B4-BE49-F238E27FC236}">
                <a16:creationId xmlns:a16="http://schemas.microsoft.com/office/drawing/2014/main" id="{1D13507A-3E67-6704-404F-6225D3320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693738"/>
          </a:xfrm>
        </p:spPr>
        <p:txBody>
          <a:bodyPr/>
          <a:lstStyle/>
          <a:p>
            <a:r>
              <a:rPr lang="en-US" altLang="en-US"/>
              <a:t>Given the following definitions:</a:t>
            </a:r>
          </a:p>
        </p:txBody>
      </p:sp>
      <p:sp>
        <p:nvSpPr>
          <p:cNvPr id="800772" name="Text Box 4">
            <a:extLst>
              <a:ext uri="{FF2B5EF4-FFF2-40B4-BE49-F238E27FC236}">
                <a16:creationId xmlns:a16="http://schemas.microsoft.com/office/drawing/2014/main" id="{DFB24F79-A80A-11B6-D60B-ED2352D3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1"/>
            <a:ext cx="8458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const int NUM_ROWS = 5; // Number of rows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const int NUM_COLS = 5; // Number of columns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int total = 0;          // Accumulator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int numbers[NUM_ROWS][NUM_COLS] = 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{{2, 7, 9, 6, 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{6, 1, 8, 9, 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{4, 3, 7, 2, 9},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{9, 9, 0, 3, 1},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{6, 2, 7, 4, 1}};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C6E924-2340-3B47-1E99-F86FC9745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732E8885-E7DE-434F-8E63-25505F5C66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FBC01AE7-FB8D-D4D0-D546-E17E330B3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9F31BF4B-9A2E-2F2E-0A4A-E0DE8E43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46275"/>
            <a:ext cx="8229600" cy="3741738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In the definition </a:t>
            </a:r>
            <a:r>
              <a:rPr lang="en-US" altLang="en-US">
                <a:latin typeface="Courier New" panose="02070309020205020404" pitchFamily="49" charset="0"/>
              </a:rPr>
              <a:t>int tests[5];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is the data type of the array elements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tests</a:t>
            </a:r>
            <a:r>
              <a:rPr lang="en-US" altLang="en-US"/>
              <a:t> is the </a:t>
            </a:r>
            <a:r>
              <a:rPr lang="en-US" altLang="en-US" u="sng"/>
              <a:t>name</a:t>
            </a:r>
            <a:r>
              <a:rPr lang="en-US" altLang="en-US"/>
              <a:t> of the array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5,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</a:rPr>
              <a:t>[5],</a:t>
            </a:r>
            <a:r>
              <a:rPr lang="en-US" altLang="en-US"/>
              <a:t> is the </a:t>
            </a:r>
            <a:r>
              <a:rPr lang="en-US" altLang="en-US" u="sng"/>
              <a:t>size declarator</a:t>
            </a:r>
            <a:r>
              <a:rPr lang="en-US" altLang="en-US"/>
              <a:t>.  It shows the number of elements in the array.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u="sng"/>
              <a:t>size</a:t>
            </a:r>
            <a:r>
              <a:rPr lang="en-US" altLang="en-US"/>
              <a:t> of an array is (number of elements) * (size of each element)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FBEA5D0-47DC-2F7C-8175-202CA7C41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6E965D6-CDB1-4A46-A225-B6944917663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01794" name="Rectangle 2">
            <a:extLst>
              <a:ext uri="{FF2B5EF4-FFF2-40B4-BE49-F238E27FC236}">
                <a16:creationId xmlns:a16="http://schemas.microsoft.com/office/drawing/2014/main" id="{600EFE97-86FA-1A9A-D3D2-16D8726C1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All the Elements in a           Two-Dimensional Array</a:t>
            </a:r>
          </a:p>
        </p:txBody>
      </p:sp>
      <p:sp>
        <p:nvSpPr>
          <p:cNvPr id="801795" name="Text Box 3">
            <a:extLst>
              <a:ext uri="{FF2B5EF4-FFF2-40B4-BE49-F238E27FC236}">
                <a16:creationId xmlns:a16="http://schemas.microsoft.com/office/drawing/2014/main" id="{F4837AA4-CC18-897D-A2B7-C1E09BF5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1"/>
            <a:ext cx="8229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// Sum the array elements.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for (int row = 0; row &lt; NUM_ROWS; row++)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for (int col = 0; col &lt; NUM_COLS; col++)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total += numbers[row][col];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// Display the sum.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cout &lt;&lt; "The total is " &lt;&lt; total &lt;&lt; endl;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A10633A-A787-2CB3-A5E8-75783CDB1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599F1487-D368-4012-AF4D-2A85BF042C4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02818" name="Rectangle 2">
            <a:extLst>
              <a:ext uri="{FF2B5EF4-FFF2-40B4-BE49-F238E27FC236}">
                <a16:creationId xmlns:a16="http://schemas.microsoft.com/office/drawing/2014/main" id="{162CD7A5-7F01-B09F-3450-0BEEAE8D3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Rows of a                   Two-Dimensional Array</a:t>
            </a:r>
          </a:p>
        </p:txBody>
      </p:sp>
      <p:sp>
        <p:nvSpPr>
          <p:cNvPr id="802819" name="Rectangle 3">
            <a:extLst>
              <a:ext uri="{FF2B5EF4-FFF2-40B4-BE49-F238E27FC236}">
                <a16:creationId xmlns:a16="http://schemas.microsoft.com/office/drawing/2014/main" id="{5F86A842-F405-8BB7-944C-911F42418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693738"/>
          </a:xfrm>
        </p:spPr>
        <p:txBody>
          <a:bodyPr/>
          <a:lstStyle/>
          <a:p>
            <a:r>
              <a:rPr lang="en-US" altLang="en-US"/>
              <a:t>Given the following definitions:</a:t>
            </a:r>
          </a:p>
        </p:txBody>
      </p:sp>
      <p:sp>
        <p:nvSpPr>
          <p:cNvPr id="802820" name="Text Box 4">
            <a:extLst>
              <a:ext uri="{FF2B5EF4-FFF2-40B4-BE49-F238E27FC236}">
                <a16:creationId xmlns:a16="http://schemas.microsoft.com/office/drawing/2014/main" id="{BFE55CED-FB15-0F77-157C-D2D9C53B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const int NUM_STUDENTS = 3;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const int NUM_SCORES = 5;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total;   // Accumulator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average; // To hold average scores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scores[NUM_STUDENTS][NUM_SCORES] =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{{88, 97, 79, 86, 94},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{86, 91, 78, 79, 84},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{82, 73, 77, 82, 89}};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AB36689-A989-64E3-E97F-C098C98E3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5E206AB-5F47-4AE5-9538-1C2141C0143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03842" name="Rectangle 2">
            <a:extLst>
              <a:ext uri="{FF2B5EF4-FFF2-40B4-BE49-F238E27FC236}">
                <a16:creationId xmlns:a16="http://schemas.microsoft.com/office/drawing/2014/main" id="{714E8E5F-9698-031C-2858-8BE472F0E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Rows of a                              Two-Dimensional Array</a:t>
            </a:r>
          </a:p>
        </p:txBody>
      </p:sp>
      <p:sp>
        <p:nvSpPr>
          <p:cNvPr id="803843" name="Text Box 3">
            <a:extLst>
              <a:ext uri="{FF2B5EF4-FFF2-40B4-BE49-F238E27FC236}">
                <a16:creationId xmlns:a16="http://schemas.microsoft.com/office/drawing/2014/main" id="{0ACBD2C1-A6F7-D904-1C23-D7BBC008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66850"/>
            <a:ext cx="861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>
                <a:latin typeface="Courier New" panose="02070309020205020404" pitchFamily="49" charset="0"/>
              </a:rPr>
              <a:t>// Get each student's average score.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for (int row = 0; row &lt; NUM_STUDENTS; row++)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Set the accumulator.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total = 0;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Sum a row.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for (int col = 0; col &lt; NUM_SCORES; col++)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   total += scores[row][col];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Get the average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average = total / NUM_SCORES;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Display the average.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cout &lt;&lt; "Score average for student "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     &lt;&lt; (row + 1) &lt;&lt; " is " &lt;&lt; average &lt;&lt;endl;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98E4D1-F69D-3E9C-DF64-170A993BD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344CB4B5-0D98-42E7-9170-69E34781EA9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04866" name="Rectangle 2">
            <a:extLst>
              <a:ext uri="{FF2B5EF4-FFF2-40B4-BE49-F238E27FC236}">
                <a16:creationId xmlns:a16="http://schemas.microsoft.com/office/drawing/2014/main" id="{67B83FCD-9553-689F-22B0-D144A2AF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Columns of a               Two-Dimensional Array</a:t>
            </a:r>
          </a:p>
        </p:txBody>
      </p:sp>
      <p:sp>
        <p:nvSpPr>
          <p:cNvPr id="804867" name="Rectangle 3">
            <a:extLst>
              <a:ext uri="{FF2B5EF4-FFF2-40B4-BE49-F238E27FC236}">
                <a16:creationId xmlns:a16="http://schemas.microsoft.com/office/drawing/2014/main" id="{6BD65AE9-F35C-4078-43C1-E99EBC58E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693738"/>
          </a:xfrm>
        </p:spPr>
        <p:txBody>
          <a:bodyPr/>
          <a:lstStyle/>
          <a:p>
            <a:r>
              <a:rPr lang="en-US" altLang="en-US"/>
              <a:t>Given the following definitions:</a:t>
            </a:r>
          </a:p>
        </p:txBody>
      </p:sp>
      <p:sp>
        <p:nvSpPr>
          <p:cNvPr id="804868" name="Text Box 4">
            <a:extLst>
              <a:ext uri="{FF2B5EF4-FFF2-40B4-BE49-F238E27FC236}">
                <a16:creationId xmlns:a16="http://schemas.microsoft.com/office/drawing/2014/main" id="{7EBC05DA-F833-161E-386B-E599AD1D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8458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const int NUM_STUDENTS = 3;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const int NUM_SCORES = 5;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total;   // Accumulator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average; // To hold average scores</a:t>
            </a:r>
          </a:p>
          <a:p>
            <a:r>
              <a:rPr lang="en-US" altLang="en-US">
                <a:latin typeface="Courier New" panose="02070309020205020404" pitchFamily="49" charset="0"/>
              </a:rPr>
              <a:t>double scores[NUM_STUDENTS][NUM_SCORES] =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{{88, 97, 79, 86, 94},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{86, 91, 78, 79, 84},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{82, 73, 77, 82, 89}};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18BFDC4-624F-1E13-40B4-859F359F2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F8B0EBB-A848-4D86-A21E-4FD4E108AE0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05890" name="Rectangle 2">
            <a:extLst>
              <a:ext uri="{FF2B5EF4-FFF2-40B4-BE49-F238E27FC236}">
                <a16:creationId xmlns:a16="http://schemas.microsoft.com/office/drawing/2014/main" id="{AF47FC9F-80C9-F160-C5FF-BB49A8C7E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Columns of a Two-Dimensional Array</a:t>
            </a:r>
          </a:p>
        </p:txBody>
      </p:sp>
      <p:sp>
        <p:nvSpPr>
          <p:cNvPr id="805891" name="Text Box 3">
            <a:extLst>
              <a:ext uri="{FF2B5EF4-FFF2-40B4-BE49-F238E27FC236}">
                <a16:creationId xmlns:a16="http://schemas.microsoft.com/office/drawing/2014/main" id="{9CC30490-2FF9-0DD4-0B3E-40483C89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0"/>
            <a:ext cx="8610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>
                <a:latin typeface="Courier New" panose="02070309020205020404" pitchFamily="49" charset="0"/>
              </a:rPr>
              <a:t>// Get the class average for each score.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for (int col = 0; col &lt; NUM_SCORES; col++)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Reset the accumulator.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total = 0;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Sum a column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for (int row = 0; row &lt; NUM_STUDENTS; row++)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   total += scores[row][col];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Get the average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average = total / NUM_STUDENTS;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// Display the class average.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cout &lt;&lt; "Class average for test " &lt;&lt; (col + 1)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       &lt;&lt; " is " &lt;&lt; average &lt;&lt; endl;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1A398E2-3BF1-0775-4834-A631EB8AF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1FF9903-7F06-4C73-A1EE-500A5EE1B87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06914" name="Rectangle 2">
            <a:extLst>
              <a:ext uri="{FF2B5EF4-FFF2-40B4-BE49-F238E27FC236}">
                <a16:creationId xmlns:a16="http://schemas.microsoft.com/office/drawing/2014/main" id="{BF38659D-9D53-F1E7-C763-3A4B4161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r>
              <a:rPr lang="en-US" altLang="en-US"/>
              <a:t>Array of Strings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82F64BBD-D46D-5A2C-906B-688765156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953000"/>
          </a:xfrm>
        </p:spPr>
        <p:txBody>
          <a:bodyPr/>
          <a:lstStyle/>
          <a:p>
            <a:r>
              <a:rPr lang="en-US" altLang="en-US" sz="2400"/>
              <a:t>Use a two-dimensional array of characters as an array of strings: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const int NAMES = 3, SIZE = 10;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char students[NAMES][SIZE] =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 "Ann", "Bill", "Cindy" };</a:t>
            </a:r>
            <a:br>
              <a:rPr lang="en-US" altLang="en-US" sz="2000">
                <a:latin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400"/>
              <a:t>Each row contains one string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Can use row subscript to reference the string in a particular row: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cout &lt;&lt; students[i];</a:t>
            </a:r>
            <a:endParaRPr lang="en-US" altLang="en-US" sz="20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AB3DE-B418-36C4-03B7-401F505DC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C3F151D8-900F-4C64-BB0C-130E3E143671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807938" name="Picture 2">
            <a:extLst>
              <a:ext uri="{FF2B5EF4-FFF2-40B4-BE49-F238E27FC236}">
                <a16:creationId xmlns:a16="http://schemas.microsoft.com/office/drawing/2014/main" id="{B4C5DFB3-AA28-511B-62C0-A4F8EAA9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53340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E0FE4-D5FB-FB48-905B-407EC6421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B9917A4A-3BA9-40A7-A62C-52CD6CBBA1B4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808962" name="Picture 2">
            <a:extLst>
              <a:ext uri="{FF2B5EF4-FFF2-40B4-BE49-F238E27FC236}">
                <a16:creationId xmlns:a16="http://schemas.microsoft.com/office/drawing/2014/main" id="{0FF08CFE-6CBF-0D1B-E644-AD150DFB2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2276"/>
            <a:ext cx="7772400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E60BB7D-ABC5-8AD5-77DD-C76439684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8C62FD17-26C4-4323-AA96-7BEF16A2881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A0746BFE-A806-6139-86DC-15992C6BC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with Three or More</a:t>
            </a:r>
            <a:br>
              <a:rPr lang="en-US" altLang="en-US"/>
            </a:br>
            <a:r>
              <a:rPr lang="en-US" altLang="en-US"/>
              <a:t>Dimensions</a:t>
            </a: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A494568D-044C-4A46-FEE8-DA10DF777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874839"/>
            <a:ext cx="8240713" cy="3703637"/>
          </a:xfrm>
        </p:spPr>
        <p:txBody>
          <a:bodyPr/>
          <a:lstStyle/>
          <a:p>
            <a:r>
              <a:rPr lang="en-US" altLang="en-US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short rectSolid[2][3][5];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double timeGrid[3][4][3][4];</a:t>
            </a:r>
          </a:p>
          <a:p>
            <a:r>
              <a:rPr lang="en-US" altLang="en-US"/>
              <a:t>When used as parameter, specify all but 1</a:t>
            </a:r>
            <a:r>
              <a:rPr lang="en-US" altLang="en-US" baseline="30000"/>
              <a:t>st</a:t>
            </a:r>
            <a:r>
              <a:rPr lang="en-US" altLang="en-US"/>
              <a:t> dimension in prototype, heading: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void getRectSolid(short [][3][5]);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EAE8-3F8C-82F7-464E-49093724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7508-C702-1E8E-CCCD-F662FD6F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 NAME IS A POINTER THAT POINTS TO FIRST ELEMENT OF AN ARRAY</a:t>
            </a:r>
          </a:p>
          <a:p>
            <a:r>
              <a:rPr lang="en-US" sz="3200" dirty="0"/>
              <a:t>PRINT ARRAY NAME= YOU WILL GET AN ADDRESS</a:t>
            </a:r>
          </a:p>
        </p:txBody>
      </p:sp>
    </p:spTree>
    <p:extLst>
      <p:ext uri="{BB962C8B-B14F-4D97-AF65-F5344CB8AC3E}">
        <p14:creationId xmlns:p14="http://schemas.microsoft.com/office/powerpoint/2010/main" val="34034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B2677C5-55F3-5C06-9044-1DF75BA09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FA439E42-2D7E-4BCE-B130-F4495358D39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05C22EEC-888F-1695-6827-13F59416E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364B937C-2C9F-A47F-3AD8-AFC7522F1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u="sng"/>
              <a:t>size</a:t>
            </a:r>
            <a:r>
              <a:rPr lang="en-US" altLang="en-US"/>
              <a:t> of an array is: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total number of bytes allocated for 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(number of elements) * (number of bytes for each element)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tests[5]</a:t>
            </a:r>
            <a:r>
              <a:rPr lang="en-US" altLang="en-US"/>
              <a:t> is an array of 20 bytes, assuming 4 bytes for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long double measures[10]</a:t>
            </a:r>
            <a:r>
              <a:rPr lang="en-US" altLang="en-US"/>
              <a:t>is an array of 80 bytes, assuming 8 bytes for a </a:t>
            </a:r>
            <a:r>
              <a:rPr lang="en-US" altLang="en-US">
                <a:latin typeface="Courier New" panose="02070309020205020404" pitchFamily="49" charset="0"/>
              </a:rPr>
              <a:t>long double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099">
            <a:extLst>
              <a:ext uri="{FF2B5EF4-FFF2-40B4-BE49-F238E27FC236}">
                <a16:creationId xmlns:a16="http://schemas.microsoft.com/office/drawing/2014/main" id="{386DA3F5-1BE9-7F18-3ED0-FBD034C90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828800"/>
            <a:ext cx="7772400" cy="2286000"/>
          </a:xfrm>
        </p:spPr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48011587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D5208DD-D782-01A2-C579-25BBA544C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Introduction to Functions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2B27B23-EC2A-D7FE-87FD-045150CC7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724400"/>
          </a:xfrm>
          <a:noFill/>
        </p:spPr>
        <p:txBody>
          <a:bodyPr>
            <a:normAutofit fontScale="92500"/>
          </a:bodyPr>
          <a:lstStyle/>
          <a:p>
            <a:r>
              <a:rPr lang="en-US" altLang="en-US" sz="3200"/>
              <a:t>A complex problem is often easier to solve by dividing it into several smaller parts, each of which can be solved by itself. </a:t>
            </a:r>
          </a:p>
          <a:p>
            <a:r>
              <a:rPr lang="en-US" altLang="en-US" sz="3200"/>
              <a:t>This is called </a:t>
            </a:r>
            <a:r>
              <a:rPr lang="en-US" altLang="en-US" sz="3600" b="1" i="1">
                <a:solidFill>
                  <a:schemeClr val="accent2"/>
                </a:solidFill>
              </a:rPr>
              <a:t>structured</a:t>
            </a:r>
            <a:r>
              <a:rPr lang="en-US" altLang="en-US" sz="3200"/>
              <a:t> programming.</a:t>
            </a:r>
          </a:p>
          <a:p>
            <a:r>
              <a:rPr lang="en-US" altLang="en-US" sz="3200"/>
              <a:t>These parts are sometimes made into </a:t>
            </a:r>
            <a:r>
              <a:rPr lang="en-US" altLang="en-US" sz="3600" b="1" i="1">
                <a:solidFill>
                  <a:schemeClr val="accent2"/>
                </a:solidFill>
              </a:rPr>
              <a:t>functions</a:t>
            </a:r>
            <a:r>
              <a:rPr lang="en-US" altLang="en-US" sz="3200"/>
              <a:t> in C++.</a:t>
            </a:r>
          </a:p>
          <a:p>
            <a:r>
              <a:rPr lang="en-US" altLang="en-US" sz="3200" b="1">
                <a:latin typeface="Courier New" panose="02070309020205020404" pitchFamily="49" charset="0"/>
              </a:rPr>
              <a:t>main()</a:t>
            </a:r>
            <a:r>
              <a:rPr lang="en-US" altLang="en-US" sz="3200"/>
              <a:t> then uses these functions to solve the original problem.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>
            <a:extLst>
              <a:ext uri="{FF2B5EF4-FFF2-40B4-BE49-F238E27FC236}">
                <a16:creationId xmlns:a16="http://schemas.microsoft.com/office/drawing/2014/main" id="{57543BE2-4D90-671C-0105-30D1FFA72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Advantages of Functions</a:t>
            </a:r>
          </a:p>
        </p:txBody>
      </p:sp>
      <p:sp>
        <p:nvSpPr>
          <p:cNvPr id="30723" name="Rectangle 2051">
            <a:extLst>
              <a:ext uri="{FF2B5EF4-FFF2-40B4-BE49-F238E27FC236}">
                <a16:creationId xmlns:a16="http://schemas.microsoft.com/office/drawing/2014/main" id="{DB6D64A3-0D71-B692-41DF-FEBC2D265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305800" cy="4724400"/>
          </a:xfrm>
          <a:noFill/>
        </p:spPr>
        <p:txBody>
          <a:bodyPr/>
          <a:lstStyle/>
          <a:p>
            <a:r>
              <a:rPr lang="en-US" altLang="en-US" sz="3200"/>
              <a:t>Functions separate the concept (</a:t>
            </a:r>
            <a:r>
              <a:rPr lang="en-US" altLang="en-US" sz="3200" u="sng"/>
              <a:t>what is done</a:t>
            </a:r>
            <a:r>
              <a:rPr lang="en-US" altLang="en-US" sz="3200"/>
              <a:t>) from the implementation (</a:t>
            </a:r>
            <a:r>
              <a:rPr lang="en-US" altLang="en-US" sz="3200" u="sng"/>
              <a:t>how it is done</a:t>
            </a:r>
            <a:r>
              <a:rPr lang="en-US" altLang="en-US" sz="3200"/>
              <a:t>).</a:t>
            </a:r>
          </a:p>
          <a:p>
            <a:r>
              <a:rPr lang="en-US" altLang="en-US" sz="3200"/>
              <a:t>Functions make programs easier to  understand. </a:t>
            </a:r>
          </a:p>
          <a:p>
            <a:r>
              <a:rPr lang="en-US" altLang="en-US" sz="3200"/>
              <a:t>Functions can be called several times in the same program, allowing the code to be reused.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DD52F47-81B0-C449-DDF6-E7E156C57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C++ Functions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7DF7F5-15BD-B33F-81D2-047D1C1E2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724400"/>
          </a:xfrm>
          <a:noFill/>
        </p:spPr>
        <p:txBody>
          <a:bodyPr/>
          <a:lstStyle/>
          <a:p>
            <a:r>
              <a:rPr lang="en-US" altLang="en-US" sz="3200"/>
              <a:t>C++ allows the use of both internal (user-defined) and external functions. </a:t>
            </a:r>
          </a:p>
          <a:p>
            <a:endParaRPr lang="en-US" altLang="en-US" sz="3200"/>
          </a:p>
          <a:p>
            <a:r>
              <a:rPr lang="en-US" altLang="en-US" sz="3200"/>
              <a:t>External functions (e.g., </a:t>
            </a:r>
            <a:r>
              <a:rPr lang="en-US" altLang="en-US" sz="3200" b="1">
                <a:latin typeface="Courier New" panose="02070309020205020404" pitchFamily="49" charset="0"/>
              </a:rPr>
              <a:t>abs</a:t>
            </a:r>
            <a:r>
              <a:rPr lang="en-US" altLang="en-US" sz="3200"/>
              <a:t>,</a:t>
            </a:r>
            <a:r>
              <a:rPr lang="en-US" altLang="en-US" sz="3200" b="1"/>
              <a:t> </a:t>
            </a:r>
            <a:r>
              <a:rPr lang="en-US" altLang="en-US" sz="3200" b="1">
                <a:latin typeface="Courier New" panose="02070309020205020404" pitchFamily="49" charset="0"/>
              </a:rPr>
              <a:t>ceil</a:t>
            </a:r>
            <a:r>
              <a:rPr lang="en-US" altLang="en-US" sz="3200"/>
              <a:t>,</a:t>
            </a:r>
            <a:r>
              <a:rPr lang="en-US" altLang="en-US" sz="3200" b="1"/>
              <a:t> </a:t>
            </a:r>
            <a:r>
              <a:rPr lang="en-US" altLang="en-US" sz="3200" b="1">
                <a:latin typeface="Courier New" panose="02070309020205020404" pitchFamily="49" charset="0"/>
              </a:rPr>
              <a:t>rand</a:t>
            </a:r>
            <a:r>
              <a:rPr lang="en-US" altLang="en-US" sz="3200"/>
              <a:t>, sqrt, etc.) are usually grouped into specialized libraries (e.g., </a:t>
            </a:r>
            <a:r>
              <a:rPr lang="en-US" altLang="en-US" sz="3200" b="1">
                <a:latin typeface="Courier New" panose="02070309020205020404" pitchFamily="49" charset="0"/>
              </a:rPr>
              <a:t>iostream</a:t>
            </a:r>
            <a:r>
              <a:rPr lang="en-US" altLang="en-US" sz="3200" b="1"/>
              <a:t>, </a:t>
            </a:r>
            <a:r>
              <a:rPr lang="en-US" altLang="en-US" sz="3200" b="1">
                <a:latin typeface="Courier New" panose="02070309020205020404" pitchFamily="49" charset="0"/>
              </a:rPr>
              <a:t>stdlib</a:t>
            </a:r>
            <a:r>
              <a:rPr lang="en-US" altLang="en-US" sz="3200"/>
              <a:t>,</a:t>
            </a:r>
            <a:r>
              <a:rPr lang="en-US" altLang="en-US" sz="3200" b="1"/>
              <a:t> </a:t>
            </a:r>
            <a:r>
              <a:rPr lang="en-US" altLang="en-US" sz="3200" b="1">
                <a:latin typeface="Courier New" panose="02070309020205020404" pitchFamily="49" charset="0"/>
              </a:rPr>
              <a:t>math</a:t>
            </a:r>
            <a:r>
              <a:rPr lang="en-US" altLang="en-US" sz="3200"/>
              <a:t>, etc.)</a:t>
            </a:r>
            <a:r>
              <a:rPr lang="en-US" altLang="en-US" sz="3600"/>
              <a:t> </a:t>
            </a:r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25D4953-BD27-9CC0-FBA1-70608EC77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Predefined Functions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4244192-DDC8-2070-045A-31996E989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Libraries full of functions for our use!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Two types: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Those that return a value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Those that do not (void)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Must "#include" appropriate library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&lt;cmath&gt;, &lt;cstdlib&gt; (Original "C" libraries)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&lt;iostream&gt; (for cout, cin) 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1A24DB7-1133-F3B8-576A-86C047A5B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Predefined Functions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7A43DE44-A8E8-C846-DD76-3997DADCB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tabLst>
                <a:tab pos="1712913" algn="l"/>
                <a:tab pos="2289175" algn="l"/>
              </a:tabLst>
              <a:defRPr/>
            </a:pPr>
            <a:r>
              <a:rPr lang="en-US"/>
              <a:t>Math functions very plentiful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/>
              <a:t>Found in library &lt;cmath.h&gt;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/>
              <a:t>Most return a value (the "answer")</a:t>
            </a: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1712913" algn="l"/>
                <a:tab pos="2289175" algn="l"/>
              </a:tabLst>
              <a:defRPr/>
            </a:pPr>
            <a:r>
              <a:rPr lang="en-US"/>
              <a:t>Example: theRoot = sqrt(9.0);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/>
              <a:t>Components:</a:t>
            </a:r>
            <a:br>
              <a:rPr lang="en-US"/>
            </a:br>
            <a:r>
              <a:rPr lang="en-US"/>
              <a:t>sqrt =		name of library function</a:t>
            </a:r>
            <a:br>
              <a:rPr lang="en-US"/>
            </a:br>
            <a:r>
              <a:rPr lang="en-US"/>
              <a:t>theRoot =	variable used to assign "answer" to</a:t>
            </a:r>
            <a:br>
              <a:rPr lang="en-US"/>
            </a:br>
            <a:r>
              <a:rPr lang="en-US"/>
              <a:t>9.0 =		argument or "starting input" for function</a:t>
            </a:r>
          </a:p>
          <a:p>
            <a:pPr lvl="1">
              <a:spcAft>
                <a:spcPts val="0"/>
              </a:spcAft>
              <a:buFont typeface="Arial" pitchFamily="34" charset="0"/>
              <a:buChar char="–"/>
              <a:tabLst>
                <a:tab pos="1712913" algn="l"/>
                <a:tab pos="2289175" algn="l"/>
              </a:tabLst>
              <a:defRPr/>
            </a:pPr>
            <a:r>
              <a:rPr lang="en-US"/>
              <a:t>In I-P-O: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/>
              <a:t>I =	9.0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/>
              <a:t>P =	"compute the square root"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  <a:tabLst>
                <a:tab pos="1712913" algn="l"/>
                <a:tab pos="2289175" algn="l"/>
              </a:tabLst>
              <a:defRPr/>
            </a:pPr>
            <a:r>
              <a:rPr lang="en-US"/>
              <a:t>O =	3, which is returned &amp; assigned to theRoot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C:\WINDOWS\Desktop\Oh_type\sacitch_C++_ppt\gif\savitchc03d02_1of2.gif">
            <a:extLst>
              <a:ext uri="{FF2B5EF4-FFF2-40B4-BE49-F238E27FC236}">
                <a16:creationId xmlns:a16="http://schemas.microsoft.com/office/drawing/2014/main" id="{5432F458-6036-88A1-CF4A-4D6B9BA9125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646238"/>
            <a:ext cx="7431088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6">
            <a:extLst>
              <a:ext uri="{FF2B5EF4-FFF2-40B4-BE49-F238E27FC236}">
                <a16:creationId xmlns:a16="http://schemas.microsoft.com/office/drawing/2014/main" id="{F1E623F7-B96D-4B81-D633-A75CDDD7C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Even More Math Functions: </a:t>
            </a:r>
            <a:br>
              <a:rPr lang="en-US" altLang="en-US" sz="3200"/>
            </a:br>
            <a:r>
              <a:rPr lang="en-US" altLang="en-US" sz="3200"/>
              <a:t>Some Predefined Functions (1 of 2)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69782A0-1387-DF5E-3599-024F45B6E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Predefined Void Functions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58B99E5-7CE4-525F-007A-1DBF52983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returned value</a:t>
            </a:r>
          </a:p>
          <a:p>
            <a:r>
              <a:rPr lang="en-US" altLang="en-US"/>
              <a:t>Performs an action, but sends no "answer"</a:t>
            </a:r>
          </a:p>
          <a:p>
            <a:r>
              <a:rPr lang="en-US" altLang="en-US"/>
              <a:t>When called, it’s a statement itself</a:t>
            </a:r>
          </a:p>
          <a:p>
            <a:pPr lvl="1"/>
            <a:r>
              <a:rPr lang="en-US" altLang="en-US"/>
              <a:t>exit(1);	// No return value, so not assigned</a:t>
            </a:r>
          </a:p>
          <a:p>
            <a:pPr lvl="2"/>
            <a:r>
              <a:rPr lang="en-US" altLang="en-US"/>
              <a:t>This call terminates program</a:t>
            </a:r>
          </a:p>
          <a:p>
            <a:pPr lvl="2"/>
            <a:r>
              <a:rPr lang="en-US" altLang="en-US"/>
              <a:t>void functions can still have arguments</a:t>
            </a:r>
          </a:p>
          <a:p>
            <a:r>
              <a:rPr lang="en-US" altLang="en-US"/>
              <a:t>All aspects same as functions that "return</a:t>
            </a:r>
            <a:br>
              <a:rPr lang="en-US" altLang="en-US"/>
            </a:br>
            <a:r>
              <a:rPr lang="en-US" altLang="en-US"/>
              <a:t>a value"</a:t>
            </a:r>
          </a:p>
          <a:p>
            <a:pPr lvl="1"/>
            <a:r>
              <a:rPr lang="en-US" altLang="en-US"/>
              <a:t>They just don’t return a value!</a:t>
            </a: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DF9A5E8-7D3A-730D-18A3-441A2FF1E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User-Defined Functions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C7B5E70-FCC6-37E0-2AE3-7B14202CE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3058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C++ programs usually have the following form: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Courier" pitchFamily="49" charset="0"/>
              </a:rPr>
              <a:t>  </a:t>
            </a: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// include statements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  // function prototypes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  // main() function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  // function definitions</a:t>
            </a:r>
          </a:p>
        </p:txBody>
      </p:sp>
      <p:pic>
        <p:nvPicPr>
          <p:cNvPr id="37892" name="Picture 8" descr="Dolly">
            <a:extLst>
              <a:ext uri="{FF2B5EF4-FFF2-40B4-BE49-F238E27FC236}">
                <a16:creationId xmlns:a16="http://schemas.microsoft.com/office/drawing/2014/main" id="{B8035788-09BB-DEB4-DF33-0807E0BE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743201"/>
            <a:ext cx="18288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8C11DD2-64B7-E84C-B2B7-9CDC3F47B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Input and Output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72942E7-AF7B-D130-96CB-EB559720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200"/>
              <a:t> </a:t>
            </a:r>
          </a:p>
        </p:txBody>
      </p:sp>
      <p:pic>
        <p:nvPicPr>
          <p:cNvPr id="38916" name="Picture 5" descr="function_fig1">
            <a:extLst>
              <a:ext uri="{FF2B5EF4-FFF2-40B4-BE49-F238E27FC236}">
                <a16:creationId xmlns:a16="http://schemas.microsoft.com/office/drawing/2014/main" id="{5AC9F950-38D5-5A3A-0DC0-20AF14E1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1"/>
            <a:ext cx="82296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7917D4-BDF8-8BF7-549D-83C24F15A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A7206D97-4C0E-4560-9C65-6B5110E9E58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A5084495-F708-61B0-EF86-D51F27ACD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Declarators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5A8E4904-979F-D404-FC9F-90B570DCF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Named constants are commonly used as size declarators.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const int SIZE = 5;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int tests[SIZE];</a:t>
            </a:r>
          </a:p>
          <a:p>
            <a:r>
              <a:rPr lang="en-US" altLang="en-US"/>
              <a:t>This eases program maintenance when the size of the array needs to be changed.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111E585-63D3-41FB-18B2-88C8F5F4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Functions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36B7641-2360-13E8-9147-2BF8C5C5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	C++ functions have a list of </a:t>
            </a:r>
            <a:r>
              <a:rPr lang="en-US" altLang="en-US" i="1"/>
              <a:t>parameters</a:t>
            </a:r>
            <a:r>
              <a:rPr lang="en-US" altLang="en-US"/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Parameters are the things we give the function to operate on.</a:t>
            </a:r>
          </a:p>
          <a:p>
            <a:pPr lvl="1">
              <a:buFont typeface="Monotype Sort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Each parameter has a </a:t>
            </a:r>
            <a:r>
              <a:rPr lang="en-US" altLang="en-US" i="1"/>
              <a:t>type</a:t>
            </a:r>
            <a:r>
              <a:rPr lang="en-US" altLang="en-US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/>
              <a:t>There can be zero parameters.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0C56C108-8B41-AC12-F1A7-D87C9FB48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C17C1C2C-B830-31C0-61FC-A659B2EA0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A function definition has the following syntax: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/>
              <a:t>	</a:t>
            </a:r>
            <a:r>
              <a:rPr lang="en-US" altLang="en-US" sz="2400"/>
              <a:t>&lt;type&gt; &lt;function name&gt;(&lt;parameter list&gt;)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	&lt;local declarations&gt;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	&lt;sequence of statements&gt;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4000" b="1">
              <a:latin typeface="Courier New" panose="02070309020205020404" pitchFamily="49" charset="0"/>
            </a:endParaRPr>
          </a:p>
        </p:txBody>
      </p:sp>
      <p:pic>
        <p:nvPicPr>
          <p:cNvPr id="40964" name="Picture 1028" descr="j0211981">
            <a:extLst>
              <a:ext uri="{FF2B5EF4-FFF2-40B4-BE49-F238E27FC236}">
                <a16:creationId xmlns:a16="http://schemas.microsoft.com/office/drawing/2014/main" id="{DB0317A9-B84B-C5AB-B0CC-D63C3B49D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495801"/>
            <a:ext cx="16002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715A541-3A15-C4BC-3D32-FC1A9DE77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function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2538D41-B07A-BFEC-39C7-F49AFDB51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124200"/>
            <a:ext cx="7772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add2ints(int a, int b)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return(a+b);</a:t>
            </a:r>
          </a:p>
          <a:p>
            <a:pPr>
              <a:buFontTx/>
              <a:buNone/>
            </a:pPr>
            <a:r>
              <a:rPr lang="en-US" altLang="en-US" sz="3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92A916D-8CFC-3C5A-732A-CCE01498952D}"/>
              </a:ext>
            </a:extLst>
          </p:cNvPr>
          <p:cNvSpPr txBox="1">
            <a:spLocks noChangeArrowheads="1"/>
          </p:cNvSpPr>
          <p:nvPr/>
        </p:nvSpPr>
        <p:spPr bwMode="auto">
          <a:xfrm rot="5087228">
            <a:off x="1658931" y="1627952"/>
            <a:ext cx="1609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Helvetica" panose="020B0604020202020204" pitchFamily="34" charset="0"/>
              </a:rPr>
              <a:t>Return type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98D2C9E8-7320-2C7C-754A-D21BD759A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67000"/>
            <a:ext cx="76200" cy="609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5A65C1EA-8F6F-753B-C1DC-ADA450765E76}"/>
              </a:ext>
            </a:extLst>
          </p:cNvPr>
          <p:cNvSpPr txBox="1">
            <a:spLocks noChangeArrowheads="1"/>
          </p:cNvSpPr>
          <p:nvPr/>
        </p:nvSpPr>
        <p:spPr bwMode="auto">
          <a:xfrm rot="20642271">
            <a:off x="3065909" y="2085945"/>
            <a:ext cx="2008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Helvetica" panose="020B0604020202020204" pitchFamily="34" charset="0"/>
              </a:rPr>
              <a:t>Function name</a:t>
            </a:r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674A740C-950B-DC99-54E8-2E7FF6622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14600"/>
            <a:ext cx="76200" cy="609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0B5CDA9F-13DE-715C-84D0-AC542EA57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438400"/>
            <a:ext cx="2286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EE22D0AD-7501-07BC-B607-8B25840AF79D}"/>
              </a:ext>
            </a:extLst>
          </p:cNvPr>
          <p:cNvSpPr txBox="1">
            <a:spLocks noChangeArrowheads="1"/>
          </p:cNvSpPr>
          <p:nvPr/>
        </p:nvSpPr>
        <p:spPr bwMode="auto">
          <a:xfrm rot="21463989">
            <a:off x="6313692" y="1928783"/>
            <a:ext cx="1566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Helvetica" panose="020B0604020202020204" pitchFamily="34" charset="0"/>
              </a:rPr>
              <a:t>parameters</a:t>
            </a:r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400EA548-C8D5-35E6-2EBE-05590B020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048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59393AC5-6B84-3739-9F2E-46E1467CB183}"/>
              </a:ext>
            </a:extLst>
          </p:cNvPr>
          <p:cNvSpPr txBox="1">
            <a:spLocks noChangeArrowheads="1"/>
          </p:cNvSpPr>
          <p:nvPr/>
        </p:nvSpPr>
        <p:spPr bwMode="auto">
          <a:xfrm rot="1055182">
            <a:off x="7402436" y="4905345"/>
            <a:ext cx="1952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Helvetica" panose="020B0604020202020204" pitchFamily="34" charset="0"/>
              </a:rPr>
              <a:t>Function body</a:t>
            </a:r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24F725D8-4880-2D35-9067-0D5CDA6658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267200"/>
            <a:ext cx="160020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>
            <a:extLst>
              <a:ext uri="{FF2B5EF4-FFF2-40B4-BE49-F238E27FC236}">
                <a16:creationId xmlns:a16="http://schemas.microsoft.com/office/drawing/2014/main" id="{12BC39FB-7C28-F20F-78FB-03BD1FEF0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43011" name="Rectangle 1027">
            <a:extLst>
              <a:ext uri="{FF2B5EF4-FFF2-40B4-BE49-F238E27FC236}">
                <a16:creationId xmlns:a16="http://schemas.microsoft.com/office/drawing/2014/main" id="{D50C503A-D8C1-4437-2810-E47CCA384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For example: Definition of a function that computes the absolute value of an integer: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FF99"/>
                </a:solidFill>
                <a:latin typeface="Courier New" panose="02070309020205020404" pitchFamily="49" charset="0"/>
              </a:rPr>
              <a:t> 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	int</a:t>
            </a:r>
            <a:r>
              <a:rPr lang="en-US" altLang="en-US" b="1">
                <a:latin typeface="Courier New" panose="02070309020205020404" pitchFamily="49" charset="0"/>
              </a:rPr>
              <a:t> absolute(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(x &gt;= 0)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b="1">
                <a:latin typeface="Courier New" panose="02070309020205020404" pitchFamily="49" charset="0"/>
              </a:rPr>
              <a:t> 	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-x;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}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4000" b="1">
              <a:latin typeface="Courier New" panose="02070309020205020404" pitchFamily="49" charset="0"/>
            </a:endParaRPr>
          </a:p>
        </p:txBody>
      </p:sp>
      <p:pic>
        <p:nvPicPr>
          <p:cNvPr id="43012" name="Picture 1028" descr="j0211981">
            <a:extLst>
              <a:ext uri="{FF2B5EF4-FFF2-40B4-BE49-F238E27FC236}">
                <a16:creationId xmlns:a16="http://schemas.microsoft.com/office/drawing/2014/main" id="{4D6B71E2-6B5C-8D52-48BF-0E1E041A0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495801"/>
            <a:ext cx="16002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D3AE0C-03F0-D73E-0506-8BC849163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848600" cy="1447800"/>
          </a:xfrm>
        </p:spPr>
        <p:txBody>
          <a:bodyPr/>
          <a:lstStyle/>
          <a:p>
            <a:r>
              <a:rPr lang="en-US" altLang="en-US"/>
              <a:t>Using functions –</a:t>
            </a:r>
            <a:br>
              <a:rPr lang="en-US" altLang="en-US"/>
            </a:br>
            <a:r>
              <a:rPr lang="en-US" altLang="en-US"/>
              <a:t>Math Library functions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0663F4D-F7C8-AFD5-893A-AF8659D1E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667000"/>
            <a:ext cx="7848600" cy="3733800"/>
          </a:xfrm>
        </p:spPr>
        <p:txBody>
          <a:bodyPr/>
          <a:lstStyle/>
          <a:p>
            <a:r>
              <a:rPr lang="en-US" altLang="en-US"/>
              <a:t>C++ includes a library of Math functions you can use.</a:t>
            </a:r>
          </a:p>
          <a:p>
            <a:r>
              <a:rPr lang="en-US" altLang="en-US"/>
              <a:t>You have to know how to </a:t>
            </a:r>
            <a:r>
              <a:rPr lang="en-US" altLang="en-US" i="1"/>
              <a:t>call</a:t>
            </a:r>
            <a:r>
              <a:rPr lang="en-US" altLang="en-US"/>
              <a:t> these functions before you can use them.</a:t>
            </a:r>
          </a:p>
          <a:p>
            <a:r>
              <a:rPr lang="en-US" altLang="en-US"/>
              <a:t>You have to know what they return.</a:t>
            </a:r>
          </a:p>
          <a:p>
            <a:r>
              <a:rPr lang="en-US" altLang="en-US"/>
              <a:t>You don’t have to know how they work!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9BB7062-7FF6-7EAA-BD3B-6CB777B0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double sqrt( double 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E6D315-E432-8F09-B307-4EE2E40BA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</a:t>
            </a:r>
            <a:r>
              <a:rPr lang="en-US" altLang="en-US" i="1"/>
              <a:t>calling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</a:rPr>
              <a:t>sqrt</a:t>
            </a:r>
            <a:r>
              <a:rPr lang="en-US" altLang="en-US"/>
              <a:t>, we have to give it a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/>
              <a:t>.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sqrt</a:t>
            </a:r>
            <a:r>
              <a:rPr lang="en-US" altLang="en-US"/>
              <a:t> function returns a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/>
              <a:t>.</a:t>
            </a:r>
          </a:p>
          <a:p>
            <a:r>
              <a:rPr lang="en-US" altLang="en-US"/>
              <a:t>We have to give it a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/>
              <a:t>.</a:t>
            </a:r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x = sqrt(y);</a:t>
            </a:r>
          </a:p>
          <a:p>
            <a:pPr algn="ctr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x = sqrt(100);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CB6C41-58C6-4352-3E5B-EF6A08B43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Telling the compiler about </a:t>
            </a:r>
            <a:r>
              <a:rPr lang="en-US" altLang="en-US" sz="3200" b="1">
                <a:latin typeface="Courier New" panose="02070309020205020404" pitchFamily="49" charset="0"/>
              </a:rPr>
              <a:t>sqrt()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653FEC-8D0D-619D-58EB-31B19D240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does the compiler know about </a:t>
            </a:r>
            <a:r>
              <a:rPr lang="en-US" altLang="en-US" b="1">
                <a:latin typeface="Courier New" panose="02070309020205020404" pitchFamily="49" charset="0"/>
              </a:rPr>
              <a:t>sqrt</a:t>
            </a:r>
            <a:r>
              <a:rPr lang="en-US" altLang="en-US"/>
              <a:t> ?</a:t>
            </a:r>
          </a:p>
          <a:p>
            <a:endParaRPr lang="en-US" altLang="en-US"/>
          </a:p>
          <a:p>
            <a:r>
              <a:rPr lang="en-US" altLang="en-US"/>
              <a:t>You have to tell it: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#include &lt;math.h&gt;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7159A87E-269B-FDF0-0EED-3E8F8D618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Call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8BCBE9FC-89B5-5BEB-F101-DD206794D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function call</a:t>
            </a:r>
            <a:r>
              <a:rPr lang="en-US" altLang="en-US"/>
              <a:t> has the following syntax: </a:t>
            </a: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&lt;function name&gt;(&lt;argument list&gt;)</a:t>
            </a:r>
          </a:p>
          <a:p>
            <a:pPr>
              <a:buFont typeface="Monotype Sorts" pitchFamily="2" charset="2"/>
              <a:buNone/>
            </a:pPr>
            <a:endParaRPr lang="en-US" altLang="en-US" sz="2400" b="1">
              <a:latin typeface="Courier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2800"/>
              <a:t>Example: </a:t>
            </a:r>
            <a:r>
              <a:rPr lang="en-US" altLang="en-US" sz="2800">
                <a:solidFill>
                  <a:srgbClr val="33CCFF"/>
                </a:solidFill>
              </a:rPr>
              <a:t>int</a:t>
            </a:r>
            <a:r>
              <a:rPr lang="en-US" altLang="en-US" sz="2800"/>
              <a:t> distance = absolute(-5);</a:t>
            </a:r>
          </a:p>
          <a:p>
            <a:pPr lvl="1"/>
            <a:r>
              <a:rPr lang="en-US" altLang="en-US" sz="2800"/>
              <a:t>The result of a function call is a value of type &lt;type&gt;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B65C89C-6F5F-FEEE-9F86-CEC0A09C4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function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0813E4-46E4-41EC-9D2D-20E09D466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have decide on what the function will </a:t>
            </a:r>
            <a:r>
              <a:rPr lang="en-US" altLang="en-US" i="1"/>
              <a:t>look </a:t>
            </a:r>
            <a:r>
              <a:rPr lang="en-US" altLang="en-US"/>
              <a:t>like:</a:t>
            </a:r>
          </a:p>
          <a:p>
            <a:pPr lvl="1"/>
            <a:r>
              <a:rPr lang="en-US" altLang="en-US"/>
              <a:t>Return type</a:t>
            </a:r>
          </a:p>
          <a:p>
            <a:pPr lvl="1"/>
            <a:r>
              <a:rPr lang="en-US" altLang="en-US"/>
              <a:t>Name</a:t>
            </a:r>
          </a:p>
          <a:p>
            <a:pPr lvl="1"/>
            <a:r>
              <a:rPr lang="en-US" altLang="en-US"/>
              <a:t>Types of parameters (number of parameters)</a:t>
            </a:r>
          </a:p>
          <a:p>
            <a:r>
              <a:rPr lang="en-US" altLang="en-US"/>
              <a:t>You have to write the body (the actual code).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5C8C1C-5CA5-AA0C-21EC-830643312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parameters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EEAF379-7FA9-1CC4-6309-9DC224C92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parameters are </a:t>
            </a:r>
            <a:r>
              <a:rPr lang="en-US" altLang="en-US" i="1"/>
              <a:t>local variables</a:t>
            </a:r>
            <a:r>
              <a:rPr lang="en-US" altLang="en-US"/>
              <a:t> inside the body of the function.</a:t>
            </a:r>
          </a:p>
          <a:p>
            <a:pPr lvl="1"/>
            <a:r>
              <a:rPr lang="en-US" altLang="en-US"/>
              <a:t>When the function is called they will have the values </a:t>
            </a:r>
            <a:r>
              <a:rPr lang="en-US" altLang="en-US" i="1"/>
              <a:t>passed in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 function gets </a:t>
            </a:r>
            <a:r>
              <a:rPr lang="en-US" altLang="en-US" i="1"/>
              <a:t>a copy</a:t>
            </a:r>
            <a:r>
              <a:rPr lang="en-US" altLang="en-US"/>
              <a:t> of the values passed in (we will later see how to pass a </a:t>
            </a:r>
            <a:r>
              <a:rPr lang="en-US" altLang="en-US" i="1"/>
              <a:t>reference</a:t>
            </a:r>
            <a:r>
              <a:rPr lang="en-US" altLang="en-US"/>
              <a:t> to a variable).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7CA5CFA-1C4D-7D6F-FB75-FCAB7037F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1A1FFBD7-7841-409C-8D4B-4B038C7498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BC1C36EE-DB63-376A-C2E3-38752721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848600" cy="1143000"/>
          </a:xfrm>
        </p:spPr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A8069FD9-7128-D0CB-079E-62455ABBB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/>
              <a:t>Each element in an array is assigned a unique </a:t>
            </a:r>
            <a:r>
              <a:rPr lang="en-US" altLang="en-US" i="1"/>
              <a:t>subscript</a:t>
            </a:r>
            <a:r>
              <a:rPr lang="en-US" altLang="en-US"/>
              <a:t>.</a:t>
            </a:r>
          </a:p>
          <a:p>
            <a:r>
              <a:rPr lang="en-US" altLang="en-US"/>
              <a:t>Subscripts start at 0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33188" name="Group 4">
            <a:extLst>
              <a:ext uri="{FF2B5EF4-FFF2-40B4-BE49-F238E27FC236}">
                <a16:creationId xmlns:a16="http://schemas.microsoft.com/office/drawing/2014/main" id="{F614AAB0-0068-A594-C8DB-E282612D94E7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633914"/>
          <a:ext cx="6096000" cy="36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4772203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3082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2680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94019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637064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98719"/>
                  </a:ext>
                </a:extLst>
              </a:tr>
            </a:tbl>
          </a:graphicData>
        </a:graphic>
      </p:graphicFrame>
      <p:graphicFrame>
        <p:nvGraphicFramePr>
          <p:cNvPr id="733206" name="Group 22">
            <a:extLst>
              <a:ext uri="{FF2B5EF4-FFF2-40B4-BE49-F238E27FC236}">
                <a16:creationId xmlns:a16="http://schemas.microsoft.com/office/drawing/2014/main" id="{B513F7C7-2819-48A0-C056-94063E2CF0D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5014914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5838376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5409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21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845352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4088441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526823"/>
                  </a:ext>
                </a:extLst>
              </a:tr>
            </a:tbl>
          </a:graphicData>
        </a:graphic>
      </p:graphicFrame>
      <p:sp>
        <p:nvSpPr>
          <p:cNvPr id="733220" name="Text Box 36">
            <a:extLst>
              <a:ext uri="{FF2B5EF4-FFF2-40B4-BE49-F238E27FC236}">
                <a16:creationId xmlns:a16="http://schemas.microsoft.com/office/drawing/2014/main" id="{ECAA4420-F1DB-0DDF-680F-F5F94E1C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139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subscripts: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3EF7209-FF66-3DCA-26E1-8154D7003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Arguments/Parameters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4F98860-FBCD-C690-D5D2-78023F16D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8305800" cy="1447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one-to-one correspondence between the </a:t>
            </a:r>
            <a:r>
              <a:rPr lang="en-US" altLang="en-US" sz="3200" u="sng"/>
              <a:t>arguments</a:t>
            </a:r>
            <a:r>
              <a:rPr lang="en-US" altLang="en-US" sz="3200"/>
              <a:t> in a function call and the </a:t>
            </a:r>
            <a:r>
              <a:rPr lang="en-US" altLang="en-US" sz="3200" u="sng"/>
              <a:t>parameters</a:t>
            </a:r>
            <a:r>
              <a:rPr lang="en-US" altLang="en-US" sz="3200"/>
              <a:t> in the function definition. 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FFD606B3-36B6-1202-75B9-C8F47C26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8915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 argument1;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33CC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Courier New" panose="02070309020205020404" pitchFamily="49" charset="0"/>
              </a:rPr>
              <a:t> argument2;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FF99"/>
                </a:solidFill>
                <a:latin typeface="Courier New" panose="02070309020205020404" pitchFamily="49" charset="0"/>
              </a:rPr>
              <a:t>// function call (in another function, such as main)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result = thefunctionname(argument1, argument2);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00FF99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FF99"/>
                </a:solidFill>
                <a:latin typeface="Courier New" panose="02070309020205020404" pitchFamily="49" charset="0"/>
              </a:rPr>
              <a:t>// function definition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 thefunctionname(</a:t>
            </a:r>
            <a:r>
              <a:rPr lang="en-US" altLang="en-US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 parameter1, </a:t>
            </a:r>
            <a:r>
              <a:rPr lang="en-US" altLang="en-US">
                <a:solidFill>
                  <a:srgbClr val="33CC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Courier New" panose="02070309020205020404" pitchFamily="49" charset="0"/>
              </a:rPr>
              <a:t> parameter2){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FF99"/>
                </a:solidFill>
                <a:latin typeface="Courier New" panose="02070309020205020404" pitchFamily="49" charset="0"/>
              </a:rPr>
              <a:t>// Now the function can use the two parameters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00FF99"/>
                </a:solidFill>
                <a:latin typeface="Courier New" panose="02070309020205020404" pitchFamily="49" charset="0"/>
              </a:rPr>
              <a:t>// parameter1 = argument 1, parameter2 = argument2</a:t>
            </a:r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8431E1F3-8525-528B-E04E-930E3F4BA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800600"/>
            <a:ext cx="1524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7">
            <a:extLst>
              <a:ext uri="{FF2B5EF4-FFF2-40B4-BE49-F238E27FC236}">
                <a16:creationId xmlns:a16="http://schemas.microsoft.com/office/drawing/2014/main" id="{A122CA39-326E-A4A2-2DAC-AF3D381F1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800600"/>
            <a:ext cx="60960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7006857-6EC6-7890-FDAF-FDA6E4D7D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Function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A5D19953-FC02-B585-FDB8-570E8B0F68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8800" y="2057400"/>
            <a:ext cx="8534400" cy="4114800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add2nums( int firstnum, int secondnum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int sum;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sum = firstnum + secondnum;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// just to make a point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firstnum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secondnum = 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return(sum);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3A534AC-38A3-8A71-9850-45D06460B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en-US"/>
              <a:t>Testing </a:t>
            </a:r>
            <a:r>
              <a:rPr lang="en-US" altLang="en-US" sz="3200" b="1">
                <a:latin typeface="Courier New" panose="02070309020205020404" pitchFamily="49" charset="0"/>
              </a:rPr>
              <a:t>add2nums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767F1EE-DDA9-90A6-31B9-9482D5AD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main(void)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int y,a,b;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cout &lt;&lt; "Enter 2 numbers\n";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cin &gt;&gt; a &gt;&gt; b;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y = add2nums(a,b);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cout &lt;&lt; "a is " &lt;&lt; a &lt;&lt; endl;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cout &lt;&lt; "b is " &lt;&lt; b &lt;&lt; endl;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cout &lt;&lt; "y is " &lt;&lt; y &lt;&lt; endl;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return(0);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C9C3970-32B1-41CB-3F3E-B2867B866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762000"/>
          </a:xfrm>
        </p:spPr>
        <p:txBody>
          <a:bodyPr/>
          <a:lstStyle/>
          <a:p>
            <a:r>
              <a:rPr lang="en-US" altLang="en-US"/>
              <a:t>What happens here?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5B8C814-8E97-0A38-7D68-C06AE7CC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add2nums(int a, int b) {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a=a+b; 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return(a);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a,b,y;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y = add2nums(a,b);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2B0330D-FD14-2C6F-FE05-EDC35132A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Scope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AEB520D-CA86-94B6-E1A4-FD7A409D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51054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scope </a:t>
            </a:r>
            <a:r>
              <a:rPr lang="en-US" altLang="en-US"/>
              <a:t> of a variable is the portion of a program where the variable has meaning (where it exists).</a:t>
            </a:r>
          </a:p>
          <a:p>
            <a:r>
              <a:rPr lang="en-US" altLang="en-US"/>
              <a:t>A global variable has global (unlimited) scope.</a:t>
            </a:r>
          </a:p>
          <a:p>
            <a:r>
              <a:rPr lang="en-US" altLang="en-US"/>
              <a:t>A local variable’s scope is restricted to the function that declares the variable. </a:t>
            </a:r>
          </a:p>
          <a:p>
            <a:r>
              <a:rPr lang="en-US" altLang="en-US"/>
              <a:t>A block variable’s scope is restricted to the block in which the variable is declared.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F42A5A6-8175-8B2C-C4CD-78B538FB0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Scope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F7799D9-DF75-2E4E-E84F-2C0BF4F07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Some variables can be accessed throughout an entire program, while others can be accessed only in a limited part of the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The scope of a variable defines where it can be accessed in a program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To adequately understand scope, you must be able to distinguish between local and global variables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122EFFA-2307-8240-714C-64EC39899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9C90CA-DE69-0CC3-BCE0-EA955998A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Parameters and variables declared inside the definition of a function are </a:t>
            </a:r>
            <a:r>
              <a:rPr lang="en-US" altLang="en-US" i="1"/>
              <a:t>local</a:t>
            </a:r>
            <a:r>
              <a:rPr lang="en-US" altLang="en-US"/>
              <a:t>.</a:t>
            </a:r>
          </a:p>
          <a:p>
            <a:r>
              <a:rPr lang="en-US" altLang="en-US"/>
              <a:t>They only exist inside the function body.</a:t>
            </a:r>
          </a:p>
          <a:p>
            <a:r>
              <a:rPr lang="en-US" altLang="en-US"/>
              <a:t>Once the function returns, the variables no longer exist!</a:t>
            </a:r>
          </a:p>
          <a:p>
            <a:pPr lvl="1"/>
            <a:r>
              <a:rPr lang="en-US" altLang="en-US"/>
              <a:t>That’s fine! We don’t need them anymore!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58FC1E9-626F-36E6-FE94-1D2B1C27C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Variables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A87FB09-1B8B-FD81-CF94-30769288B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You can also declare variables that exist only within the </a:t>
            </a:r>
            <a:r>
              <a:rPr lang="en-US" altLang="en-US" i="1"/>
              <a:t>body</a:t>
            </a:r>
            <a:r>
              <a:rPr lang="en-US" altLang="en-US"/>
              <a:t> of a compound statement </a:t>
            </a:r>
            <a:r>
              <a:rPr lang="en-US" altLang="en-US" i="1"/>
              <a:t>(a block</a:t>
            </a:r>
            <a:r>
              <a:rPr lang="en-US" altLang="en-US"/>
              <a:t>)</a:t>
            </a:r>
            <a:r>
              <a:rPr lang="en-US" altLang="en-US" i="1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int foo;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90F5F3-79FC-1B7D-771E-6B05CEAEA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9EC4B45-FCDE-ADAE-E209-8F275810B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declare variables outside of any function definition – these variables are  </a:t>
            </a:r>
            <a:r>
              <a:rPr lang="en-US" altLang="en-US" i="1"/>
              <a:t>global variables</a:t>
            </a:r>
            <a:r>
              <a:rPr lang="en-US" altLang="en-US"/>
              <a:t>.</a:t>
            </a:r>
          </a:p>
          <a:p>
            <a:r>
              <a:rPr lang="en-US" altLang="en-US"/>
              <a:t>Any function can access/change global variables.</a:t>
            </a:r>
          </a:p>
          <a:p>
            <a:r>
              <a:rPr lang="en-US" altLang="en-US"/>
              <a:t>Example: flag that indicates whether debugging information should be printed.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BC6D35A-F849-7611-6FCA-635E0594D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Distinguishing Between Local </a:t>
            </a:r>
            <a:br>
              <a:rPr lang="en-US" altLang="en-US"/>
            </a:br>
            <a:r>
              <a:rPr lang="en-US" altLang="en-US"/>
              <a:t>and Global Variables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BD53BD5-D19C-2DED-0B9D-E021D234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en-US"/>
              <a:t>Celebrity names are global because they are known to people everywhere and always refer to those same celebrities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/>
              <a:t>Global variables are those that are known to all functions in a program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/>
              <a:t>Some named objects in your life are local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/>
              <a:t>You might have a local co-worker whose name takes precedence over, or overrides, a global 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D8193F-CB27-C503-EB1D-403EC1AA9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356DE41-14DA-402B-A78D-F82849EA0A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794F6792-1B57-8AFD-FD58-3D4291975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B05B41F-A9E9-236D-8556-C2D31B1F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/>
              <a:t>The last element’s subscript is </a:t>
            </a:r>
            <a:r>
              <a:rPr lang="en-US" altLang="en-US" i="1"/>
              <a:t>n</a:t>
            </a:r>
            <a:r>
              <a:rPr lang="en-US" altLang="en-US"/>
              <a:t>-1 where </a:t>
            </a:r>
            <a:r>
              <a:rPr lang="en-US" altLang="en-US" i="1"/>
              <a:t>n</a:t>
            </a:r>
            <a:r>
              <a:rPr lang="en-US" altLang="en-US"/>
              <a:t> is the number of elements in the array.</a:t>
            </a:r>
          </a:p>
        </p:txBody>
      </p:sp>
      <p:graphicFrame>
        <p:nvGraphicFramePr>
          <p:cNvPr id="735236" name="Group 4">
            <a:extLst>
              <a:ext uri="{FF2B5EF4-FFF2-40B4-BE49-F238E27FC236}">
                <a16:creationId xmlns:a16="http://schemas.microsoft.com/office/drawing/2014/main" id="{C21D3F89-6BD4-F5AF-B2AB-75512BB51F55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405314"/>
          <a:ext cx="6096000" cy="3952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5054537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18175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19844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96497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568505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ヒラギノ角ゴ Pro W3" pitchFamily="112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324015"/>
                  </a:ext>
                </a:extLst>
              </a:tr>
            </a:tbl>
          </a:graphicData>
        </a:graphic>
      </p:graphicFrame>
      <p:graphicFrame>
        <p:nvGraphicFramePr>
          <p:cNvPr id="735254" name="Group 22">
            <a:extLst>
              <a:ext uri="{FF2B5EF4-FFF2-40B4-BE49-F238E27FC236}">
                <a16:creationId xmlns:a16="http://schemas.microsoft.com/office/drawing/2014/main" id="{F3353E8E-307C-E1A8-C1B3-DC873187830B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786314"/>
          <a:ext cx="6096000" cy="3952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4193900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0781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502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116529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4049929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232708"/>
                  </a:ext>
                </a:extLst>
              </a:tr>
            </a:tbl>
          </a:graphicData>
        </a:graphic>
      </p:graphicFrame>
      <p:sp>
        <p:nvSpPr>
          <p:cNvPr id="735268" name="Text Box 36">
            <a:extLst>
              <a:ext uri="{FF2B5EF4-FFF2-40B4-BE49-F238E27FC236}">
                <a16:creationId xmlns:a16="http://schemas.microsoft.com/office/drawing/2014/main" id="{EBEEC41F-6AA5-BEA3-1090-30A5A66C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139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subscripts: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7F8962B-737D-F481-0EA6-0F51D79C4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Distinguishing Between Local </a:t>
            </a:r>
            <a:br>
              <a:rPr lang="en-US" altLang="en-US"/>
            </a:br>
            <a:r>
              <a:rPr lang="en-US" altLang="en-US"/>
              <a:t>and Global Variables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96C17F3-113A-2C73-322C-0F7D8586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/>
              <a:t>Variables that are declared in a block are local to that block and have the following characteristics: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800" dirty="0"/>
              <a:t>Local variables are created when they are declared within a block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800" dirty="0"/>
              <a:t>Local variables are known only to that block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800" dirty="0"/>
              <a:t>Local variables cease to exist when their block ends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471D958-043D-1DF6-3D7B-1C830B69C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Distinguishing Between Local </a:t>
            </a:r>
            <a:br>
              <a:rPr lang="en-US" altLang="en-US"/>
            </a:br>
            <a:r>
              <a:rPr lang="en-US" altLang="en-US"/>
              <a:t>and Global Variables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D409604-C5AE-50E7-2A03-36A8E83DD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Variables declared within a function remain local to that function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In contrast, variables declared within curly braces within any function are local to that block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98749D9-E947-735A-C581-AB0BFA9C4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note about </a:t>
            </a:r>
            <a:br>
              <a:rPr lang="en-US" altLang="en-US"/>
            </a:br>
            <a:r>
              <a:rPr lang="en-US" altLang="en-US"/>
              <a:t>Global vs. File scope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C776563-2CE2-7081-38C0-04E9D1E99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variable declared outside of a function is available everywhere, but only the functions that follow it in the file know about it.</a:t>
            </a:r>
          </a:p>
          <a:p>
            <a:endParaRPr lang="en-US" altLang="en-US"/>
          </a:p>
          <a:p>
            <a:r>
              <a:rPr lang="en-US" altLang="en-US"/>
              <a:t>The book talks about </a:t>
            </a:r>
            <a:r>
              <a:rPr lang="en-US" altLang="en-US" i="1"/>
              <a:t>file scope</a:t>
            </a:r>
            <a:r>
              <a:rPr lang="en-US" altLang="en-US"/>
              <a:t>, I’m calling it </a:t>
            </a:r>
            <a:r>
              <a:rPr lang="en-US" altLang="en-US" i="1"/>
              <a:t>global scope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5EE2F91-CE57-39EC-8328-6B4D46A47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Block Scope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A4D912E0-EC8A-24EE-31BF-BDF4454C5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main(void)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int a =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	cout &lt;&lt; a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cout &lt;&lt; a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4516" name="Text Box 6">
            <a:extLst>
              <a:ext uri="{FF2B5EF4-FFF2-40B4-BE49-F238E27FC236}">
                <a16:creationId xmlns:a16="http://schemas.microsoft.com/office/drawing/2014/main" id="{9CF77180-1C6A-11E7-6785-64F5EA6920BC}"/>
              </a:ext>
            </a:extLst>
          </p:cNvPr>
          <p:cNvSpPr txBox="1">
            <a:spLocks noChangeArrowheads="1"/>
          </p:cNvSpPr>
          <p:nvPr/>
        </p:nvSpPr>
        <p:spPr bwMode="auto">
          <a:xfrm rot="19309870">
            <a:off x="7467600" y="3486219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  <a:latin typeface="Helvetica" panose="020B0604020202020204" pitchFamily="34" charset="0"/>
              </a:rPr>
              <a:t>Error – a doesn’t exist outside the block!</a:t>
            </a:r>
          </a:p>
        </p:txBody>
      </p:sp>
      <p:sp>
        <p:nvSpPr>
          <p:cNvPr id="64517" name="Line 7">
            <a:extLst>
              <a:ext uri="{FF2B5EF4-FFF2-40B4-BE49-F238E27FC236}">
                <a16:creationId xmlns:a16="http://schemas.microsoft.com/office/drawing/2014/main" id="{0A8A6B33-6F5C-4422-6CE8-95E6ABDE19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876800"/>
            <a:ext cx="533400" cy="228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DBAC101-42A8-47AE-C2A8-8070B0306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Absolute Value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A74295B-9DA4-9370-5132-615EF44FD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915400" cy="5029200"/>
          </a:xfrm>
          <a:noFill/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b="1">
                <a:latin typeface="Courier New" panose="02070309020205020404" pitchFamily="49" charset="0"/>
              </a:rPr>
              <a:t> &lt;iostream.h&gt;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absolute (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);</a:t>
            </a: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// function prototype for absolute()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{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num, answer;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cout &lt;&lt; "Enter an integer (0 to stop): ";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cin &gt;&gt; num;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Courier New" panose="02070309020205020404" pitchFamily="49" charset="0"/>
              </a:rPr>
              <a:t> (num!=0){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answer = absolute(num);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cout &lt;&lt; "The absolute value of " &lt;&lt; num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&lt;&lt; " is: " &lt;&lt; answer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cin &gt;&gt; num;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0;   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00FF99"/>
                </a:solidFill>
                <a:latin typeface="Courier New" panose="02070309020205020404" pitchFamily="49" charset="0"/>
              </a:rPr>
              <a:t>// Define a function to take absolute value of an integer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absolute(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(x &gt;= 0)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b="1">
                <a:latin typeface="Courier New" panose="02070309020205020404" pitchFamily="49" charset="0"/>
              </a:rPr>
              <a:t> 	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-x;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8B93EAF-BA1B-94C1-859D-EFBA4B8C1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Prototype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A9AA3DB-1FF7-4D47-74ED-5241B0790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r>
              <a:rPr lang="en-US" altLang="en-US"/>
              <a:t>The function prototype declares the input and output parameters of the function. </a:t>
            </a:r>
          </a:p>
          <a:p>
            <a:endParaRPr lang="en-US" altLang="en-US"/>
          </a:p>
          <a:p>
            <a:r>
              <a:rPr lang="en-US" altLang="en-US"/>
              <a:t>The function prototype has the following syntax: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</a:t>
            </a:r>
            <a:r>
              <a:rPr lang="en-US" altLang="en-US" b="1">
                <a:latin typeface="Courier New" panose="02070309020205020404" pitchFamily="49" charset="0"/>
              </a:rPr>
              <a:t>&lt;type&gt; &lt;function name&gt;(&lt;type list&gt;);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/>
              <a:t>Example: A function that returns the absolute value of an integer is: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absolute(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20D3EBC-F9F2-8A19-20A8-EE9AF63A4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5C45F99-FA69-369E-949D-5E033BA52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05800" cy="4724400"/>
          </a:xfrm>
          <a:noFill/>
        </p:spPr>
        <p:txBody>
          <a:bodyPr/>
          <a:lstStyle/>
          <a:p>
            <a:r>
              <a:rPr lang="en-US" altLang="en-US"/>
              <a:t>The function definition can be placed anywhere in the program after the function prototypes. </a:t>
            </a:r>
          </a:p>
          <a:p>
            <a:endParaRPr lang="en-US" altLang="en-US"/>
          </a:p>
          <a:p>
            <a:r>
              <a:rPr lang="en-US" altLang="en-US"/>
              <a:t>If a function definition is placed in front of </a:t>
            </a:r>
            <a:r>
              <a:rPr lang="en-US" altLang="en-US" b="1">
                <a:latin typeface="Courier New" panose="02070309020205020404" pitchFamily="49" charset="0"/>
              </a:rPr>
              <a:t>main()</a:t>
            </a:r>
            <a:r>
              <a:rPr lang="en-US" altLang="en-US" b="1"/>
              <a:t>,</a:t>
            </a:r>
            <a:r>
              <a:rPr lang="en-US" altLang="en-US"/>
              <a:t>  there is no need to include its function prototype.  </a:t>
            </a:r>
          </a:p>
          <a:p>
            <a:endParaRPr lang="en-US" altLang="en-US"/>
          </a:p>
        </p:txBody>
      </p:sp>
      <p:pic>
        <p:nvPicPr>
          <p:cNvPr id="67588" name="Picture 6" descr="j0211981">
            <a:extLst>
              <a:ext uri="{FF2B5EF4-FFF2-40B4-BE49-F238E27FC236}">
                <a16:creationId xmlns:a16="http://schemas.microsoft.com/office/drawing/2014/main" id="{29A133BA-D3A8-0C7C-B3FF-5D60AA61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243513"/>
            <a:ext cx="16002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75B5-A8E1-F022-7F24-9D2233A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VS REFERENCE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1B48-27B1-0BAA-9573-74C03D11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stores the address of another Variable</a:t>
            </a:r>
          </a:p>
          <a:p>
            <a:r>
              <a:rPr lang="en-US" dirty="0"/>
              <a:t>Reference Variable is an alias of another variable.</a:t>
            </a:r>
          </a:p>
          <a:p>
            <a:r>
              <a:rPr lang="en-US" dirty="0"/>
              <a:t> int *p=&amp;a;</a:t>
            </a:r>
          </a:p>
          <a:p>
            <a:r>
              <a:rPr lang="en-US" dirty="0"/>
              <a:t>  int &amp;ref=a;</a:t>
            </a:r>
          </a:p>
        </p:txBody>
      </p:sp>
    </p:spTree>
    <p:extLst>
      <p:ext uri="{BB962C8B-B14F-4D97-AF65-F5344CB8AC3E}">
        <p14:creationId xmlns:p14="http://schemas.microsoft.com/office/powerpoint/2010/main" val="2281455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725-F187-7D31-20D2-93E4DE2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VALUE,ADDRESS AND REFENCE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E769-25AC-55E8-8EB6-6A556C89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Value- Passing values to function</a:t>
            </a:r>
          </a:p>
          <a:p>
            <a:r>
              <a:rPr lang="en-US" dirty="0"/>
              <a:t>Call by Reference- Passing Reference Variable to Function</a:t>
            </a:r>
          </a:p>
          <a:p>
            <a:r>
              <a:rPr lang="en-US" dirty="0"/>
              <a:t>Call by Address- Passing pointers to functions</a:t>
            </a:r>
          </a:p>
        </p:txBody>
      </p:sp>
    </p:spTree>
    <p:extLst>
      <p:ext uri="{BB962C8B-B14F-4D97-AF65-F5344CB8AC3E}">
        <p14:creationId xmlns:p14="http://schemas.microsoft.com/office/powerpoint/2010/main" val="23277837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292F12F-CD89-E2D9-B07D-6ACF9FF5B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Absolute Value (alternative)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EEAF828-630B-438C-77B2-F13159906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10600" cy="5410200"/>
          </a:xfrm>
          <a:noFill/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Note that it is possible to omit the function prototype if the function is placed before it is called.</a:t>
            </a:r>
            <a:endParaRPr lang="en-US" altLang="en-US">
              <a:latin typeface="Courier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b="1">
                <a:latin typeface="Courier New" panose="02070309020205020404" pitchFamily="49" charset="0"/>
              </a:rPr>
              <a:t> &lt;iostream.h&gt;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absolute(int 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(x &gt;= 0)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x;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b="1">
                <a:latin typeface="Courier New" panose="02070309020205020404" pitchFamily="49" charset="0"/>
              </a:rPr>
              <a:t> 		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-x;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>
                <a:latin typeface="Courier New" panose="02070309020205020404" pitchFamily="49" charset="0"/>
              </a:rPr>
              <a:t> num, answer;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cout &lt;&lt; "Enter an integer (0 to stop): ";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cin &gt;&gt; num;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Courier New" panose="02070309020205020404" pitchFamily="49" charset="0"/>
              </a:rPr>
              <a:t> (num!=0){ 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	answer = absolute(num);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	cout &lt;&lt; "The absolute value of " &lt;&lt; num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     &lt;&lt; " is: " &lt;&lt; answer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cin &gt;&gt; num;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</a:t>
            </a:r>
            <a:r>
              <a:rPr lang="en-US" altLang="en-US" b="1">
                <a:solidFill>
                  <a:srgbClr val="33CC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0;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4C5AB71-5572-36CA-A7D6-4B51077CF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9F645895-A947-46CB-9900-D0EEE6870EF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6DD56B93-7236-B6A2-4D2E-B451EB777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2D3F5456-D10F-D40C-0E70-42ED893CD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294688" cy="4572000"/>
          </a:xfrm>
        </p:spPr>
        <p:txBody>
          <a:bodyPr/>
          <a:lstStyle/>
          <a:p>
            <a:r>
              <a:rPr lang="en-US" altLang="en-US" sz="280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cout &lt;&lt; tests[0];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cin &gt;&gt; tests[1];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tests[4] = tests[0] + tests[1];</a:t>
            </a:r>
          </a:p>
          <a:p>
            <a:r>
              <a:rPr lang="en-US" altLang="en-US" sz="280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cout &lt;&lt; tests; // not legal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1595C97-1751-0C13-3F8F-35C6C06BC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Passing Values to Functions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F49E21E-F282-CE8E-2414-64B36F824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Many real-world functions you perform require that you provide information 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A particular task might always be carried out in the same way, but with specific data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Consider a program that computes the amount of sales tax due on an item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400" b="1"/>
              <a:t>You can write the prototype for computeTax() in one of two ways:</a:t>
            </a:r>
          </a:p>
          <a:p>
            <a:pPr lvl="1" eaLnBrk="1" hangingPunct="1">
              <a:spcBef>
                <a:spcPct val="35000"/>
              </a:spcBef>
              <a:buFontTx/>
              <a:buNone/>
            </a:pPr>
            <a:r>
              <a:rPr lang="en-US" altLang="en-US" sz="2000" b="1"/>
              <a:t>void computeTax(int);</a:t>
            </a:r>
          </a:p>
          <a:p>
            <a:pPr lvl="1" eaLnBrk="1" hangingPunct="1">
              <a:spcBef>
                <a:spcPct val="35000"/>
              </a:spcBef>
              <a:buFontTx/>
              <a:buNone/>
            </a:pPr>
            <a:r>
              <a:rPr lang="en-US" altLang="en-US" sz="2000" b="1"/>
              <a:t>			OR</a:t>
            </a:r>
          </a:p>
          <a:p>
            <a:pPr lvl="1" eaLnBrk="1" hangingPunct="1">
              <a:spcBef>
                <a:spcPct val="35000"/>
              </a:spcBef>
              <a:buFontTx/>
              <a:buNone/>
            </a:pPr>
            <a:r>
              <a:rPr lang="en-US" altLang="en-US" sz="2000" b="1"/>
              <a:t>void computeTax(int price);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FAC93B2C-E1EF-551D-49D8-E105EA5F9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Passing Values to Functions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B1C83796-E855-CE68-DFF6-B93EA2F66D3D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530475" y="1746251"/>
          <a:ext cx="7119938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87325" imgH="2876190" progId="Paint.Picture">
                  <p:embed/>
                </p:oleObj>
              </mc:Choice>
              <mc:Fallback>
                <p:oleObj name="Bitmap Image" r:id="rId3" imgW="6087325" imgH="2876190" progId="Paint.Picture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B1C83796-E855-CE68-DFF6-B93EA2F66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746251"/>
                        <a:ext cx="7119938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26BFE03B-EE51-97DB-37E0-D64B3B7BD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Passing Values to Functions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BFAE754B-40B6-454D-79EE-17EA544945B8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200400" y="1708151"/>
          <a:ext cx="5715000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66667" imgH="3086531" progId="Paint.Picture">
                  <p:embed/>
                </p:oleObj>
              </mc:Choice>
              <mc:Fallback>
                <p:oleObj name="Bitmap Image" r:id="rId3" imgW="6066667" imgH="3086531" progId="Paint.Picture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FAE754B-40B6-454D-79EE-17EA54494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08151"/>
                        <a:ext cx="5715000" cy="290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4E50F3D-A08F-D692-B0D9-53C888A83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Function of three parameters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5E8F791-2B75-5699-502B-FBE488173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7391400" cy="472440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rgbClr val="33CCFF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sz="2400" b="1">
                <a:latin typeface="Courier New" panose="02070309020205020404" pitchFamily="49" charset="0"/>
              </a:rPr>
              <a:t> &lt;iostream.h&gt;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577EFB"/>
                </a:solidFill>
              </a:rPr>
              <a:t>double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577EFB"/>
                </a:solidFill>
              </a:rPr>
              <a:t>total_second(int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577EFB"/>
                </a:solidFill>
              </a:rPr>
              <a:t>double</a:t>
            </a:r>
            <a:r>
              <a:rPr lang="en-US" altLang="en-US" sz="2400"/>
              <a:t> ,</a:t>
            </a:r>
            <a:r>
              <a:rPr lang="en-US" altLang="en-US" sz="2400">
                <a:solidFill>
                  <a:srgbClr val="577EFB"/>
                </a:solidFill>
              </a:rPr>
              <a:t>double</a:t>
            </a:r>
            <a:r>
              <a:rPr lang="en-US" altLang="en-US" sz="2400"/>
              <a:t>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577EFB"/>
                </a:solidFill>
              </a:rPr>
              <a:t>int</a:t>
            </a:r>
            <a:r>
              <a:rPr lang="en-US" altLang="en-US" sz="2400"/>
              <a:t>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cout &lt;&lt; total_second(1,1.5, 2) &lt;&lt; 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577EFB"/>
                </a:solidFill>
              </a:rPr>
              <a:t>return</a:t>
            </a:r>
            <a:r>
              <a:rPr lang="en-US" altLang="en-US" sz="2400"/>
              <a:t>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577EFB"/>
                </a:solidFill>
              </a:rPr>
              <a:t>double</a:t>
            </a:r>
            <a:r>
              <a:rPr lang="en-US" altLang="en-US" sz="2400"/>
              <a:t> total_second( </a:t>
            </a:r>
            <a:r>
              <a:rPr lang="en-US" altLang="en-US" sz="2400">
                <a:solidFill>
                  <a:srgbClr val="3399FF"/>
                </a:solidFill>
              </a:rPr>
              <a:t>int</a:t>
            </a:r>
            <a:r>
              <a:rPr lang="en-US" altLang="en-US" sz="2400"/>
              <a:t> hour, </a:t>
            </a:r>
            <a:r>
              <a:rPr lang="en-US" altLang="en-US" sz="2400">
                <a:solidFill>
                  <a:srgbClr val="3399FF"/>
                </a:solidFill>
              </a:rPr>
              <a:t>double</a:t>
            </a:r>
            <a:r>
              <a:rPr lang="en-US" altLang="en-US" sz="2400"/>
              <a:t> minutes,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                                                 </a:t>
            </a:r>
            <a:r>
              <a:rPr lang="en-US" altLang="en-US" sz="2400">
                <a:solidFill>
                  <a:srgbClr val="3399FF"/>
                </a:solidFill>
              </a:rPr>
              <a:t>double</a:t>
            </a:r>
            <a:r>
              <a:rPr lang="en-US" altLang="en-US" sz="2400"/>
              <a:t> second)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3399FF"/>
                </a:solidFill>
              </a:rPr>
              <a:t>return</a:t>
            </a:r>
            <a:r>
              <a:rPr lang="en-US" altLang="en-US" sz="2400"/>
              <a:t> hour*3600 + minutes * 60 + second;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0770C084-C5A2-6281-0089-CF237B13F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A Program That Calls Two </a:t>
            </a:r>
            <a:br>
              <a:rPr lang="en-US" altLang="en-US" sz="3200" b="1"/>
            </a:br>
            <a:r>
              <a:rPr lang="en-US" altLang="en-US" sz="3200" b="1"/>
              <a:t>Functions to Get Two Results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A12E5C6B-1775-844C-4536-E187CB58724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1027114"/>
          <a:ext cx="8382000" cy="57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668166" imgH="4277322" progId="Paint.Picture">
                  <p:embed/>
                </p:oleObj>
              </mc:Choice>
              <mc:Fallback>
                <p:oleObj name="Bitmap Image" r:id="rId3" imgW="5668166" imgH="4277322" progId="Paint.Picture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A12E5C6B-1775-844C-4536-E187CB587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27114"/>
                        <a:ext cx="8382000" cy="574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7">
            <a:extLst>
              <a:ext uri="{FF2B5EF4-FFF2-40B4-BE49-F238E27FC236}">
                <a16:creationId xmlns:a16="http://schemas.microsoft.com/office/drawing/2014/main" id="{0C1449E8-27E5-FB53-9AA1-27F87EF0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46801"/>
            <a:ext cx="255198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8E50149-5A11-3D5D-4276-A19696D9E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Passing Addresses to </a:t>
            </a:r>
            <a:br>
              <a:rPr lang="en-US" altLang="en-US" sz="3200" b="1"/>
            </a:br>
            <a:r>
              <a:rPr lang="en-US" altLang="en-US" sz="3200" b="1"/>
              <a:t>Functions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5AB6DC8-833F-24CC-0ED2-3C2CE37DD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Just as variable values may be passed to and returned from functions, so may variable addresses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Passing an address to a function avoids having the function copy the passed object, a process that takes time and memory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You also can pass addresses to a function if you want a function to change multiple values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If you pass addresses to function, however, the function can change the contents at those actual memory addresses, eliminating the need to return any values at all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8A9DBCD-EB93-2818-CBC5-2FAAC6C82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Passing Addresses to </a:t>
            </a:r>
            <a:br>
              <a:rPr lang="en-US" altLang="en-US" sz="3200" b="1"/>
            </a:br>
            <a:r>
              <a:rPr lang="en-US" altLang="en-US" sz="3200" b="1"/>
              <a:t>Functions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8EF3243-2ADD-1F57-98E2-276E3E72D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2672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2200" b="1"/>
              <a:t>As an alternative to the program shown earlier, you can pass two memory addresses to one function, making a single function call, as shown in next program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200" b="1"/>
              <a:t>In the program shown, four items are passed to the results() function: the value of a, the value of b, the address of dividend, and the address of modulus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200" b="1"/>
              <a:t>In turn the results() function receives four items: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num1, which holds the value of a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num2, which holds the value of b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oneAddress, a pointer that holds the address of dividend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800" b="1"/>
              <a:t>anotherAddress, a pointer that holds the address of modulus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FA9E9FC-6E37-600A-964C-47CB581BE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A Program That Calls One </a:t>
            </a:r>
            <a:br>
              <a:rPr lang="en-US" altLang="en-US" sz="3200" b="1"/>
            </a:br>
            <a:r>
              <a:rPr lang="en-US" altLang="en-US" sz="3200" b="1"/>
              <a:t>Function to Get Two Results</a:t>
            </a: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D8B6BD63-8408-0471-3258-170DA94D675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524000" y="1730376"/>
          <a:ext cx="914400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95238" imgH="3219899" progId="Paint.Picture">
                  <p:embed/>
                </p:oleObj>
              </mc:Choice>
              <mc:Fallback>
                <p:oleObj name="Bitmap Image" r:id="rId3" imgW="6095238" imgH="3219899" progId="Paint.Picture">
                  <p:embed/>
                  <p:pic>
                    <p:nvPicPr>
                      <p:cNvPr id="4098" name="Object 6">
                        <a:extLst>
                          <a:ext uri="{FF2B5EF4-FFF2-40B4-BE49-F238E27FC236}">
                            <a16:creationId xmlns:a16="http://schemas.microsoft.com/office/drawing/2014/main" id="{D8B6BD63-8408-0471-3258-170DA94D6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30376"/>
                        <a:ext cx="9144000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80E8A4C-7DAC-1A3A-7D89-185C6F7F6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Passing Addresses to </a:t>
            </a:r>
            <a:br>
              <a:rPr lang="en-US" altLang="en-US" sz="3200" b="1"/>
            </a:br>
            <a:r>
              <a:rPr lang="en-US" altLang="en-US" sz="3200" b="1"/>
              <a:t>Functions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EB363B6-742C-0DAC-A980-D294E0555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Passing an address of a variable to a function has a number of advantages: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b="1"/>
              <a:t>If the function is intended to alter the variable, it alters the actual variable, not a copy of it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b="1"/>
              <a:t>You can write the function to alter multiple values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b="1"/>
              <a:t>When you send the address of a variable to a function, the function does not need to make a copy of the variable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3312DE4-ADB7-9409-7329-734EDA1F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Using Reference Variables </a:t>
            </a:r>
            <a:br>
              <a:rPr lang="en-US" altLang="en-US" sz="3200" b="1"/>
            </a:br>
            <a:r>
              <a:rPr lang="en-US" altLang="en-US" sz="3200" b="1"/>
              <a:t>with Functions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7FF2923-1431-BD07-718C-0959EBFA4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0"/>
              </a:spcBef>
            </a:pPr>
            <a:r>
              <a:rPr lang="en-US" altLang="en-US" b="1"/>
              <a:t>To create a second name for a variable in a program, you can generate an </a:t>
            </a:r>
            <a:r>
              <a:rPr lang="en-US" altLang="en-US" b="1">
                <a:solidFill>
                  <a:schemeClr val="hlink"/>
                </a:solidFill>
              </a:rPr>
              <a:t>alias</a:t>
            </a:r>
            <a:r>
              <a:rPr lang="en-US" altLang="en-US" b="1"/>
              <a:t>, or an alternate name</a:t>
            </a:r>
          </a:p>
          <a:p>
            <a:pPr eaLnBrk="1" hangingPunct="1">
              <a:lnSpc>
                <a:spcPct val="120000"/>
              </a:lnSpc>
              <a:spcBef>
                <a:spcPct val="200000"/>
              </a:spcBef>
            </a:pPr>
            <a:r>
              <a:rPr lang="en-US" altLang="en-US" b="1"/>
              <a:t>In C++ a variable that acts as an alias for another variable is called a </a:t>
            </a:r>
            <a:r>
              <a:rPr lang="en-US" altLang="en-US" b="1">
                <a:solidFill>
                  <a:schemeClr val="hlink"/>
                </a:solidFill>
              </a:rPr>
              <a:t>reference variable</a:t>
            </a:r>
            <a:r>
              <a:rPr lang="en-US" altLang="en-US" b="1"/>
              <a:t>, or simply a reference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520</TotalTime>
  <Words>6030</Words>
  <Application>Microsoft Office PowerPoint</Application>
  <PresentationFormat>Widescreen</PresentationFormat>
  <Paragraphs>817</Paragraphs>
  <Slides>120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Aptos</vt:lpstr>
      <vt:lpstr>Arial</vt:lpstr>
      <vt:lpstr>Calibri</vt:lpstr>
      <vt:lpstr>Century Schoolbook</vt:lpstr>
      <vt:lpstr>Courier</vt:lpstr>
      <vt:lpstr>Courier New</vt:lpstr>
      <vt:lpstr>Helvetica</vt:lpstr>
      <vt:lpstr>Monotype Sorts</vt:lpstr>
      <vt:lpstr>Times</vt:lpstr>
      <vt:lpstr>Times New Roman</vt:lpstr>
      <vt:lpstr>Wingdings</vt:lpstr>
      <vt:lpstr>Wingdings 2</vt:lpstr>
      <vt:lpstr>View</vt:lpstr>
      <vt:lpstr>Paintbrush Picture</vt:lpstr>
      <vt:lpstr>TRAINING DAY 5</vt:lpstr>
      <vt:lpstr>Arrays Hold Multiple Values</vt:lpstr>
      <vt:lpstr>Array - Memory Layout</vt:lpstr>
      <vt:lpstr>Array Terminology</vt:lpstr>
      <vt:lpstr>Array Terminology</vt:lpstr>
      <vt:lpstr>Size Declarators</vt:lpstr>
      <vt:lpstr>Accessing Array Elements</vt:lpstr>
      <vt:lpstr>Accessing Array Elements</vt:lpstr>
      <vt:lpstr>Accessing Array Elements</vt:lpstr>
      <vt:lpstr>PowerPoint Presentation</vt:lpstr>
      <vt:lpstr>PowerPoint Presentation</vt:lpstr>
      <vt:lpstr>Accessing Array Contents</vt:lpstr>
      <vt:lpstr>Using a Loop to Step Through an Array</vt:lpstr>
      <vt:lpstr>A Closer Look At the Loop</vt:lpstr>
      <vt:lpstr>Default Initialization</vt:lpstr>
      <vt:lpstr>Array Initialization</vt:lpstr>
      <vt:lpstr>Code From Program 7-6</vt:lpstr>
      <vt:lpstr>Partial Array Initialization</vt:lpstr>
      <vt:lpstr>Implicit Array Sizing</vt:lpstr>
      <vt:lpstr>Initializing With a String</vt:lpstr>
      <vt:lpstr>Processing Array Contents</vt:lpstr>
      <vt:lpstr>Array Assignment</vt:lpstr>
      <vt:lpstr>Printing the Contents of an Array</vt:lpstr>
      <vt:lpstr>Printing the Contents of an Array</vt:lpstr>
      <vt:lpstr>Summing and Averaging                  Array Elements</vt:lpstr>
      <vt:lpstr>Finding the Highest Value in an Array</vt:lpstr>
      <vt:lpstr>Finding the Lowest Value in an Array</vt:lpstr>
      <vt:lpstr>Partially-Filled Arrays</vt:lpstr>
      <vt:lpstr>Comparing Arrays</vt:lpstr>
      <vt:lpstr>Two-Dimensional Arrays</vt:lpstr>
      <vt:lpstr>Two-Dimensional Array Representation</vt:lpstr>
      <vt:lpstr>PowerPoint Presentation</vt:lpstr>
      <vt:lpstr>PowerPoint Presentation</vt:lpstr>
      <vt:lpstr>PowerPoint Presentation</vt:lpstr>
      <vt:lpstr>2D Array Initialization</vt:lpstr>
      <vt:lpstr>Two-Dimensional Array as Parameter, Argument</vt:lpstr>
      <vt:lpstr>Example – The showArray Function from Program 7-19</vt:lpstr>
      <vt:lpstr>How showArray is Called</vt:lpstr>
      <vt:lpstr>Summing All the Elements in a           Two-Dimensional Array</vt:lpstr>
      <vt:lpstr>Summing All the Elements in a           Two-Dimensional Array</vt:lpstr>
      <vt:lpstr>Summing the Rows of a                   Two-Dimensional Array</vt:lpstr>
      <vt:lpstr>Summing the Rows of a                              Two-Dimensional Array</vt:lpstr>
      <vt:lpstr>Summing the Columns of a               Two-Dimensional Array</vt:lpstr>
      <vt:lpstr>Summing the Columns of a Two-Dimensional Array</vt:lpstr>
      <vt:lpstr>Array of Strings</vt:lpstr>
      <vt:lpstr>PowerPoint Presentation</vt:lpstr>
      <vt:lpstr>PowerPoint Presentation</vt:lpstr>
      <vt:lpstr>Arrays with Three or More Dimensions</vt:lpstr>
      <vt:lpstr>VERY IMPORTANT INSIGHT</vt:lpstr>
      <vt:lpstr>Introduction to Functions</vt:lpstr>
      <vt:lpstr>Introduction to Functions</vt:lpstr>
      <vt:lpstr>Advantages of Functions</vt:lpstr>
      <vt:lpstr>C++ Functions</vt:lpstr>
      <vt:lpstr>Predefined Functions</vt:lpstr>
      <vt:lpstr>Using Predefined Functions</vt:lpstr>
      <vt:lpstr>Even More Math Functions:  Some Predefined Functions (1 of 2)</vt:lpstr>
      <vt:lpstr>Predefined Void Functions</vt:lpstr>
      <vt:lpstr>User-Defined Functions</vt:lpstr>
      <vt:lpstr>Function Input and Output</vt:lpstr>
      <vt:lpstr>C++ Functions</vt:lpstr>
      <vt:lpstr>Function Definition</vt:lpstr>
      <vt:lpstr>Sample function</vt:lpstr>
      <vt:lpstr>Function Definition</vt:lpstr>
      <vt:lpstr>Using functions – Math Library functions</vt:lpstr>
      <vt:lpstr>double sqrt( double )</vt:lpstr>
      <vt:lpstr>Telling the compiler about sqrt()</vt:lpstr>
      <vt:lpstr>Function Call</vt:lpstr>
      <vt:lpstr>Writing a function</vt:lpstr>
      <vt:lpstr>Function parameters</vt:lpstr>
      <vt:lpstr>Arguments/Parameters</vt:lpstr>
      <vt:lpstr>Sample Function</vt:lpstr>
      <vt:lpstr>Testing add2nums</vt:lpstr>
      <vt:lpstr>What happens here?</vt:lpstr>
      <vt:lpstr>Scope</vt:lpstr>
      <vt:lpstr>Understanding Scope</vt:lpstr>
      <vt:lpstr>Local variables</vt:lpstr>
      <vt:lpstr>Block Variables</vt:lpstr>
      <vt:lpstr>Global variables</vt:lpstr>
      <vt:lpstr>Distinguishing Between Local  and Global Variables</vt:lpstr>
      <vt:lpstr>Distinguishing Between Local  and Global Variables</vt:lpstr>
      <vt:lpstr>Distinguishing Between Local  and Global Variables</vt:lpstr>
      <vt:lpstr>A note about  Global vs. File scope</vt:lpstr>
      <vt:lpstr>Block Scope</vt:lpstr>
      <vt:lpstr>Absolute Value</vt:lpstr>
      <vt:lpstr>Function Prototype</vt:lpstr>
      <vt:lpstr>Function Definition</vt:lpstr>
      <vt:lpstr>POINTER VS REFERENCE VARIABLE</vt:lpstr>
      <vt:lpstr>CALL BY VALUE,ADDRESS AND REFENCE</vt:lpstr>
      <vt:lpstr>Absolute Value (alternative)</vt:lpstr>
      <vt:lpstr>Passing Values to Functions</vt:lpstr>
      <vt:lpstr>Passing Values to Functions</vt:lpstr>
      <vt:lpstr>Passing Values to Functions</vt:lpstr>
      <vt:lpstr>Function of three parameters</vt:lpstr>
      <vt:lpstr>A Program That Calls Two  Functions to Get Two Results</vt:lpstr>
      <vt:lpstr>Passing Addresses to  Functions</vt:lpstr>
      <vt:lpstr>Passing Addresses to  Functions</vt:lpstr>
      <vt:lpstr>A Program That Calls One  Function to Get Two Results</vt:lpstr>
      <vt:lpstr>Passing Addresses to  Functions</vt:lpstr>
      <vt:lpstr>Using Reference Variables  with Functions</vt:lpstr>
      <vt:lpstr>Declaring Reference Variables</vt:lpstr>
      <vt:lpstr>Declaring Reference Variables</vt:lpstr>
      <vt:lpstr>Declaring Reference Variables</vt:lpstr>
      <vt:lpstr>Passing Variable Addresses to Reference Variables</vt:lpstr>
      <vt:lpstr>Comparing Pointers and  References in a Function Header</vt:lpstr>
      <vt:lpstr>Passing Variable Addresses to Reference Variables</vt:lpstr>
      <vt:lpstr>Using a Constant Reference</vt:lpstr>
      <vt:lpstr>Passing Arrays to Functions</vt:lpstr>
      <vt:lpstr>Passing an Array to a Function</vt:lpstr>
      <vt:lpstr>Inline Functions</vt:lpstr>
      <vt:lpstr>Using an Inline Function</vt:lpstr>
      <vt:lpstr>Inline Functions</vt:lpstr>
      <vt:lpstr>Inline Functions</vt:lpstr>
      <vt:lpstr>Using Default Arguments</vt:lpstr>
      <vt:lpstr>Using Default Arguments</vt:lpstr>
      <vt:lpstr>Examples of Legal and Illegal  Use of Functions with Default Parameters</vt:lpstr>
      <vt:lpstr>Arrays as Function Arguments</vt:lpstr>
      <vt:lpstr>Arrays as Function Arguments</vt:lpstr>
      <vt:lpstr>PowerPoint Presentation</vt:lpstr>
      <vt:lpstr>PowerPoint Presentation</vt:lpstr>
      <vt:lpstr>Modifying Arrays in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chiragsharma1510</dc:creator>
  <cp:lastModifiedBy>chiragsharma1510</cp:lastModifiedBy>
  <cp:revision>4</cp:revision>
  <dcterms:created xsi:type="dcterms:W3CDTF">2024-06-09T02:37:21Z</dcterms:created>
  <dcterms:modified xsi:type="dcterms:W3CDTF">2024-06-09T11:18:14Z</dcterms:modified>
</cp:coreProperties>
</file>