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80" r:id="rId11"/>
    <p:sldId id="267" r:id="rId12"/>
    <p:sldId id="268" r:id="rId13"/>
    <p:sldId id="269" r:id="rId14"/>
    <p:sldId id="270" r:id="rId15"/>
    <p:sldId id="271" r:id="rId16"/>
    <p:sldId id="272" r:id="rId17"/>
    <p:sldId id="275" r:id="rId18"/>
    <p:sldId id="276" r:id="rId19"/>
    <p:sldId id="277" r:id="rId20"/>
    <p:sldId id="278" r:id="rId21"/>
    <p:sldId id="262"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303567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34968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695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17803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22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16378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93148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87468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42024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0D70D-9E4A-4D5C-95B3-D5E9026431FA}"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58556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0D70D-9E4A-4D5C-95B3-D5E9026431F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427644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0D70D-9E4A-4D5C-95B3-D5E9026431FA}"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91202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0D70D-9E4A-4D5C-95B3-D5E9026431FA}"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35184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0D70D-9E4A-4D5C-95B3-D5E9026431FA}"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403174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0D70D-9E4A-4D5C-95B3-D5E9026431F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180136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40D70D-9E4A-4D5C-95B3-D5E9026431FA}"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86A825-DC2A-46B1-A64B-AE7E2108EA28}" type="slidenum">
              <a:rPr lang="en-IN" smtClean="0"/>
              <a:t>‹#›</a:t>
            </a:fld>
            <a:endParaRPr lang="en-IN"/>
          </a:p>
        </p:txBody>
      </p:sp>
    </p:spTree>
    <p:extLst>
      <p:ext uri="{BB962C8B-B14F-4D97-AF65-F5344CB8AC3E}">
        <p14:creationId xmlns:p14="http://schemas.microsoft.com/office/powerpoint/2010/main" val="20175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40D70D-9E4A-4D5C-95B3-D5E9026431FA}" type="datetimeFigureOut">
              <a:rPr lang="en-IN" smtClean="0"/>
              <a:t>27-09-2024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86A825-DC2A-46B1-A64B-AE7E2108EA28}" type="slidenum">
              <a:rPr lang="en-IN" smtClean="0"/>
              <a:t>‹#›</a:t>
            </a:fld>
            <a:endParaRPr lang="en-IN"/>
          </a:p>
        </p:txBody>
      </p:sp>
    </p:spTree>
    <p:extLst>
      <p:ext uri="{BB962C8B-B14F-4D97-AF65-F5344CB8AC3E}">
        <p14:creationId xmlns:p14="http://schemas.microsoft.com/office/powerpoint/2010/main" val="210787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B033-E862-D3F3-0BDE-23D21EBA339A}"/>
              </a:ext>
            </a:extLst>
          </p:cNvPr>
          <p:cNvSpPr>
            <a:spLocks noGrp="1"/>
          </p:cNvSpPr>
          <p:nvPr>
            <p:ph type="ctrTitle"/>
          </p:nvPr>
        </p:nvSpPr>
        <p:spPr/>
        <p:txBody>
          <a:bodyPr/>
          <a:lstStyle/>
          <a:p>
            <a:r>
              <a:rPr lang="en-US" dirty="0"/>
              <a:t>Industrial Training Report</a:t>
            </a:r>
            <a:br>
              <a:rPr lang="en-US" dirty="0"/>
            </a:br>
            <a:r>
              <a:rPr lang="en-US" dirty="0"/>
              <a:t>ON</a:t>
            </a:r>
            <a:br>
              <a:rPr lang="en-US" dirty="0"/>
            </a:br>
            <a:r>
              <a:rPr lang="en-US" dirty="0"/>
              <a:t>Machine Learning</a:t>
            </a:r>
            <a:br>
              <a:rPr lang="en-US" dirty="0"/>
            </a:br>
            <a:r>
              <a:rPr lang="en-US" dirty="0"/>
              <a:t>Specialization</a:t>
            </a:r>
            <a:endParaRPr lang="en-IN" dirty="0"/>
          </a:p>
        </p:txBody>
      </p:sp>
      <p:sp>
        <p:nvSpPr>
          <p:cNvPr id="3" name="Subtitle 2">
            <a:extLst>
              <a:ext uri="{FF2B5EF4-FFF2-40B4-BE49-F238E27FC236}">
                <a16:creationId xmlns:a16="http://schemas.microsoft.com/office/drawing/2014/main" id="{7D29C2FA-4F65-AD16-F3BF-62E508F20FFC}"/>
              </a:ext>
            </a:extLst>
          </p:cNvPr>
          <p:cNvSpPr>
            <a:spLocks noGrp="1"/>
          </p:cNvSpPr>
          <p:nvPr>
            <p:ph type="subTitle" idx="1"/>
          </p:nvPr>
        </p:nvSpPr>
        <p:spPr/>
        <p:txBody>
          <a:bodyPr/>
          <a:lstStyle/>
          <a:p>
            <a:r>
              <a:rPr lang="en-IN" dirty="0"/>
              <a:t>Ansh Mangla</a:t>
            </a:r>
          </a:p>
          <a:p>
            <a:r>
              <a:rPr lang="en-IN" dirty="0"/>
              <a:t>01114811622</a:t>
            </a:r>
          </a:p>
        </p:txBody>
      </p:sp>
    </p:spTree>
    <p:extLst>
      <p:ext uri="{BB962C8B-B14F-4D97-AF65-F5344CB8AC3E}">
        <p14:creationId xmlns:p14="http://schemas.microsoft.com/office/powerpoint/2010/main" val="384140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pic>
        <p:nvPicPr>
          <p:cNvPr id="6" name="Content Placeholder 5">
            <a:extLst>
              <a:ext uri="{FF2B5EF4-FFF2-40B4-BE49-F238E27FC236}">
                <a16:creationId xmlns:a16="http://schemas.microsoft.com/office/drawing/2014/main" id="{13E5F846-A0A0-3106-E14E-D3201DC305C6}"/>
              </a:ext>
            </a:extLst>
          </p:cNvPr>
          <p:cNvPicPr>
            <a:picLocks noGrp="1" noChangeAspect="1"/>
          </p:cNvPicPr>
          <p:nvPr>
            <p:ph idx="1"/>
          </p:nvPr>
        </p:nvPicPr>
        <p:blipFill>
          <a:blip r:embed="rId2"/>
          <a:stretch>
            <a:fillRect/>
          </a:stretch>
        </p:blipFill>
        <p:spPr>
          <a:xfrm>
            <a:off x="539318" y="2001557"/>
            <a:ext cx="8596312" cy="3183498"/>
          </a:xfrm>
        </p:spPr>
      </p:pic>
    </p:spTree>
    <p:extLst>
      <p:ext uri="{BB962C8B-B14F-4D97-AF65-F5344CB8AC3E}">
        <p14:creationId xmlns:p14="http://schemas.microsoft.com/office/powerpoint/2010/main" val="78652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fontScale="92500" lnSpcReduction="20000"/>
          </a:bodyPr>
          <a:lstStyle/>
          <a:p>
            <a:r>
              <a:rPr lang="en-US" dirty="0"/>
              <a:t>The project follows a systematic approach for face detection and blurring using Python, OpenCV, and </a:t>
            </a:r>
            <a:r>
              <a:rPr lang="en-US" dirty="0" err="1"/>
              <a:t>MediaPipe</a:t>
            </a:r>
            <a:r>
              <a:rPr lang="en-US" dirty="0"/>
              <a:t>:</a:t>
            </a:r>
          </a:p>
          <a:p>
            <a:pPr>
              <a:buFont typeface="+mj-lt"/>
              <a:buAutoNum type="arabicPeriod"/>
            </a:pPr>
            <a:r>
              <a:rPr lang="en-US" b="1" dirty="0"/>
              <a:t>PDF Parsing and Text Extraction</a:t>
            </a:r>
            <a:r>
              <a:rPr lang="en-US" dirty="0"/>
              <a:t>: The first step involves loading PDF documents using </a:t>
            </a:r>
            <a:r>
              <a:rPr lang="en-US" b="1" dirty="0" err="1"/>
              <a:t>PyPDFLoader</a:t>
            </a:r>
            <a:r>
              <a:rPr lang="en-US" dirty="0"/>
              <a:t>. This tool extracts text from PDFs while handling various document structures such as multi-columns, tables, and images. The text is then chunked into manageable sections, ensuring logical flow and coherence for further processing.</a:t>
            </a:r>
          </a:p>
          <a:p>
            <a:pPr>
              <a:buFont typeface="+mj-lt"/>
              <a:buAutoNum type="arabicPeriod"/>
            </a:pPr>
            <a:r>
              <a:rPr lang="en-US" b="1" dirty="0"/>
              <a:t>Embedding Generation</a:t>
            </a:r>
            <a:r>
              <a:rPr lang="en-US" dirty="0"/>
              <a:t>: Once the text is extracted and preprocessed, </a:t>
            </a:r>
            <a:r>
              <a:rPr lang="en-US" b="1" dirty="0" err="1"/>
              <a:t>Ollama</a:t>
            </a:r>
            <a:r>
              <a:rPr lang="en-US" b="1" dirty="0"/>
              <a:t> embeddings</a:t>
            </a:r>
            <a:r>
              <a:rPr lang="en-US" dirty="0"/>
              <a:t> are used to convert the text chunks into vector representations. These embeddings capture the semantic meaning of the text, enabling more precise retrieval of relevant information during query processing.</a:t>
            </a:r>
          </a:p>
          <a:p>
            <a:pPr>
              <a:buFont typeface="+mj-lt"/>
              <a:buAutoNum type="arabicPeriod"/>
            </a:pPr>
            <a:r>
              <a:rPr lang="en-US" b="1" dirty="0"/>
              <a:t>Vector Store Creation</a:t>
            </a:r>
            <a:r>
              <a:rPr lang="en-US" dirty="0"/>
              <a:t>: The generated embeddings are stored in </a:t>
            </a:r>
            <a:r>
              <a:rPr lang="en-US" b="1" dirty="0"/>
              <a:t>FAISS</a:t>
            </a:r>
            <a:r>
              <a:rPr lang="en-US" dirty="0"/>
              <a:t>, a vector database optimized for fast similarity searches. FAISS indexes the embeddings, allowing for efficient search and retrieval of document sections based on user queries. The index is designed to scale with large collections of documents while maintaining low query latency.</a:t>
            </a:r>
          </a:p>
          <a:p>
            <a:endParaRPr lang="en-IN" dirty="0"/>
          </a:p>
        </p:txBody>
      </p:sp>
    </p:spTree>
    <p:extLst>
      <p:ext uri="{BB962C8B-B14F-4D97-AF65-F5344CB8AC3E}">
        <p14:creationId xmlns:p14="http://schemas.microsoft.com/office/powerpoint/2010/main" val="241519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fontScale="92500" lnSpcReduction="20000"/>
          </a:bodyPr>
          <a:lstStyle/>
          <a:p>
            <a:pPr>
              <a:buFont typeface="+mj-lt"/>
              <a:buAutoNum type="arabicPeriod" startAt="4"/>
            </a:pPr>
            <a:r>
              <a:rPr lang="en-US" dirty="0"/>
              <a:t>Query Processing and Retrieval: When a query is received, the system uses embeddings to search for relevant document chunks in the vector store via </a:t>
            </a:r>
            <a:r>
              <a:rPr lang="en-US" b="1" dirty="0"/>
              <a:t>FAISS</a:t>
            </a:r>
            <a:r>
              <a:rPr lang="en-US" dirty="0"/>
              <a:t>, returning the closest matches.</a:t>
            </a:r>
          </a:p>
          <a:p>
            <a:pPr>
              <a:buFont typeface="+mj-lt"/>
              <a:buAutoNum type="arabicPeriod" startAt="4"/>
            </a:pPr>
            <a:endParaRPr lang="en-US" dirty="0"/>
          </a:p>
          <a:p>
            <a:pPr>
              <a:buFont typeface="+mj-lt"/>
              <a:buAutoNum type="arabicPeriod" startAt="4"/>
            </a:pPr>
            <a:r>
              <a:rPr lang="en-IN" dirty="0"/>
              <a:t>RAG (Retrieval-Augmented Generation) Model</a:t>
            </a:r>
            <a:r>
              <a:rPr lang="en-US" dirty="0"/>
              <a:t>: Pass the retrieved chunks to the </a:t>
            </a:r>
            <a:r>
              <a:rPr lang="en-US" b="1" dirty="0"/>
              <a:t>RAG model</a:t>
            </a:r>
            <a:r>
              <a:rPr lang="en-US" dirty="0"/>
              <a:t>, which combines them with a generative model (like GPT) to produce contextually relevant answers.</a:t>
            </a:r>
          </a:p>
          <a:p>
            <a:pPr>
              <a:buFont typeface="+mj-lt"/>
              <a:buAutoNum type="arabicPeriod" startAt="4"/>
            </a:pPr>
            <a:endParaRPr lang="en-US" dirty="0"/>
          </a:p>
          <a:p>
            <a:pPr>
              <a:buFont typeface="+mj-lt"/>
              <a:buAutoNum type="arabicPeriod" startAt="4"/>
            </a:pPr>
            <a:r>
              <a:rPr lang="en-US" dirty="0"/>
              <a:t>Response Generation: Generate a clear response grounded in the retrieved content and return it to the user in real time, ensuring relevance and accuracy.</a:t>
            </a:r>
          </a:p>
          <a:p>
            <a:pPr>
              <a:buFont typeface="+mj-lt"/>
              <a:buAutoNum type="arabicPeriod" startAt="4"/>
            </a:pPr>
            <a:endParaRPr lang="en-US" dirty="0"/>
          </a:p>
          <a:p>
            <a:pPr>
              <a:buFont typeface="+mj-lt"/>
              <a:buAutoNum type="arabicPeriod" startAt="4"/>
            </a:pPr>
            <a:r>
              <a:rPr lang="en-US" dirty="0"/>
              <a:t>Performance Optimization: Optimize the pipeline to reduce latency through techniques like query batching, parallelization, and caching to maintain responsiveness in real-time applications.</a:t>
            </a:r>
            <a:endParaRPr lang="en-IN" dirty="0"/>
          </a:p>
        </p:txBody>
      </p:sp>
    </p:spTree>
    <p:extLst>
      <p:ext uri="{BB962C8B-B14F-4D97-AF65-F5344CB8AC3E}">
        <p14:creationId xmlns:p14="http://schemas.microsoft.com/office/powerpoint/2010/main" val="405561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Implementation:</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dirty="0"/>
              <a:t>The implementation of RAG application using Python and </a:t>
            </a:r>
            <a:r>
              <a:rPr lang="en-US" dirty="0" err="1"/>
              <a:t>Langchain</a:t>
            </a:r>
            <a:r>
              <a:rPr lang="en-US" dirty="0"/>
              <a:t> involves the following steps:</a:t>
            </a:r>
          </a:p>
          <a:p>
            <a:pPr algn="just">
              <a:buFont typeface="+mj-lt"/>
              <a:buAutoNum type="arabicPeriod"/>
            </a:pPr>
            <a:r>
              <a:rPr lang="en-US" dirty="0"/>
              <a:t> Library Installation: Install necessary libraries such as </a:t>
            </a:r>
            <a:r>
              <a:rPr lang="en-US" dirty="0" err="1"/>
              <a:t>PyPDFLoader</a:t>
            </a:r>
            <a:r>
              <a:rPr lang="en-US" dirty="0"/>
              <a:t>, </a:t>
            </a:r>
            <a:r>
              <a:rPr lang="en-US" dirty="0" err="1"/>
              <a:t>Ollama</a:t>
            </a:r>
            <a:r>
              <a:rPr lang="en-US" dirty="0"/>
              <a:t>, FAISS, and </a:t>
            </a:r>
            <a:r>
              <a:rPr lang="en-US" dirty="0" err="1"/>
              <a:t>LangChain</a:t>
            </a:r>
            <a:r>
              <a:rPr lang="en-US" dirty="0"/>
              <a:t> using Python's package manager. Create a virtual environment to manage dependencies.</a:t>
            </a:r>
          </a:p>
          <a:p>
            <a:pPr algn="just">
              <a:buFont typeface="+mj-lt"/>
              <a:buAutoNum type="arabicPeriod"/>
            </a:pPr>
            <a:r>
              <a:rPr lang="en-US" dirty="0"/>
              <a:t>PDF Parsing: Use </a:t>
            </a:r>
            <a:r>
              <a:rPr lang="en-US" b="1" dirty="0" err="1"/>
              <a:t>PyPDFLoader</a:t>
            </a:r>
            <a:r>
              <a:rPr lang="en-US" dirty="0"/>
              <a:t> to extract text from PDF documents, handling complex layouts and chunking the text into coherent sections for processing.</a:t>
            </a:r>
          </a:p>
          <a:p>
            <a:pPr algn="just">
              <a:buFont typeface="+mj-lt"/>
              <a:buAutoNum type="arabicPeriod"/>
            </a:pPr>
            <a:r>
              <a:rPr lang="en-US" dirty="0"/>
              <a:t>Embedding Generation: Generate semantic embeddings for the text chunks with </a:t>
            </a:r>
            <a:r>
              <a:rPr lang="en-US" b="1" dirty="0" err="1"/>
              <a:t>Ollama</a:t>
            </a:r>
            <a:r>
              <a:rPr lang="en-US" dirty="0"/>
              <a:t>, converting the extracted text into vector representations suitable for retrieval.</a:t>
            </a:r>
          </a:p>
          <a:p>
            <a:pPr algn="just">
              <a:buFont typeface="+mj-lt"/>
              <a:buAutoNum type="arabicPeriod"/>
            </a:pPr>
            <a:r>
              <a:rPr lang="en-US" dirty="0"/>
              <a:t>Vector Store Creation: Initialize </a:t>
            </a:r>
            <a:r>
              <a:rPr lang="en-US" b="1" dirty="0"/>
              <a:t>FAISS</a:t>
            </a:r>
            <a:r>
              <a:rPr lang="en-US" dirty="0"/>
              <a:t> to create an index for the embeddings, enabling fast similarity searches when processing user queries.</a:t>
            </a:r>
            <a:endParaRPr lang="en-IN" dirty="0"/>
          </a:p>
        </p:txBody>
      </p:sp>
    </p:spTree>
    <p:extLst>
      <p:ext uri="{BB962C8B-B14F-4D97-AF65-F5344CB8AC3E}">
        <p14:creationId xmlns:p14="http://schemas.microsoft.com/office/powerpoint/2010/main" val="372879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Implementation:</a:t>
            </a:r>
          </a:p>
        </p:txBody>
      </p:sp>
      <p:sp>
        <p:nvSpPr>
          <p:cNvPr id="4" name="Content Placeholder 3">
            <a:extLst>
              <a:ext uri="{FF2B5EF4-FFF2-40B4-BE49-F238E27FC236}">
                <a16:creationId xmlns:a16="http://schemas.microsoft.com/office/drawing/2014/main" id="{5A0856E5-CD89-F839-9127-EC65EF08B624}"/>
              </a:ext>
            </a:extLst>
          </p:cNvPr>
          <p:cNvSpPr>
            <a:spLocks noGrp="1"/>
          </p:cNvSpPr>
          <p:nvPr>
            <p:ph idx="1"/>
          </p:nvPr>
        </p:nvSpPr>
        <p:spPr/>
        <p:txBody>
          <a:bodyPr>
            <a:normAutofit/>
          </a:bodyPr>
          <a:lstStyle/>
          <a:p>
            <a:pPr algn="just">
              <a:buFont typeface="+mj-lt"/>
              <a:buAutoNum type="arabicPeriod" startAt="5"/>
            </a:pPr>
            <a:r>
              <a:rPr lang="en-US" dirty="0"/>
              <a:t>Query Processing: Upon receiving a user query, generate its embedding and use FAISS to perform a similarity search, retrieving the most relevant document chunks based on the query.</a:t>
            </a:r>
          </a:p>
          <a:p>
            <a:pPr algn="just">
              <a:buFont typeface="+mj-lt"/>
              <a:buAutoNum type="arabicPeriod" startAt="5"/>
            </a:pPr>
            <a:r>
              <a:rPr lang="en-US" dirty="0"/>
              <a:t>Answer Generation: Pass the retrieved chunks to a </a:t>
            </a:r>
            <a:r>
              <a:rPr lang="en-US" b="1" dirty="0"/>
              <a:t>RAG model</a:t>
            </a:r>
            <a:r>
              <a:rPr lang="en-US" dirty="0"/>
              <a:t> to generate contextually relevant answers, ensuring responses are grounded in the retrieved content.</a:t>
            </a:r>
          </a:p>
          <a:p>
            <a:pPr algn="just">
              <a:buFont typeface="+mj-lt"/>
              <a:buAutoNum type="arabicPeriod" startAt="5"/>
            </a:pPr>
            <a:r>
              <a:rPr lang="en-US" dirty="0"/>
              <a:t>Response Delivery: Return the generated answer to the user, maintaining clarity and relevance based on the information extracted from the PDF.</a:t>
            </a:r>
          </a:p>
          <a:p>
            <a:pPr algn="just">
              <a:buFont typeface="+mj-lt"/>
              <a:buAutoNum type="arabicPeriod" startAt="5"/>
            </a:pPr>
            <a:r>
              <a:rPr lang="en-US" dirty="0"/>
              <a:t>Performance Optimization: Optimize the system for responsiveness by implementing caching and parallel processing to handle multiple queries efficiently.</a:t>
            </a:r>
            <a:endParaRPr lang="en-IN" dirty="0"/>
          </a:p>
        </p:txBody>
      </p:sp>
    </p:spTree>
    <p:extLst>
      <p:ext uri="{BB962C8B-B14F-4D97-AF65-F5344CB8AC3E}">
        <p14:creationId xmlns:p14="http://schemas.microsoft.com/office/powerpoint/2010/main" val="368103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96B5A1-3072-6C62-61C7-FA88CC0D24BC}"/>
              </a:ext>
            </a:extLst>
          </p:cNvPr>
          <p:cNvPicPr>
            <a:picLocks noGrp="1" noChangeAspect="1"/>
          </p:cNvPicPr>
          <p:nvPr>
            <p:ph idx="1"/>
          </p:nvPr>
        </p:nvPicPr>
        <p:blipFill>
          <a:blip r:embed="rId2"/>
          <a:stretch>
            <a:fillRect/>
          </a:stretch>
        </p:blipFill>
        <p:spPr>
          <a:xfrm>
            <a:off x="4880430" y="555395"/>
            <a:ext cx="4559133" cy="6049621"/>
          </a:xfrm>
        </p:spPr>
      </p:pic>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Results and Outcome:</a:t>
            </a:r>
          </a:p>
        </p:txBody>
      </p:sp>
      <p:sp>
        <p:nvSpPr>
          <p:cNvPr id="8" name="TextBox 7">
            <a:extLst>
              <a:ext uri="{FF2B5EF4-FFF2-40B4-BE49-F238E27FC236}">
                <a16:creationId xmlns:a16="http://schemas.microsoft.com/office/drawing/2014/main" id="{DCB8C21C-D7E8-7FCD-F3D4-4883EAE2506E}"/>
              </a:ext>
            </a:extLst>
          </p:cNvPr>
          <p:cNvSpPr txBox="1"/>
          <p:nvPr/>
        </p:nvSpPr>
        <p:spPr>
          <a:xfrm>
            <a:off x="1237673" y="1893455"/>
            <a:ext cx="2392218" cy="369332"/>
          </a:xfrm>
          <a:prstGeom prst="rect">
            <a:avLst/>
          </a:prstGeom>
          <a:noFill/>
        </p:spPr>
        <p:txBody>
          <a:bodyPr wrap="square" rtlCol="0">
            <a:spAutoFit/>
          </a:bodyPr>
          <a:lstStyle/>
          <a:p>
            <a:r>
              <a:rPr lang="en-IN" dirty="0"/>
              <a:t>(PDF used)</a:t>
            </a:r>
          </a:p>
        </p:txBody>
      </p:sp>
    </p:spTree>
    <p:extLst>
      <p:ext uri="{BB962C8B-B14F-4D97-AF65-F5344CB8AC3E}">
        <p14:creationId xmlns:p14="http://schemas.microsoft.com/office/powerpoint/2010/main" val="2166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Results and Outcome:</a:t>
            </a:r>
          </a:p>
        </p:txBody>
      </p:sp>
      <p:pic>
        <p:nvPicPr>
          <p:cNvPr id="6" name="Content Placeholder 5">
            <a:extLst>
              <a:ext uri="{FF2B5EF4-FFF2-40B4-BE49-F238E27FC236}">
                <a16:creationId xmlns:a16="http://schemas.microsoft.com/office/drawing/2014/main" id="{CAAB1425-111C-2CC5-1E01-C67BA2B5818A}"/>
              </a:ext>
            </a:extLst>
          </p:cNvPr>
          <p:cNvPicPr>
            <a:picLocks noGrp="1" noChangeAspect="1"/>
          </p:cNvPicPr>
          <p:nvPr>
            <p:ph idx="1"/>
          </p:nvPr>
        </p:nvPicPr>
        <p:blipFill>
          <a:blip r:embed="rId2"/>
          <a:stretch>
            <a:fillRect/>
          </a:stretch>
        </p:blipFill>
        <p:spPr>
          <a:xfrm>
            <a:off x="711996" y="2492392"/>
            <a:ext cx="8291295" cy="2088843"/>
          </a:xfrm>
        </p:spPr>
      </p:pic>
      <p:sp>
        <p:nvSpPr>
          <p:cNvPr id="8" name="TextBox 7">
            <a:extLst>
              <a:ext uri="{FF2B5EF4-FFF2-40B4-BE49-F238E27FC236}">
                <a16:creationId xmlns:a16="http://schemas.microsoft.com/office/drawing/2014/main" id="{58AEB123-E9AB-77A2-7964-765B463A4F62}"/>
              </a:ext>
            </a:extLst>
          </p:cNvPr>
          <p:cNvSpPr txBox="1"/>
          <p:nvPr/>
        </p:nvSpPr>
        <p:spPr>
          <a:xfrm>
            <a:off x="3029527" y="4747491"/>
            <a:ext cx="2927928" cy="369332"/>
          </a:xfrm>
          <a:prstGeom prst="rect">
            <a:avLst/>
          </a:prstGeom>
          <a:noFill/>
        </p:spPr>
        <p:txBody>
          <a:bodyPr wrap="square" rtlCol="0">
            <a:spAutoFit/>
          </a:bodyPr>
          <a:lstStyle/>
          <a:p>
            <a:r>
              <a:rPr lang="en-IN" dirty="0"/>
              <a:t>Question- Answers</a:t>
            </a:r>
          </a:p>
        </p:txBody>
      </p:sp>
    </p:spTree>
    <p:extLst>
      <p:ext uri="{BB962C8B-B14F-4D97-AF65-F5344CB8AC3E}">
        <p14:creationId xmlns:p14="http://schemas.microsoft.com/office/powerpoint/2010/main" val="126668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Challenges Faced:</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lnSpcReduction="10000"/>
          </a:bodyPr>
          <a:lstStyle/>
          <a:p>
            <a:r>
              <a:rPr lang="en-US" dirty="0"/>
              <a:t>Extracting coherent text from PDFs with varied layouts, such as multi-column formats and tables, proved </a:t>
            </a:r>
            <a:r>
              <a:rPr lang="en-US" dirty="0" err="1"/>
              <a:t>challenging.Lighting</a:t>
            </a:r>
            <a:r>
              <a:rPr lang="en-US" dirty="0"/>
              <a:t> and environmental factors affecting detection accuracy.</a:t>
            </a:r>
          </a:p>
          <a:p>
            <a:r>
              <a:rPr lang="en-US" dirty="0"/>
              <a:t>Generating embeddings that accurately reflect the semantic meaning of diverse document types affected retrieval </a:t>
            </a:r>
            <a:r>
              <a:rPr lang="en-US" dirty="0" err="1"/>
              <a:t>accuracy.Managing</a:t>
            </a:r>
            <a:r>
              <a:rPr lang="en-US" dirty="0"/>
              <a:t> multiple face detections in a single frame.</a:t>
            </a:r>
          </a:p>
          <a:p>
            <a:r>
              <a:rPr lang="en-US" dirty="0"/>
              <a:t>Maintaining performance during similarity searches in the FAISS vector store became difficult as document volume increased.</a:t>
            </a:r>
          </a:p>
          <a:p>
            <a:r>
              <a:rPr lang="en-US" dirty="0"/>
              <a:t>User queries often lacked specificity, complicating the retrieval of relevant information.</a:t>
            </a:r>
          </a:p>
          <a:p>
            <a:r>
              <a:rPr lang="en-US" dirty="0"/>
              <a:t>Ensuring the generative model provided accurate answers while minimizing hallucinations required careful tuning of the RAG model.</a:t>
            </a:r>
            <a:endParaRPr lang="en-IN" dirty="0"/>
          </a:p>
        </p:txBody>
      </p:sp>
    </p:spTree>
    <p:extLst>
      <p:ext uri="{BB962C8B-B14F-4D97-AF65-F5344CB8AC3E}">
        <p14:creationId xmlns:p14="http://schemas.microsoft.com/office/powerpoint/2010/main" val="359525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Skills Gained:</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lnSpcReduction="10000"/>
          </a:bodyPr>
          <a:lstStyle/>
          <a:p>
            <a:r>
              <a:rPr lang="en-US" b="1" dirty="0"/>
              <a:t>PDF Processing</a:t>
            </a:r>
            <a:r>
              <a:rPr lang="en-US" dirty="0"/>
              <a:t>: Gained experience in extracting and managing text from complex PDF structures using </a:t>
            </a:r>
            <a:r>
              <a:rPr lang="en-US" dirty="0" err="1"/>
              <a:t>PyPDFLoader.Real</a:t>
            </a:r>
            <a:r>
              <a:rPr lang="en-US" dirty="0"/>
              <a:t>-time Processing: Proficient in handling and processing live video streams efficiently.</a:t>
            </a:r>
          </a:p>
          <a:p>
            <a:r>
              <a:rPr lang="en-US" b="1" dirty="0"/>
              <a:t>Natural Language Processing</a:t>
            </a:r>
            <a:r>
              <a:rPr lang="en-US" dirty="0"/>
              <a:t>: Enhanced understanding of embedding techniques and their application in semantic search with tools like </a:t>
            </a:r>
            <a:r>
              <a:rPr lang="en-US" dirty="0" err="1"/>
              <a:t>Ollama</a:t>
            </a:r>
            <a:r>
              <a:rPr lang="en-US" dirty="0"/>
              <a:t>.</a:t>
            </a:r>
          </a:p>
          <a:p>
            <a:r>
              <a:rPr lang="en-US" b="1" dirty="0"/>
              <a:t>Vector Databases</a:t>
            </a:r>
            <a:r>
              <a:rPr lang="en-US" dirty="0"/>
              <a:t>: Developed skills in indexing and performing similarity searches using FAISS, optimizing retrieval processes.</a:t>
            </a:r>
          </a:p>
          <a:p>
            <a:r>
              <a:rPr lang="en-US" b="1" dirty="0"/>
              <a:t>Generative AI</a:t>
            </a:r>
            <a:r>
              <a:rPr lang="en-US" dirty="0"/>
              <a:t>: Learned to implement and fine-tune Retrieval-Augmented Generation (RAG) models for generating contextually relevant responses.</a:t>
            </a:r>
          </a:p>
          <a:p>
            <a:r>
              <a:rPr lang="en-US" b="1" dirty="0"/>
              <a:t>System Optimization</a:t>
            </a:r>
            <a:r>
              <a:rPr lang="en-US" dirty="0"/>
              <a:t>: Acquired knowledge in optimizing performance for real-time applications through caching, query handling, and parallel processing.</a:t>
            </a:r>
          </a:p>
        </p:txBody>
      </p:sp>
    </p:spTree>
    <p:extLst>
      <p:ext uri="{BB962C8B-B14F-4D97-AF65-F5344CB8AC3E}">
        <p14:creationId xmlns:p14="http://schemas.microsoft.com/office/powerpoint/2010/main" val="165766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CONCLUSION:</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a:bodyPr>
          <a:lstStyle/>
          <a:p>
            <a:r>
              <a:rPr lang="en-US" dirty="0"/>
              <a:t>In conclusion, the project successfully integrated Retrieval-Augmented Generation (RAG) with advanced document processing techniques to develop a PDF-based question-answering system. By utilizing </a:t>
            </a:r>
            <a:r>
              <a:rPr lang="en-US" dirty="0" err="1"/>
              <a:t>PyPDFLoader</a:t>
            </a:r>
            <a:r>
              <a:rPr lang="en-US" dirty="0"/>
              <a:t> for text extraction and </a:t>
            </a:r>
            <a:r>
              <a:rPr lang="en-US" dirty="0" err="1"/>
              <a:t>Ollama</a:t>
            </a:r>
            <a:r>
              <a:rPr lang="en-US" dirty="0"/>
              <a:t> for embeddings, the system effectively transformed unstructured PDF content into a format suitable for semantic search, ensuring users received accurate and contextually relevant answers.</a:t>
            </a:r>
          </a:p>
          <a:p>
            <a:r>
              <a:rPr lang="en-US" dirty="0"/>
              <a:t>The implementation of FAISS enabled rapid similarity searches while minimizing hallucination issues typically seen in generative AI models. This project sets the foundation for future enhancements in document management systems, with potential applications across various fields, and highlights opportunities for accommodating diverse document types and improving user interfaces.</a:t>
            </a:r>
          </a:p>
        </p:txBody>
      </p:sp>
    </p:spTree>
    <p:extLst>
      <p:ext uri="{BB962C8B-B14F-4D97-AF65-F5344CB8AC3E}">
        <p14:creationId xmlns:p14="http://schemas.microsoft.com/office/powerpoint/2010/main" val="120683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826-71FC-4D76-6BB1-DD2317F95E1E}"/>
              </a:ext>
            </a:extLst>
          </p:cNvPr>
          <p:cNvSpPr>
            <a:spLocks noGrp="1"/>
          </p:cNvSpPr>
          <p:nvPr>
            <p:ph type="title"/>
          </p:nvPr>
        </p:nvSpPr>
        <p:spPr/>
        <p:txBody>
          <a:bodyPr>
            <a:normAutofit fontScale="90000"/>
          </a:bodyPr>
          <a:lstStyle/>
          <a:p>
            <a:r>
              <a:rPr lang="en-US" dirty="0"/>
              <a:t>About Coursera Andrew Ng Machine Learning</a:t>
            </a:r>
            <a:br>
              <a:rPr lang="en-US" dirty="0"/>
            </a:br>
            <a:r>
              <a:rPr lang="en-US" dirty="0"/>
              <a:t>Specialization</a:t>
            </a:r>
            <a:endParaRPr lang="en-IN" dirty="0"/>
          </a:p>
        </p:txBody>
      </p:sp>
      <p:sp>
        <p:nvSpPr>
          <p:cNvPr id="3" name="Content Placeholder 2">
            <a:extLst>
              <a:ext uri="{FF2B5EF4-FFF2-40B4-BE49-F238E27FC236}">
                <a16:creationId xmlns:a16="http://schemas.microsoft.com/office/drawing/2014/main" id="{4DB3FB9B-7F33-D2E3-B552-785DE50CA604}"/>
              </a:ext>
            </a:extLst>
          </p:cNvPr>
          <p:cNvSpPr>
            <a:spLocks noGrp="1"/>
          </p:cNvSpPr>
          <p:nvPr>
            <p:ph idx="1"/>
          </p:nvPr>
        </p:nvSpPr>
        <p:spPr/>
        <p:txBody>
          <a:bodyPr/>
          <a:lstStyle/>
          <a:p>
            <a:r>
              <a:rPr lang="en-US" dirty="0"/>
              <a:t>The </a:t>
            </a:r>
            <a:r>
              <a:rPr lang="en-US" b="1" dirty="0"/>
              <a:t>Machine Learning Specialization</a:t>
            </a:r>
            <a:r>
              <a:rPr lang="en-US" dirty="0"/>
              <a:t> by Andrew Ng on Coursera offers a comprehensive introduction to key machine learning concepts, including supervised and unsupervised learning, neural networks, support vector machines (SVMs), and model evaluation. It covers foundational algorithms such as linear regression, logistic regression, and clustering techniques like k-means and PCA. The specialization includes practical programming assignments and culminates in a capstone project where learners apply these concepts to real-world problems. It's suitable for both beginners and experienced individuals, providing hands-on skills and a solid understanding of machine learning.</a:t>
            </a:r>
            <a:endParaRPr lang="en-IN" dirty="0"/>
          </a:p>
        </p:txBody>
      </p:sp>
    </p:spTree>
    <p:extLst>
      <p:ext uri="{BB962C8B-B14F-4D97-AF65-F5344CB8AC3E}">
        <p14:creationId xmlns:p14="http://schemas.microsoft.com/office/powerpoint/2010/main" val="303508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FUTURE SCOPE:</a:t>
            </a:r>
          </a:p>
        </p:txBody>
      </p:sp>
      <p:sp>
        <p:nvSpPr>
          <p:cNvPr id="4" name="Content Placeholder 3">
            <a:extLst>
              <a:ext uri="{FF2B5EF4-FFF2-40B4-BE49-F238E27FC236}">
                <a16:creationId xmlns:a16="http://schemas.microsoft.com/office/drawing/2014/main" id="{FFB61120-982E-651C-9E86-594A6D61A972}"/>
              </a:ext>
            </a:extLst>
          </p:cNvPr>
          <p:cNvSpPr>
            <a:spLocks noGrp="1"/>
          </p:cNvSpPr>
          <p:nvPr>
            <p:ph idx="1"/>
          </p:nvPr>
        </p:nvSpPr>
        <p:spPr/>
        <p:txBody>
          <a:bodyPr>
            <a:normAutofit fontScale="85000" lnSpcReduction="10000"/>
          </a:bodyPr>
          <a:lstStyle/>
          <a:p>
            <a:r>
              <a:rPr lang="en-US" dirty="0"/>
              <a:t>The RAG Application has several potential improvements:</a:t>
            </a:r>
          </a:p>
          <a:p>
            <a:pPr>
              <a:buFont typeface="+mj-lt"/>
              <a:buAutoNum type="arabicPeriod"/>
            </a:pPr>
            <a:r>
              <a:rPr lang="en-US" b="1" dirty="0"/>
              <a:t>Support for Additional Document Formats</a:t>
            </a:r>
            <a:r>
              <a:rPr lang="en-US" dirty="0"/>
              <a:t>: Expanding the system to handle various formats such as DOCX, HTML, and EPUB, enhancing its versatility in document management.</a:t>
            </a:r>
          </a:p>
          <a:p>
            <a:pPr>
              <a:buFont typeface="+mj-lt"/>
              <a:buAutoNum type="arabicPeriod"/>
            </a:pPr>
            <a:r>
              <a:rPr lang="en-US" b="1" dirty="0"/>
              <a:t>Improved Natural Language Understanding</a:t>
            </a:r>
            <a:r>
              <a:rPr lang="en-US" dirty="0"/>
              <a:t>: Integrating advanced NLP techniques to better handle ambiguous queries and improve the accuracy of retrieved information.</a:t>
            </a:r>
          </a:p>
          <a:p>
            <a:pPr>
              <a:buFont typeface="+mj-lt"/>
              <a:buAutoNum type="arabicPeriod"/>
            </a:pPr>
            <a:r>
              <a:rPr lang="en-US" b="1" dirty="0"/>
              <a:t>Real-Time Collaboration Features</a:t>
            </a:r>
            <a:r>
              <a:rPr lang="en-US" dirty="0"/>
              <a:t>: Developing functionalities that allow multiple users to interact with the system simultaneously, facilitating collaborative document analysis and query handling.</a:t>
            </a:r>
          </a:p>
          <a:p>
            <a:pPr>
              <a:buFont typeface="+mj-lt"/>
              <a:buAutoNum type="arabicPeriod"/>
            </a:pPr>
            <a:r>
              <a:rPr lang="en-US" b="1" dirty="0"/>
              <a:t>Customization and Adaptability</a:t>
            </a:r>
            <a:r>
              <a:rPr lang="en-US" dirty="0"/>
              <a:t>: Implementing options for users to customize the embedding models and retrieval parameters, tailoring the system to specific industries or user needs.</a:t>
            </a:r>
          </a:p>
          <a:p>
            <a:pPr>
              <a:buFont typeface="+mj-lt"/>
              <a:buAutoNum type="arabicPeriod"/>
            </a:pPr>
            <a:r>
              <a:rPr lang="en-US" b="1" dirty="0"/>
              <a:t>Integration with Other AI Tools</a:t>
            </a:r>
            <a:r>
              <a:rPr lang="en-US" dirty="0"/>
              <a:t>: Exploring the integration of additional AI technologies, such as summarization, sentiment analysis, or topic modeling, to provide enriched user insights and analytics from the document data.</a:t>
            </a:r>
          </a:p>
        </p:txBody>
      </p:sp>
    </p:spTree>
    <p:extLst>
      <p:ext uri="{BB962C8B-B14F-4D97-AF65-F5344CB8AC3E}">
        <p14:creationId xmlns:p14="http://schemas.microsoft.com/office/powerpoint/2010/main" val="412177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1407-4613-F837-1E26-38EC2362E39D}"/>
              </a:ext>
            </a:extLst>
          </p:cNvPr>
          <p:cNvSpPr>
            <a:spLocks noGrp="1"/>
          </p:cNvSpPr>
          <p:nvPr>
            <p:ph type="title"/>
          </p:nvPr>
        </p:nvSpPr>
        <p:spPr>
          <a:xfrm>
            <a:off x="677334" y="609600"/>
            <a:ext cx="8596668" cy="752856"/>
          </a:xfrm>
        </p:spPr>
        <p:txBody>
          <a:bodyPr/>
          <a:lstStyle/>
          <a:p>
            <a:r>
              <a:rPr lang="en-IN" dirty="0"/>
              <a:t>REFERENCES:</a:t>
            </a:r>
          </a:p>
        </p:txBody>
      </p:sp>
      <p:sp>
        <p:nvSpPr>
          <p:cNvPr id="3" name="Content Placeholder 2">
            <a:extLst>
              <a:ext uri="{FF2B5EF4-FFF2-40B4-BE49-F238E27FC236}">
                <a16:creationId xmlns:a16="http://schemas.microsoft.com/office/drawing/2014/main" id="{90CBED48-368C-3D94-4CFA-A2FCAE64F52F}"/>
              </a:ext>
            </a:extLst>
          </p:cNvPr>
          <p:cNvSpPr>
            <a:spLocks noGrp="1"/>
          </p:cNvSpPr>
          <p:nvPr>
            <p:ph idx="1"/>
          </p:nvPr>
        </p:nvSpPr>
        <p:spPr>
          <a:xfrm>
            <a:off x="677334" y="1362455"/>
            <a:ext cx="8596668" cy="4678907"/>
          </a:xfrm>
        </p:spPr>
        <p:txBody>
          <a:bodyPr>
            <a:normAutofit fontScale="92500" lnSpcReduction="20000"/>
          </a:bodyPr>
          <a:lstStyle/>
          <a:p>
            <a:pPr marL="0" indent="0">
              <a:buNone/>
            </a:pPr>
            <a:r>
              <a:rPr lang="en-IN" dirty="0"/>
              <a:t>1. Ng, A. (2021). Machine Learning [Online Course]. Coursera. Available:</a:t>
            </a:r>
          </a:p>
          <a:p>
            <a:pPr marL="0" indent="0">
              <a:buNone/>
            </a:pPr>
            <a:r>
              <a:rPr lang="en-IN" dirty="0"/>
              <a:t>Coursera Andrew Ng Machine Learning Specialization</a:t>
            </a:r>
          </a:p>
          <a:p>
            <a:pPr marL="0" indent="0">
              <a:buNone/>
            </a:pPr>
            <a:r>
              <a:rPr lang="en-IN" dirty="0"/>
              <a:t>2. Ng, A. (2021). Deep Learning Specialization [Online Course]. Coursera.</a:t>
            </a:r>
          </a:p>
          <a:p>
            <a:pPr marL="0" indent="0">
              <a:buNone/>
            </a:pPr>
            <a:r>
              <a:rPr lang="en-IN" dirty="0"/>
              <a:t>Available: Coursera Deep Learning Specialization</a:t>
            </a:r>
          </a:p>
          <a:p>
            <a:pPr marL="0" indent="0">
              <a:buNone/>
            </a:pPr>
            <a:r>
              <a:rPr lang="en-IN" dirty="0"/>
              <a:t>3. Goodfellow, I., Bengio, Y., &amp; Courville, A. (2016). Deep Learning. MIT</a:t>
            </a:r>
          </a:p>
          <a:p>
            <a:pPr marL="0" indent="0">
              <a:buNone/>
            </a:pPr>
            <a:r>
              <a:rPr lang="en-IN" dirty="0"/>
              <a:t>Press. Available: Deep Learning Book</a:t>
            </a:r>
          </a:p>
          <a:p>
            <a:pPr marL="0" indent="0">
              <a:buNone/>
            </a:pPr>
            <a:r>
              <a:rPr lang="en-IN" dirty="0"/>
              <a:t>4. </a:t>
            </a:r>
            <a:r>
              <a:rPr lang="en-IN" dirty="0" err="1"/>
              <a:t>Géron</a:t>
            </a:r>
            <a:r>
              <a:rPr lang="en-IN" dirty="0"/>
              <a:t>, A. (2019). Hands-On Machine Learning with Scikit-Learn, </a:t>
            </a:r>
            <a:r>
              <a:rPr lang="en-IN" dirty="0" err="1"/>
              <a:t>Keras</a:t>
            </a:r>
            <a:r>
              <a:rPr lang="en-IN" dirty="0"/>
              <a:t>,</a:t>
            </a:r>
          </a:p>
          <a:p>
            <a:pPr marL="0" indent="0">
              <a:buNone/>
            </a:pPr>
            <a:r>
              <a:rPr lang="en-IN" dirty="0"/>
              <a:t>and TensorFlow. O'Reilly Media. ISBN: 978-1492032649.</a:t>
            </a:r>
          </a:p>
          <a:p>
            <a:pPr marL="0" indent="0">
              <a:buNone/>
            </a:pPr>
            <a:r>
              <a:rPr lang="en-IN" dirty="0"/>
              <a:t>5. </a:t>
            </a:r>
            <a:r>
              <a:rPr lang="en-IN" dirty="0" err="1"/>
              <a:t>Raschka</a:t>
            </a:r>
            <a:r>
              <a:rPr lang="en-IN" dirty="0"/>
              <a:t>, S., &amp; </a:t>
            </a:r>
            <a:r>
              <a:rPr lang="en-IN" dirty="0" err="1"/>
              <a:t>Mirjalili</a:t>
            </a:r>
            <a:r>
              <a:rPr lang="en-IN" dirty="0"/>
              <a:t>, V. (2019). Python Machine Learning. </a:t>
            </a:r>
            <a:r>
              <a:rPr lang="en-IN" dirty="0" err="1"/>
              <a:t>Packt</a:t>
            </a:r>
            <a:endParaRPr lang="en-IN" dirty="0"/>
          </a:p>
          <a:p>
            <a:pPr marL="0" indent="0">
              <a:buNone/>
            </a:pPr>
            <a:r>
              <a:rPr lang="en-IN" dirty="0"/>
              <a:t>Publishing. ISBN: 978-1789615857.</a:t>
            </a:r>
          </a:p>
          <a:p>
            <a:pPr marL="0" indent="0">
              <a:buNone/>
            </a:pPr>
            <a:r>
              <a:rPr lang="en-IN" dirty="0"/>
              <a:t>6. Scikit-learn Documentation. (n.d.). Scikit-learn: Machine Learning in</a:t>
            </a:r>
          </a:p>
          <a:p>
            <a:pPr marL="0" indent="0">
              <a:buNone/>
            </a:pPr>
            <a:r>
              <a:rPr lang="en-IN" dirty="0"/>
              <a:t>Python. Available: Scikit-learn Documentation</a:t>
            </a:r>
          </a:p>
          <a:p>
            <a:pPr marL="0" indent="0">
              <a:buNone/>
            </a:pPr>
            <a:r>
              <a:rPr lang="en-IN" dirty="0"/>
              <a:t>7. OpenCV Documentation. (n.d.). OpenCV: Open Source Computer Vision</a:t>
            </a:r>
          </a:p>
          <a:p>
            <a:pPr marL="0" indent="0">
              <a:buNone/>
            </a:pPr>
            <a:r>
              <a:rPr lang="en-IN" dirty="0"/>
              <a:t>Library. Available: OpenCV Documentation</a:t>
            </a:r>
          </a:p>
        </p:txBody>
      </p:sp>
    </p:spTree>
    <p:extLst>
      <p:ext uri="{BB962C8B-B14F-4D97-AF65-F5344CB8AC3E}">
        <p14:creationId xmlns:p14="http://schemas.microsoft.com/office/powerpoint/2010/main" val="295513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1407-4613-F837-1E26-38EC2362E39D}"/>
              </a:ext>
            </a:extLst>
          </p:cNvPr>
          <p:cNvSpPr>
            <a:spLocks noGrp="1"/>
          </p:cNvSpPr>
          <p:nvPr>
            <p:ph type="title"/>
          </p:nvPr>
        </p:nvSpPr>
        <p:spPr>
          <a:xfrm>
            <a:off x="677334" y="609600"/>
            <a:ext cx="8596668" cy="752856"/>
          </a:xfrm>
        </p:spPr>
        <p:txBody>
          <a:bodyPr/>
          <a:lstStyle/>
          <a:p>
            <a:r>
              <a:rPr lang="en-IN" dirty="0"/>
              <a:t>REFERENCES:</a:t>
            </a:r>
          </a:p>
        </p:txBody>
      </p:sp>
      <p:sp>
        <p:nvSpPr>
          <p:cNvPr id="3" name="Content Placeholder 2">
            <a:extLst>
              <a:ext uri="{FF2B5EF4-FFF2-40B4-BE49-F238E27FC236}">
                <a16:creationId xmlns:a16="http://schemas.microsoft.com/office/drawing/2014/main" id="{90CBED48-368C-3D94-4CFA-A2FCAE64F52F}"/>
              </a:ext>
            </a:extLst>
          </p:cNvPr>
          <p:cNvSpPr>
            <a:spLocks noGrp="1"/>
          </p:cNvSpPr>
          <p:nvPr>
            <p:ph idx="1"/>
          </p:nvPr>
        </p:nvSpPr>
        <p:spPr>
          <a:xfrm>
            <a:off x="677334" y="1587781"/>
            <a:ext cx="8596668" cy="4678907"/>
          </a:xfrm>
        </p:spPr>
        <p:txBody>
          <a:bodyPr>
            <a:normAutofit/>
          </a:bodyPr>
          <a:lstStyle/>
          <a:p>
            <a:pPr marL="0" indent="0">
              <a:buNone/>
            </a:pPr>
            <a:r>
              <a:rPr lang="en-IN" dirty="0"/>
              <a:t>8. Bishop, C. M. (2006). Pattern Recognition and Machine Learning. Springer. ISBN: 978-0387310732.</a:t>
            </a:r>
          </a:p>
          <a:p>
            <a:pPr marL="0" indent="0">
              <a:buNone/>
            </a:pPr>
            <a:r>
              <a:rPr lang="en-IN" dirty="0"/>
              <a:t>9. Murphy, K. P. (2012). Machine Learning: A Probabilistic Perspective. MIT Press. ISBN: 978-0262033189. </a:t>
            </a:r>
          </a:p>
          <a:p>
            <a:pPr marL="0" indent="0">
              <a:buNone/>
            </a:pPr>
            <a:r>
              <a:rPr lang="en-IN" dirty="0"/>
              <a:t>10. Hastie, T., </a:t>
            </a:r>
            <a:r>
              <a:rPr lang="en-IN" dirty="0" err="1"/>
              <a:t>Tibshirani</a:t>
            </a:r>
            <a:r>
              <a:rPr lang="en-IN" dirty="0"/>
              <a:t>, R., &amp; Friedman, J. (2009). The Elements of Statistical Learning: Data Mining, Inference, and Prediction. Springer. Available: ESL Book 11. Zhang, Y., &amp; Yang, Q. (2015). "A Survey on Multi-Task Learning." IEEE Transactions on Knowledge and Data Engineering, 28(10), 2461-2476. DOI: 10.1109/TKDE.2015.2432464 </a:t>
            </a:r>
          </a:p>
          <a:p>
            <a:pPr marL="0" indent="0">
              <a:buNone/>
            </a:pPr>
            <a:r>
              <a:rPr lang="en-IN" dirty="0"/>
              <a:t>12. LeCun, Y., Bengio, Y., &amp; Haffner, P. (1998). "Gradient-Based Learning Applied to Document Recognition." Proceedings of the IEEE, 86(11), 2278- 2324. DOI: 10.1109/5.726791</a:t>
            </a:r>
          </a:p>
        </p:txBody>
      </p:sp>
    </p:spTree>
    <p:extLst>
      <p:ext uri="{BB962C8B-B14F-4D97-AF65-F5344CB8AC3E}">
        <p14:creationId xmlns:p14="http://schemas.microsoft.com/office/powerpoint/2010/main" val="2809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5C53-243B-8EE4-4A5A-51A27BF1373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0BCB19D-7254-2EA7-D65E-D7EE6379ADEE}"/>
              </a:ext>
            </a:extLst>
          </p:cNvPr>
          <p:cNvSpPr>
            <a:spLocks noGrp="1"/>
          </p:cNvSpPr>
          <p:nvPr>
            <p:ph idx="1"/>
          </p:nvPr>
        </p:nvSpPr>
        <p:spPr/>
        <p:txBody>
          <a:bodyPr/>
          <a:lstStyle/>
          <a:p>
            <a:r>
              <a:rPr lang="en-IN" dirty="0"/>
              <a:t>This project focuses on building a PDF-based question-answering system using Retrieval-Augmented Generation (RAG). It integrates tools like </a:t>
            </a:r>
            <a:r>
              <a:rPr lang="en-IN" dirty="0" err="1"/>
              <a:t>PyPDFLoader</a:t>
            </a:r>
            <a:r>
              <a:rPr lang="en-IN" dirty="0"/>
              <a:t> for PDF parsing, </a:t>
            </a:r>
            <a:r>
              <a:rPr lang="en-IN" dirty="0" err="1"/>
              <a:t>Ollama</a:t>
            </a:r>
            <a:r>
              <a:rPr lang="en-IN" dirty="0"/>
              <a:t> embeddings for text vectorization, FAISS for efficient document retrieval, and </a:t>
            </a:r>
            <a:r>
              <a:rPr lang="en-IN" dirty="0" err="1"/>
              <a:t>LangChain</a:t>
            </a:r>
            <a:r>
              <a:rPr lang="en-IN" dirty="0"/>
              <a:t> to generate accurate, context-aware answers. The system converts document text into embeddings, stores them in a vector database, and retrieves relevant content based on user queries. RAG then generates responses grounded in the retrieved information. This approach combines efficient document retrieval with generative AI to handle complex documents, making it ideal for real-time, document-based question answering.</a:t>
            </a:r>
          </a:p>
        </p:txBody>
      </p:sp>
    </p:spTree>
    <p:extLst>
      <p:ext uri="{BB962C8B-B14F-4D97-AF65-F5344CB8AC3E}">
        <p14:creationId xmlns:p14="http://schemas.microsoft.com/office/powerpoint/2010/main" val="202049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OBJECTIVE:</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lstStyle/>
          <a:p>
            <a:pPr marL="0" indent="0">
              <a:buNone/>
            </a:pPr>
            <a:endParaRPr lang="en-IN" dirty="0"/>
          </a:p>
          <a:p>
            <a:endParaRPr lang="en-IN" dirty="0"/>
          </a:p>
        </p:txBody>
      </p:sp>
      <p:sp>
        <p:nvSpPr>
          <p:cNvPr id="7" name="Rectangle 4">
            <a:extLst>
              <a:ext uri="{FF2B5EF4-FFF2-40B4-BE49-F238E27FC236}">
                <a16:creationId xmlns:a16="http://schemas.microsoft.com/office/drawing/2014/main" id="{1613802A-2A75-98D4-20C1-0E17476F5A33}"/>
              </a:ext>
            </a:extLst>
          </p:cNvPr>
          <p:cNvSpPr>
            <a:spLocks noChangeArrowheads="1"/>
          </p:cNvSpPr>
          <p:nvPr/>
        </p:nvSpPr>
        <p:spPr bwMode="auto">
          <a:xfrm rot="10800000" flipV="1">
            <a:off x="256710" y="1435285"/>
            <a:ext cx="709838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b="1" dirty="0"/>
              <a:t>Automate Information Retrieval</a:t>
            </a:r>
            <a:r>
              <a:rPr lang="en-US" dirty="0"/>
              <a:t>: Develop a system that automates the process of extracting relevant information from PDF documents based on user queries.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b="1" dirty="0"/>
              <a:t>Provide Context-Aware Answers</a:t>
            </a:r>
            <a:r>
              <a:rPr lang="en-US" dirty="0"/>
              <a:t>: Implement a Retrieval-Augmented Generation (RAG) model to generate accurate, contextually relevant answers grounded in document content.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b="1" dirty="0"/>
              <a:t>Efficient Document Parsing and Embedding</a:t>
            </a:r>
            <a:r>
              <a:rPr lang="en-US" dirty="0"/>
              <a:t>: Use tools like </a:t>
            </a:r>
            <a:r>
              <a:rPr lang="en-US" dirty="0" err="1"/>
              <a:t>PyPDFLoader</a:t>
            </a:r>
            <a:r>
              <a:rPr lang="en-US" dirty="0"/>
              <a:t> and </a:t>
            </a:r>
            <a:r>
              <a:rPr lang="en-US" dirty="0" err="1"/>
              <a:t>Ollama</a:t>
            </a:r>
            <a:r>
              <a:rPr lang="en-US" dirty="0"/>
              <a:t> embeddings to preprocess PDFs and convert them into meaningful vector representations for semantic search.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b="1" dirty="0"/>
              <a:t>Optimize Real-Time Query Handling</a:t>
            </a:r>
            <a:r>
              <a:rPr lang="en-US" dirty="0"/>
              <a:t>: Ensure fast and efficient retrieval of document sections using FAISS to support real-time, large-scale query handling.</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8410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OBJECTIVE:</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lstStyle/>
          <a:p>
            <a:pPr marL="0" indent="0">
              <a:buNone/>
            </a:pPr>
            <a:endParaRPr lang="en-IN" dirty="0"/>
          </a:p>
          <a:p>
            <a:endParaRPr lang="en-IN" dirty="0"/>
          </a:p>
        </p:txBody>
      </p:sp>
      <p:sp>
        <p:nvSpPr>
          <p:cNvPr id="7" name="Rectangle 4">
            <a:extLst>
              <a:ext uri="{FF2B5EF4-FFF2-40B4-BE49-F238E27FC236}">
                <a16:creationId xmlns:a16="http://schemas.microsoft.com/office/drawing/2014/main" id="{1613802A-2A75-98D4-20C1-0E17476F5A33}"/>
              </a:ext>
            </a:extLst>
          </p:cNvPr>
          <p:cNvSpPr>
            <a:spLocks noChangeArrowheads="1"/>
          </p:cNvSpPr>
          <p:nvPr/>
        </p:nvSpPr>
        <p:spPr bwMode="auto">
          <a:xfrm rot="10800000" flipV="1">
            <a:off x="412158" y="1573784"/>
            <a:ext cx="709838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startAt="5"/>
            </a:pPr>
            <a:r>
              <a:rPr lang="en-US" b="1" dirty="0"/>
              <a:t>Scalability and Flexibility</a:t>
            </a:r>
            <a:r>
              <a:rPr lang="en-US" dirty="0"/>
              <a:t>: Design the system to handle diverse and growing document corpora, with the potential for extending to other formats and domains.</a:t>
            </a:r>
          </a:p>
          <a:p>
            <a:pPr marL="342900" indent="-342900">
              <a:buFont typeface="+mj-lt"/>
              <a:buAutoNum type="arabicPeriod" startAt="5"/>
            </a:pPr>
            <a:r>
              <a:rPr lang="en-US" b="1" dirty="0"/>
              <a:t>Minimize Generative AI Hallucinations</a:t>
            </a:r>
            <a:r>
              <a:rPr lang="en-US" dirty="0"/>
              <a:t>: Ensure that the generated responses are strictly based on the retrieved document content, reducing the risk of hallucinations common in generative models.</a:t>
            </a:r>
          </a:p>
          <a:p>
            <a:pPr marL="342900" indent="-342900">
              <a:buFont typeface="+mj-lt"/>
              <a:buAutoNum type="arabicPeriod" startAt="5"/>
            </a:pPr>
            <a:r>
              <a:rPr lang="en-US" b="1" dirty="0"/>
              <a:t>Enhance User Experience</a:t>
            </a:r>
            <a:r>
              <a:rPr lang="en-US" dirty="0"/>
              <a:t>: Create an intuitive and user-friendly interface for seamless interaction, allowing users to easily upload PDFs and receive accurate answers to their queries.</a:t>
            </a:r>
          </a:p>
          <a:p>
            <a:pPr marL="342900" indent="-342900">
              <a:buFont typeface="+mj-lt"/>
              <a:buAutoNum type="arabicPeriod" startAt="5"/>
            </a:pPr>
            <a:r>
              <a:rPr lang="en-US" b="1" dirty="0"/>
              <a:t>Facilitate Customization and Adaptability</a:t>
            </a:r>
            <a:r>
              <a:rPr lang="en-US" dirty="0"/>
              <a:t>: Allow for customization of embedding models and vector store configurations to tailor the system to different document types and domains, ensuring versatility in diverse applications.</a:t>
            </a:r>
          </a:p>
        </p:txBody>
      </p:sp>
    </p:spTree>
    <p:extLst>
      <p:ext uri="{BB962C8B-B14F-4D97-AF65-F5344CB8AC3E}">
        <p14:creationId xmlns:p14="http://schemas.microsoft.com/office/powerpoint/2010/main" val="400549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BACKGROUND:</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lstStyle/>
          <a:p>
            <a:pPr marL="0" indent="0">
              <a:buNone/>
            </a:pPr>
            <a:endParaRPr lang="en-IN" dirty="0"/>
          </a:p>
          <a:p>
            <a:endParaRPr lang="en-IN" dirty="0"/>
          </a:p>
        </p:txBody>
      </p:sp>
      <p:sp>
        <p:nvSpPr>
          <p:cNvPr id="7" name="Rectangle 4">
            <a:extLst>
              <a:ext uri="{FF2B5EF4-FFF2-40B4-BE49-F238E27FC236}">
                <a16:creationId xmlns:a16="http://schemas.microsoft.com/office/drawing/2014/main" id="{1613802A-2A75-98D4-20C1-0E17476F5A33}"/>
              </a:ext>
            </a:extLst>
          </p:cNvPr>
          <p:cNvSpPr>
            <a:spLocks noChangeArrowheads="1"/>
          </p:cNvSpPr>
          <p:nvPr/>
        </p:nvSpPr>
        <p:spPr bwMode="auto">
          <a:xfrm rot="10800000" flipV="1">
            <a:off x="256710" y="1573784"/>
            <a:ext cx="709838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PDFs are widely used for document storage, but extracting meaningful information from them can be difficult due to their unstructured formats. Traditional keyword-based search methods often fail to understand the intent behind user queries. With advancements in </a:t>
            </a:r>
            <a:r>
              <a:rPr lang="en-US" b="1" dirty="0"/>
              <a:t>Generative AI</a:t>
            </a:r>
            <a:r>
              <a:rPr lang="en-US" dirty="0"/>
              <a:t>, models like GPT can generate responses, but they sometimes hallucinate information not found in the source.</a:t>
            </a:r>
          </a:p>
          <a:p>
            <a:r>
              <a:rPr lang="en-US" dirty="0"/>
              <a:t>To tackle this, </a:t>
            </a:r>
            <a:r>
              <a:rPr lang="en-US" b="1" dirty="0"/>
              <a:t>Retrieval-Augmented Generation (RAG)</a:t>
            </a:r>
            <a:r>
              <a:rPr lang="en-US" dirty="0"/>
              <a:t> combines document retrieval with generative models to ensure accurate, context-based answers. By leveraging tools like </a:t>
            </a:r>
            <a:r>
              <a:rPr lang="en-US" b="1" dirty="0" err="1"/>
              <a:t>PyPDFLoader</a:t>
            </a:r>
            <a:r>
              <a:rPr lang="en-US" dirty="0"/>
              <a:t> for PDF parsing, </a:t>
            </a:r>
            <a:r>
              <a:rPr lang="en-US" b="1" dirty="0" err="1"/>
              <a:t>Ollama</a:t>
            </a:r>
            <a:r>
              <a:rPr lang="en-US" b="1" dirty="0"/>
              <a:t> embeddings</a:t>
            </a:r>
            <a:r>
              <a:rPr lang="en-US" dirty="0"/>
              <a:t> for vectorization, and </a:t>
            </a:r>
            <a:r>
              <a:rPr lang="en-US" b="1" dirty="0"/>
              <a:t>FAISS</a:t>
            </a:r>
            <a:r>
              <a:rPr lang="en-US" dirty="0"/>
              <a:t> for fast retrieval, this project builds a system that efficiently answers questions from large PDF collections, making document management smarter and more responsive.</a:t>
            </a:r>
          </a:p>
          <a:p>
            <a:endParaRPr lang="en-US" dirty="0"/>
          </a:p>
        </p:txBody>
      </p:sp>
    </p:spTree>
    <p:extLst>
      <p:ext uri="{BB962C8B-B14F-4D97-AF65-F5344CB8AC3E}">
        <p14:creationId xmlns:p14="http://schemas.microsoft.com/office/powerpoint/2010/main" val="370668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TOOLS AND TECHNOLOGY USED:</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normAutofit fontScale="85000" lnSpcReduction="10000"/>
          </a:bodyPr>
          <a:lstStyle/>
          <a:p>
            <a:pPr marL="0" indent="0">
              <a:buNone/>
            </a:pPr>
            <a:endParaRPr lang="en-IN" dirty="0"/>
          </a:p>
          <a:p>
            <a:r>
              <a:rPr lang="en-US" b="1" dirty="0" err="1"/>
              <a:t>PyPDFLoader</a:t>
            </a:r>
            <a:r>
              <a:rPr lang="en-US" dirty="0"/>
              <a:t>: For extracting and preprocessing text from PDF documents, handling complex layouts such as multi-column text, tables, and images.</a:t>
            </a:r>
          </a:p>
          <a:p>
            <a:endParaRPr lang="en-US" dirty="0"/>
          </a:p>
          <a:p>
            <a:r>
              <a:rPr lang="en-IN" b="1" dirty="0" err="1"/>
              <a:t>Ollama</a:t>
            </a:r>
            <a:r>
              <a:rPr lang="en-IN" b="1" dirty="0"/>
              <a:t> Embeddings</a:t>
            </a:r>
            <a:r>
              <a:rPr lang="en-IN" dirty="0"/>
              <a:t>: Utilized for converting textual information into semantic vector representations, ensuring meaningful retrieval based on user queries</a:t>
            </a:r>
            <a:r>
              <a:rPr lang="en-US" dirty="0"/>
              <a:t>.</a:t>
            </a:r>
          </a:p>
          <a:p>
            <a:endParaRPr lang="en-US" dirty="0"/>
          </a:p>
          <a:p>
            <a:r>
              <a:rPr lang="en-US" b="1" dirty="0"/>
              <a:t>FAISS (Facebook AI Similarity Search)</a:t>
            </a:r>
            <a:r>
              <a:rPr lang="en-US" dirty="0"/>
              <a:t>: A vector database used for storing and performing fast similarity searches on embeddings, enabling efficient document retrieval.</a:t>
            </a:r>
          </a:p>
          <a:p>
            <a:endParaRPr lang="en-US" dirty="0"/>
          </a:p>
          <a:p>
            <a:r>
              <a:rPr lang="en-US" b="1" dirty="0" err="1"/>
              <a:t>LangChain</a:t>
            </a:r>
            <a:r>
              <a:rPr lang="en-US" dirty="0"/>
              <a:t>: An orchestration framework to integrate various components, including document loaders, embeddings, and the RAG model, for streamlined query processing and answer generation.</a:t>
            </a:r>
            <a:endParaRPr lang="en-IN" dirty="0"/>
          </a:p>
        </p:txBody>
      </p:sp>
    </p:spTree>
    <p:extLst>
      <p:ext uri="{BB962C8B-B14F-4D97-AF65-F5344CB8AC3E}">
        <p14:creationId xmlns:p14="http://schemas.microsoft.com/office/powerpoint/2010/main" val="218841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TOOLS AND TECHNOLOGY USED:</a:t>
            </a:r>
          </a:p>
        </p:txBody>
      </p:sp>
      <p:sp>
        <p:nvSpPr>
          <p:cNvPr id="3" name="Content Placeholder 2">
            <a:extLst>
              <a:ext uri="{FF2B5EF4-FFF2-40B4-BE49-F238E27FC236}">
                <a16:creationId xmlns:a16="http://schemas.microsoft.com/office/drawing/2014/main" id="{F5D2DB80-AA1C-4636-EAFA-807DBF358F25}"/>
              </a:ext>
            </a:extLst>
          </p:cNvPr>
          <p:cNvSpPr>
            <a:spLocks noGrp="1"/>
          </p:cNvSpPr>
          <p:nvPr>
            <p:ph idx="1"/>
          </p:nvPr>
        </p:nvSpPr>
        <p:spPr/>
        <p:txBody>
          <a:bodyPr>
            <a:normAutofit/>
          </a:bodyPr>
          <a:lstStyle/>
          <a:p>
            <a:pPr>
              <a:buFont typeface="Wingdings" panose="05000000000000000000" pitchFamily="2" charset="2"/>
              <a:buChar char="Ø"/>
            </a:pPr>
            <a:r>
              <a:rPr lang="en-US" b="1" dirty="0"/>
              <a:t>Retrieval-Augmented Generation (RAG)</a:t>
            </a:r>
            <a:r>
              <a:rPr lang="en-US" dirty="0"/>
              <a:t>: Combines retrieval of document content with generative models (like GPT) to provide accurate, context-aware responses to user queries.</a:t>
            </a:r>
          </a:p>
          <a:p>
            <a:pPr>
              <a:buFont typeface="Wingdings" panose="05000000000000000000" pitchFamily="2" charset="2"/>
              <a:buChar char="Ø"/>
            </a:pPr>
            <a:endParaRPr lang="en-US" dirty="0"/>
          </a:p>
          <a:p>
            <a:pPr>
              <a:buFont typeface="Wingdings" panose="05000000000000000000" pitchFamily="2" charset="2"/>
              <a:buChar char="Ø"/>
            </a:pPr>
            <a:r>
              <a:rPr lang="en-US" b="1" dirty="0"/>
              <a:t>Python</a:t>
            </a:r>
            <a:r>
              <a:rPr lang="en-US" dirty="0"/>
              <a:t>: The primary programming language used to implement and integrate the various tools and frameworks.</a:t>
            </a:r>
          </a:p>
          <a:p>
            <a:pPr>
              <a:buFont typeface="Wingdings" panose="05000000000000000000" pitchFamily="2" charset="2"/>
              <a:buChar char="Ø"/>
            </a:pPr>
            <a:endParaRPr lang="en-US" dirty="0"/>
          </a:p>
          <a:p>
            <a:pPr>
              <a:buFont typeface="Wingdings" panose="05000000000000000000" pitchFamily="2" charset="2"/>
              <a:buChar char="Ø"/>
            </a:pPr>
            <a:r>
              <a:rPr lang="en-US" b="1" dirty="0" err="1"/>
              <a:t>Jupyter</a:t>
            </a:r>
            <a:r>
              <a:rPr lang="en-US" b="1" dirty="0"/>
              <a:t> Notebooks</a:t>
            </a:r>
            <a:r>
              <a:rPr lang="en-US" dirty="0"/>
              <a:t>: For testing, debugging, and implementing the project code in a structured, interactive environment.</a:t>
            </a:r>
          </a:p>
          <a:p>
            <a:pPr marL="0" indent="0">
              <a:buNone/>
            </a:pPr>
            <a:endParaRPr lang="en-US" dirty="0"/>
          </a:p>
        </p:txBody>
      </p:sp>
    </p:spTree>
    <p:extLst>
      <p:ext uri="{BB962C8B-B14F-4D97-AF65-F5344CB8AC3E}">
        <p14:creationId xmlns:p14="http://schemas.microsoft.com/office/powerpoint/2010/main" val="426152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FA7EA3-6EC7-B056-E07B-871E902263B5}"/>
              </a:ext>
            </a:extLst>
          </p:cNvPr>
          <p:cNvPicPr>
            <a:picLocks noChangeAspect="1"/>
          </p:cNvPicPr>
          <p:nvPr/>
        </p:nvPicPr>
        <p:blipFill>
          <a:blip r:embed="rId2"/>
          <a:stretch>
            <a:fillRect/>
          </a:stretch>
        </p:blipFill>
        <p:spPr>
          <a:xfrm>
            <a:off x="691924" y="3657790"/>
            <a:ext cx="7195932" cy="2645030"/>
          </a:xfrm>
          <a:prstGeom prst="rect">
            <a:avLst/>
          </a:prstGeom>
        </p:spPr>
      </p:pic>
      <p:pic>
        <p:nvPicPr>
          <p:cNvPr id="7" name="Content Placeholder 6">
            <a:extLst>
              <a:ext uri="{FF2B5EF4-FFF2-40B4-BE49-F238E27FC236}">
                <a16:creationId xmlns:a16="http://schemas.microsoft.com/office/drawing/2014/main" id="{0E1E4055-4702-3085-EC78-A381E45FE8F0}"/>
              </a:ext>
            </a:extLst>
          </p:cNvPr>
          <p:cNvPicPr>
            <a:picLocks noGrp="1" noChangeAspect="1"/>
          </p:cNvPicPr>
          <p:nvPr>
            <p:ph idx="1"/>
          </p:nvPr>
        </p:nvPicPr>
        <p:blipFill>
          <a:blip r:embed="rId3"/>
          <a:stretch>
            <a:fillRect/>
          </a:stretch>
        </p:blipFill>
        <p:spPr>
          <a:xfrm>
            <a:off x="862590" y="735528"/>
            <a:ext cx="7514791" cy="2803799"/>
          </a:xfrm>
        </p:spPr>
      </p:pic>
      <p:sp>
        <p:nvSpPr>
          <p:cNvPr id="2" name="Title 1">
            <a:extLst>
              <a:ext uri="{FF2B5EF4-FFF2-40B4-BE49-F238E27FC236}">
                <a16:creationId xmlns:a16="http://schemas.microsoft.com/office/drawing/2014/main" id="{A0541714-D7BB-2F26-7574-B6EC7700D970}"/>
              </a:ext>
            </a:extLst>
          </p:cNvPr>
          <p:cNvSpPr>
            <a:spLocks noGrp="1"/>
          </p:cNvSpPr>
          <p:nvPr>
            <p:ph type="title"/>
          </p:nvPr>
        </p:nvSpPr>
        <p:spPr>
          <a:xfrm>
            <a:off x="256710" y="252984"/>
            <a:ext cx="8596668" cy="1320800"/>
          </a:xfrm>
        </p:spPr>
        <p:txBody>
          <a:bodyPr/>
          <a:lstStyle/>
          <a:p>
            <a:r>
              <a:rPr lang="en-IN" dirty="0"/>
              <a:t>Project: Face Anonymizer</a:t>
            </a:r>
            <a:br>
              <a:rPr lang="en-IN" dirty="0"/>
            </a:br>
            <a:r>
              <a:rPr lang="en-IN" dirty="0"/>
              <a:t>Methodology:</a:t>
            </a:r>
          </a:p>
        </p:txBody>
      </p:sp>
    </p:spTree>
    <p:extLst>
      <p:ext uri="{BB962C8B-B14F-4D97-AF65-F5344CB8AC3E}">
        <p14:creationId xmlns:p14="http://schemas.microsoft.com/office/powerpoint/2010/main" val="21024485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2185</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Wingdings</vt:lpstr>
      <vt:lpstr>Wingdings 3</vt:lpstr>
      <vt:lpstr>Facet</vt:lpstr>
      <vt:lpstr>Industrial Training Report ON Machine Learning Specialization</vt:lpstr>
      <vt:lpstr>About Coursera Andrew Ng Machine Learning Specialization</vt:lpstr>
      <vt:lpstr>Abstract</vt:lpstr>
      <vt:lpstr>Project: Face Anonymizer OBJECTIVE:</vt:lpstr>
      <vt:lpstr>Project: Face Anonymizer OBJECTIVE:</vt:lpstr>
      <vt:lpstr>Project: Face Anonymizer BACKGROUND:</vt:lpstr>
      <vt:lpstr>Project: Face Anonymizer TOOLS AND TECHNOLOGY USED:</vt:lpstr>
      <vt:lpstr>Project: Face Anonymizer TOOLS AND TECHNOLOGY USED:</vt:lpstr>
      <vt:lpstr>Project: Face Anonymizer Methodology:</vt:lpstr>
      <vt:lpstr>Project: Face Anonymizer Methodology:</vt:lpstr>
      <vt:lpstr>Project: Face Anonymizer Methodology:</vt:lpstr>
      <vt:lpstr>Project: Face Anonymizer Methodology:</vt:lpstr>
      <vt:lpstr>Project: Face Anonymizer Implementation:</vt:lpstr>
      <vt:lpstr>Project: Face Anonymizer Implementation:</vt:lpstr>
      <vt:lpstr>Project: Face Anonymizer Results and Outcome:</vt:lpstr>
      <vt:lpstr>Project: Face Anonymizer Results and Outcome:</vt:lpstr>
      <vt:lpstr>Project: Face Anonymizer Challenges Faced:</vt:lpstr>
      <vt:lpstr>Project: Face Anonymizer Skills Gained:</vt:lpstr>
      <vt:lpstr>Project: Face Anonymizer CONCLUSION:</vt:lpstr>
      <vt:lpstr>Project: Face Anonymizer FUTURE SCOPE:</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Naman Kapoor</dc:creator>
  <cp:lastModifiedBy>ANSH MANGLA</cp:lastModifiedBy>
  <cp:revision>2</cp:revision>
  <dcterms:created xsi:type="dcterms:W3CDTF">2024-09-27T08:07:17Z</dcterms:created>
  <dcterms:modified xsi:type="dcterms:W3CDTF">2024-09-27T11:26:38Z</dcterms:modified>
</cp:coreProperties>
</file>