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70" r:id="rId7"/>
    <p:sldId id="271" r:id="rId8"/>
    <p:sldId id="261" r:id="rId9"/>
    <p:sldId id="262" r:id="rId10"/>
    <p:sldId id="272" r:id="rId11"/>
    <p:sldId id="273" r:id="rId12"/>
    <p:sldId id="263" r:id="rId13"/>
    <p:sldId id="264" r:id="rId14"/>
    <p:sldId id="266" r:id="rId15"/>
    <p:sldId id="267" r:id="rId16"/>
    <p:sldId id="268" r:id="rId17"/>
    <p:sldId id="26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p:restoredTop sz="94719"/>
  </p:normalViewPr>
  <p:slideViewPr>
    <p:cSldViewPr snapToGrid="0">
      <p:cViewPr varScale="1">
        <p:scale>
          <a:sx n="150" d="100"/>
          <a:sy n="150" d="100"/>
        </p:scale>
        <p:origin x="184" y="3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35fda6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3535fda6d3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DE76B1B5-9F94-500D-C0FD-83248BD7BD9C}"/>
            </a:ext>
          </a:extLst>
        </p:cNvPr>
        <p:cNvGrpSpPr/>
        <p:nvPr/>
      </p:nvGrpSpPr>
      <p:grpSpPr>
        <a:xfrm>
          <a:off x="0" y="0"/>
          <a:ext cx="0" cy="0"/>
          <a:chOff x="0" y="0"/>
          <a:chExt cx="0" cy="0"/>
        </a:xfrm>
      </p:grpSpPr>
      <p:sp>
        <p:nvSpPr>
          <p:cNvPr id="123" name="Google Shape;123;p7:notes">
            <a:extLst>
              <a:ext uri="{FF2B5EF4-FFF2-40B4-BE49-F238E27FC236}">
                <a16:creationId xmlns:a16="http://schemas.microsoft.com/office/drawing/2014/main" id="{DA9FDDAC-8501-E109-EC31-769E10AD77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a:extLst>
              <a:ext uri="{FF2B5EF4-FFF2-40B4-BE49-F238E27FC236}">
                <a16:creationId xmlns:a16="http://schemas.microsoft.com/office/drawing/2014/main" id="{048746A1-2AB2-2471-D0E9-39FD9AD12B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7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96FF5BB1-813F-4FA2-BEAB-5BE2DAA3135B}"/>
            </a:ext>
          </a:extLst>
        </p:cNvPr>
        <p:cNvGrpSpPr/>
        <p:nvPr/>
      </p:nvGrpSpPr>
      <p:grpSpPr>
        <a:xfrm>
          <a:off x="0" y="0"/>
          <a:ext cx="0" cy="0"/>
          <a:chOff x="0" y="0"/>
          <a:chExt cx="0" cy="0"/>
        </a:xfrm>
      </p:grpSpPr>
      <p:sp>
        <p:nvSpPr>
          <p:cNvPr id="123" name="Google Shape;123;p7:notes">
            <a:extLst>
              <a:ext uri="{FF2B5EF4-FFF2-40B4-BE49-F238E27FC236}">
                <a16:creationId xmlns:a16="http://schemas.microsoft.com/office/drawing/2014/main" id="{355B9C55-AC7A-A031-DB0B-C7D28D235E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a:extLst>
              <a:ext uri="{FF2B5EF4-FFF2-40B4-BE49-F238E27FC236}">
                <a16:creationId xmlns:a16="http://schemas.microsoft.com/office/drawing/2014/main" id="{1E9EE7B6-8E5E-08D8-51BC-D4901B09C0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94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35fda6d3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35fda6d3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29E3894-D5CE-24AB-2B49-E12EF9129AE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DAA4CCD-543D-73A6-E523-E9414F186A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C8BCEFC-4B1E-3959-7096-2201DDA5A7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277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8952FB26-C541-7C43-9B17-9406BEC114D1}"/>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CFDB027-A171-C252-E085-9F2599455F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FAC2949E-6636-2E1D-C1A5-B98EDF014B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198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sp>
      <p:sp>
        <p:nvSpPr>
          <p:cNvPr id="64" name="Google Shape;64;p10"/>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3552566" y="1985683"/>
            <a:ext cx="2038800" cy="341700"/>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None/>
            </a:pPr>
            <a:r>
              <a:rPr lang="en-US" sz="1800">
                <a:solidFill>
                  <a:schemeClr val="dk1"/>
                </a:solidFill>
                <a:latin typeface="Times New Roman" panose="02020603050405020304" pitchFamily="18" charset="0"/>
                <a:ea typeface="Gill Sans"/>
                <a:cs typeface="Times New Roman" panose="02020603050405020304" pitchFamily="18" charset="0"/>
                <a:sym typeface="Gill Sans"/>
              </a:rPr>
              <a:t>Final Exam</a:t>
            </a:r>
            <a:endParaRPr sz="1800" b="0" i="0" u="sng" strike="noStrike" cap="none">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85" name="Google Shape;85;p13"/>
          <p:cNvSpPr txBox="1"/>
          <p:nvPr/>
        </p:nvSpPr>
        <p:spPr>
          <a:xfrm>
            <a:off x="713603" y="1356831"/>
            <a:ext cx="7716900" cy="6156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rPr>
              <a:t>School of Management Studies – MBA in Cyber Security Management</a:t>
            </a:r>
            <a:endParaRPr sz="1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endParaRPr>
          </a:p>
          <a:p>
            <a:pPr marL="0" marR="0" lvl="0" indent="0" algn="ctr" rtl="0">
              <a:spcBef>
                <a:spcPts val="0"/>
              </a:spcBef>
              <a:spcAft>
                <a:spcPts val="0"/>
              </a:spcAft>
              <a:buNone/>
            </a:pPr>
            <a:r>
              <a:rPr lang="en-US" sz="16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rPr>
              <a:t>Semester </a:t>
            </a: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4</a:t>
            </a:r>
            <a:endParaRPr dirty="0">
              <a:latin typeface="Times New Roman" panose="02020603050405020304" pitchFamily="18" charset="0"/>
              <a:cs typeface="Times New Roman" panose="02020603050405020304" pitchFamily="18" charset="0"/>
            </a:endParaRPr>
          </a:p>
        </p:txBody>
      </p:sp>
      <p:pic>
        <p:nvPicPr>
          <p:cNvPr id="86" name="Google Shape;86;p13"/>
          <p:cNvPicPr preferRelativeResize="0"/>
          <p:nvPr/>
        </p:nvPicPr>
        <p:blipFill rotWithShape="1">
          <a:blip r:embed="rId3">
            <a:alphaModFix/>
          </a:blip>
          <a:srcRect/>
          <a:stretch/>
        </p:blipFill>
        <p:spPr>
          <a:xfrm>
            <a:off x="3117986" y="197897"/>
            <a:ext cx="2907898" cy="821908"/>
          </a:xfrm>
          <a:prstGeom prst="rect">
            <a:avLst/>
          </a:prstGeom>
          <a:noFill/>
          <a:ln>
            <a:noFill/>
          </a:ln>
        </p:spPr>
      </p:pic>
      <p:sp>
        <p:nvSpPr>
          <p:cNvPr id="87" name="Google Shape;87;p13"/>
          <p:cNvSpPr txBox="1"/>
          <p:nvPr/>
        </p:nvSpPr>
        <p:spPr>
          <a:xfrm>
            <a:off x="3296100" y="3430995"/>
            <a:ext cx="2551800" cy="692700"/>
          </a:xfrm>
          <a:prstGeom prst="rect">
            <a:avLst/>
          </a:prstGeom>
          <a:noFill/>
          <a:ln>
            <a:noFill/>
          </a:ln>
        </p:spPr>
        <p:txBody>
          <a:bodyPr spcFirstLastPara="1" wrap="square" lIns="91425" tIns="45700" rIns="91425" bIns="45700" anchor="ctr" anchorCtr="0">
            <a:spAutoFit/>
          </a:bodyPr>
          <a:lstStyle/>
          <a:p>
            <a:pPr marL="274320" marR="0" lvl="0" indent="-274320" algn="ctr" rtl="0">
              <a:spcBef>
                <a:spcPts val="0"/>
              </a:spcBef>
              <a:spcAft>
                <a:spcPts val="0"/>
              </a:spcAft>
              <a:buNone/>
            </a:pP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 </a:t>
            </a:r>
            <a:r>
              <a:rPr lang="en-US" sz="1800" b="0" i="0" u="sng" strike="noStrike" cap="none">
                <a:solidFill>
                  <a:schemeClr val="dk1"/>
                </a:solidFill>
                <a:latin typeface="Times New Roman" panose="02020603050405020304" pitchFamily="18" charset="0"/>
                <a:ea typeface="Gill Sans"/>
                <a:cs typeface="Times New Roman" panose="02020603050405020304" pitchFamily="18" charset="0"/>
                <a:sym typeface="Gill Sans"/>
              </a:rPr>
              <a:t>Guide:</a:t>
            </a:r>
            <a:endParaRPr>
              <a:latin typeface="Times New Roman" panose="02020603050405020304" pitchFamily="18" charset="0"/>
              <a:cs typeface="Times New Roman" panose="02020603050405020304" pitchFamily="18" charset="0"/>
            </a:endParaRPr>
          </a:p>
          <a:p>
            <a:pPr marL="274320" marR="0" lvl="0" indent="-274320" algn="ctr" rtl="0">
              <a:spcBef>
                <a:spcPts val="360"/>
              </a:spcBef>
              <a:spcAft>
                <a:spcPts val="0"/>
              </a:spcAft>
              <a:buNone/>
            </a:pPr>
            <a:r>
              <a:rPr lang="en-US" sz="1800" i="1">
                <a:solidFill>
                  <a:schemeClr val="dk1"/>
                </a:solidFill>
                <a:latin typeface="Times New Roman" panose="02020603050405020304" pitchFamily="18" charset="0"/>
                <a:ea typeface="Gill Sans"/>
                <a:cs typeface="Times New Roman" panose="02020603050405020304" pitchFamily="18" charset="0"/>
                <a:sym typeface="Gill Sans"/>
              </a:rPr>
              <a:t>Dr. Siddharth Dabhade</a:t>
            </a:r>
            <a:endParaRPr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88" name="Google Shape;88;p13"/>
          <p:cNvSpPr txBox="1"/>
          <p:nvPr/>
        </p:nvSpPr>
        <p:spPr>
          <a:xfrm>
            <a:off x="661650" y="3975925"/>
            <a:ext cx="1596000" cy="692700"/>
          </a:xfrm>
          <a:prstGeom prst="rect">
            <a:avLst/>
          </a:prstGeom>
          <a:noFill/>
          <a:ln>
            <a:noFill/>
          </a:ln>
        </p:spPr>
        <p:txBody>
          <a:bodyPr spcFirstLastPara="1" wrap="square" lIns="91425" tIns="45700" rIns="91425" bIns="45700" anchor="ctr" anchorCtr="0">
            <a:spAutoFit/>
          </a:bodyPr>
          <a:lstStyle/>
          <a:p>
            <a:pPr marL="274320" marR="0" lvl="0" indent="-274320" algn="ctr" rtl="0">
              <a:spcBef>
                <a:spcPts val="0"/>
              </a:spcBef>
              <a:spcAft>
                <a:spcPts val="0"/>
              </a:spcAft>
              <a:buNone/>
            </a:pP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 </a:t>
            </a:r>
            <a:r>
              <a:rPr lang="en-US" sz="1800" b="0" i="0" u="sng" strike="noStrike" cap="none">
                <a:solidFill>
                  <a:schemeClr val="dk1"/>
                </a:solidFill>
                <a:latin typeface="Times New Roman" panose="02020603050405020304" pitchFamily="18" charset="0"/>
                <a:ea typeface="Gill Sans"/>
                <a:cs typeface="Times New Roman" panose="02020603050405020304" pitchFamily="18" charset="0"/>
                <a:sym typeface="Gill Sans"/>
              </a:rPr>
              <a:t>Student:</a:t>
            </a:r>
            <a:endParaRPr>
              <a:latin typeface="Times New Roman" panose="02020603050405020304" pitchFamily="18" charset="0"/>
              <a:cs typeface="Times New Roman" panose="02020603050405020304" pitchFamily="18" charset="0"/>
            </a:endParaRPr>
          </a:p>
          <a:p>
            <a:pPr marL="274320" marR="0" lvl="0" indent="-274320" algn="ctr" rtl="0">
              <a:spcBef>
                <a:spcPts val="360"/>
              </a:spcBef>
              <a:spcAft>
                <a:spcPts val="0"/>
              </a:spcAft>
              <a:buNone/>
            </a:pPr>
            <a:r>
              <a:rPr lang="en-US" sz="1800">
                <a:solidFill>
                  <a:schemeClr val="dk1"/>
                </a:solidFill>
                <a:latin typeface="Times New Roman" panose="02020603050405020304" pitchFamily="18" charset="0"/>
                <a:ea typeface="Gill Sans"/>
                <a:cs typeface="Times New Roman" panose="02020603050405020304" pitchFamily="18" charset="0"/>
                <a:sym typeface="Gill Sans"/>
              </a:rPr>
              <a:t>Ansh Modi</a:t>
            </a:r>
            <a:endParaRPr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89" name="Google Shape;89;p13"/>
          <p:cNvSpPr txBox="1"/>
          <p:nvPr/>
        </p:nvSpPr>
        <p:spPr>
          <a:xfrm>
            <a:off x="5930558" y="3959981"/>
            <a:ext cx="2551800" cy="692700"/>
          </a:xfrm>
          <a:prstGeom prst="rect">
            <a:avLst/>
          </a:prstGeom>
          <a:noFill/>
          <a:ln>
            <a:noFill/>
          </a:ln>
        </p:spPr>
        <p:txBody>
          <a:bodyPr spcFirstLastPara="1" wrap="square" lIns="91425" tIns="45700" rIns="91425" bIns="45700" anchor="ctr" anchorCtr="0">
            <a:spAutoFit/>
          </a:bodyPr>
          <a:lstStyle/>
          <a:p>
            <a:pPr marL="274320" marR="0" lvl="0" indent="-274320" algn="ctr" rtl="0">
              <a:spcBef>
                <a:spcPts val="0"/>
              </a:spcBef>
              <a:spcAft>
                <a:spcPts val="0"/>
              </a:spcAft>
              <a:buNone/>
            </a:pP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 </a:t>
            </a:r>
            <a:r>
              <a:rPr lang="en-US" sz="1800" b="0" i="0" u="sng" strike="noStrike" cap="none">
                <a:solidFill>
                  <a:schemeClr val="dk1"/>
                </a:solidFill>
                <a:latin typeface="Times New Roman" panose="02020603050405020304" pitchFamily="18" charset="0"/>
                <a:ea typeface="Gill Sans"/>
                <a:cs typeface="Times New Roman" panose="02020603050405020304" pitchFamily="18" charset="0"/>
                <a:sym typeface="Gill Sans"/>
              </a:rPr>
              <a:t>En.No:</a:t>
            </a:r>
            <a:endParaRPr>
              <a:latin typeface="Times New Roman" panose="02020603050405020304" pitchFamily="18" charset="0"/>
              <a:cs typeface="Times New Roman" panose="02020603050405020304" pitchFamily="18" charset="0"/>
            </a:endParaRPr>
          </a:p>
          <a:p>
            <a:pPr marL="274320" marR="0" lvl="0" indent="-274320" algn="ctr" rtl="0">
              <a:spcBef>
                <a:spcPts val="360"/>
              </a:spcBef>
              <a:spcAft>
                <a:spcPts val="0"/>
              </a:spcAft>
              <a:buNone/>
            </a:pP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0123004000110020</a:t>
            </a:r>
            <a:r>
              <a:rPr lang="en-US" sz="1800">
                <a:solidFill>
                  <a:schemeClr val="dk1"/>
                </a:solidFill>
                <a:latin typeface="Times New Roman" panose="02020603050405020304" pitchFamily="18" charset="0"/>
                <a:ea typeface="Gill Sans"/>
                <a:cs typeface="Times New Roman" panose="02020603050405020304" pitchFamily="18" charset="0"/>
                <a:sym typeface="Gill Sans"/>
              </a:rPr>
              <a:t>07</a:t>
            </a:r>
            <a:endParaRPr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90" name="Google Shape;90;p13"/>
          <p:cNvSpPr txBox="1"/>
          <p:nvPr/>
        </p:nvSpPr>
        <p:spPr>
          <a:xfrm>
            <a:off x="3989875" y="4502226"/>
            <a:ext cx="1164300" cy="369300"/>
          </a:xfrm>
          <a:prstGeom prst="rect">
            <a:avLst/>
          </a:prstGeom>
          <a:noFill/>
          <a:ln>
            <a:noFill/>
          </a:ln>
        </p:spPr>
        <p:txBody>
          <a:bodyPr spcFirstLastPara="1" wrap="square" lIns="91425" tIns="45700" rIns="91425" bIns="45700" anchor="ctr" anchorCtr="0">
            <a:spAutoFit/>
          </a:bodyPr>
          <a:lstStyle/>
          <a:p>
            <a:pPr marL="274320" marR="0" lvl="0" indent="-274320" algn="ctr" rtl="0">
              <a:spcBef>
                <a:spcPts val="0"/>
              </a:spcBef>
              <a:spcAft>
                <a:spcPts val="0"/>
              </a:spcAft>
              <a:buNone/>
            </a:pP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202</a:t>
            </a:r>
            <a:r>
              <a:rPr lang="en-US" sz="1800">
                <a:solidFill>
                  <a:schemeClr val="dk1"/>
                </a:solidFill>
                <a:latin typeface="Times New Roman" panose="02020603050405020304" pitchFamily="18" charset="0"/>
                <a:ea typeface="Gill Sans"/>
                <a:cs typeface="Times New Roman" panose="02020603050405020304" pitchFamily="18" charset="0"/>
                <a:sym typeface="Gill Sans"/>
              </a:rPr>
              <a:t>4</a:t>
            </a: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-2</a:t>
            </a:r>
            <a:r>
              <a:rPr lang="en-US" sz="1800">
                <a:solidFill>
                  <a:schemeClr val="dk1"/>
                </a:solidFill>
                <a:latin typeface="Times New Roman" panose="02020603050405020304" pitchFamily="18" charset="0"/>
                <a:ea typeface="Gill Sans"/>
                <a:cs typeface="Times New Roman" panose="02020603050405020304" pitchFamily="18" charset="0"/>
                <a:sym typeface="Gill Sans"/>
              </a:rPr>
              <a:t>5</a:t>
            </a:r>
            <a:endParaRPr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91" name="Google Shape;91;p13"/>
          <p:cNvSpPr txBox="1"/>
          <p:nvPr/>
        </p:nvSpPr>
        <p:spPr>
          <a:xfrm>
            <a:off x="1612285" y="2514318"/>
            <a:ext cx="5919300" cy="6465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Times New Roman" panose="02020603050405020304" pitchFamily="18" charset="0"/>
                <a:ea typeface="Gill Sans"/>
                <a:cs typeface="Times New Roman" panose="02020603050405020304" pitchFamily="18" charset="0"/>
                <a:sym typeface="Gill Sans"/>
              </a:rPr>
              <a:t>AI-Powered Cloud-Based Vulnerability Scanner with Industrial Experience </a:t>
            </a: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(MBACS-S</a:t>
            </a:r>
            <a:r>
              <a:rPr lang="en-US" sz="1800">
                <a:solidFill>
                  <a:schemeClr val="dk1"/>
                </a:solidFill>
                <a:latin typeface="Times New Roman" panose="02020603050405020304" pitchFamily="18" charset="0"/>
                <a:ea typeface="Gill Sans"/>
                <a:cs typeface="Times New Roman" panose="02020603050405020304" pitchFamily="18" charset="0"/>
                <a:sym typeface="Gill Sans"/>
              </a:rPr>
              <a:t>IV</a:t>
            </a: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a:t>
            </a:r>
            <a:r>
              <a:rPr lang="en-US" sz="1800">
                <a:solidFill>
                  <a:schemeClr val="dk1"/>
                </a:solidFill>
                <a:latin typeface="Times New Roman" panose="02020603050405020304" pitchFamily="18" charset="0"/>
                <a:ea typeface="Gill Sans"/>
                <a:cs typeface="Times New Roman" panose="02020603050405020304" pitchFamily="18" charset="0"/>
                <a:sym typeface="Gill Sans"/>
              </a:rPr>
              <a:t>1</a:t>
            </a:r>
            <a:r>
              <a:rPr lang="en-US" sz="1800" b="0" i="0" u="none" strike="noStrike" cap="none">
                <a:solidFill>
                  <a:schemeClr val="dk1"/>
                </a:solidFill>
                <a:latin typeface="Times New Roman" panose="02020603050405020304" pitchFamily="18" charset="0"/>
                <a:ea typeface="Gill Sans"/>
                <a:cs typeface="Times New Roman" panose="02020603050405020304" pitchFamily="18" charset="0"/>
                <a:sym typeface="Gill Sans"/>
              </a:rPr>
              <a:t>)</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12D27C53-CA71-0BA3-36F0-88831F4213FE}"/>
            </a:ext>
          </a:extLst>
        </p:cNvPr>
        <p:cNvGrpSpPr/>
        <p:nvPr/>
      </p:nvGrpSpPr>
      <p:grpSpPr>
        <a:xfrm>
          <a:off x="0" y="0"/>
          <a:ext cx="0" cy="0"/>
          <a:chOff x="0" y="0"/>
          <a:chExt cx="0" cy="0"/>
        </a:xfrm>
      </p:grpSpPr>
      <p:sp>
        <p:nvSpPr>
          <p:cNvPr id="126" name="Google Shape;126;p19">
            <a:extLst>
              <a:ext uri="{FF2B5EF4-FFF2-40B4-BE49-F238E27FC236}">
                <a16:creationId xmlns:a16="http://schemas.microsoft.com/office/drawing/2014/main" id="{2A945F49-6256-F8E7-7CBC-58B8B7772C24}"/>
              </a:ext>
            </a:extLst>
          </p:cNvPr>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System Design</a:t>
            </a:r>
            <a:endParaRPr sz="240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C5CD6D8-DE57-5974-B13A-1F3CD63B2D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9516" y="1063378"/>
            <a:ext cx="5524968" cy="3654403"/>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3730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201B3CC3-A667-1862-B3C5-FCB4EEE01DA9}"/>
            </a:ext>
          </a:extLst>
        </p:cNvPr>
        <p:cNvGrpSpPr/>
        <p:nvPr/>
      </p:nvGrpSpPr>
      <p:grpSpPr>
        <a:xfrm>
          <a:off x="0" y="0"/>
          <a:ext cx="0" cy="0"/>
          <a:chOff x="0" y="0"/>
          <a:chExt cx="0" cy="0"/>
        </a:xfrm>
      </p:grpSpPr>
      <p:sp>
        <p:nvSpPr>
          <p:cNvPr id="126" name="Google Shape;126;p19">
            <a:extLst>
              <a:ext uri="{FF2B5EF4-FFF2-40B4-BE49-F238E27FC236}">
                <a16:creationId xmlns:a16="http://schemas.microsoft.com/office/drawing/2014/main" id="{D153DE62-F071-990D-0045-0F7AD135495B}"/>
              </a:ext>
            </a:extLst>
          </p:cNvPr>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System Design</a:t>
            </a:r>
            <a:endParaRPr sz="24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570906-063C-1FA6-95BC-3346F4EFBE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9830" y="1063378"/>
            <a:ext cx="6784340" cy="3789045"/>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3068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Implementation</a:t>
            </a:r>
            <a:endParaRPr sz="2400">
              <a:latin typeface="Times New Roman" panose="02020603050405020304" pitchFamily="18" charset="0"/>
              <a:cs typeface="Times New Roman" panose="02020603050405020304" pitchFamily="18" charset="0"/>
            </a:endParaRPr>
          </a:p>
        </p:txBody>
      </p:sp>
      <p:sp>
        <p:nvSpPr>
          <p:cNvPr id="133" name="Google Shape;133;p20"/>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Developed CLI scanner in Python</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Flask server for handling user requests and scan output</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ReactJS for dynamic dashboard with table and color-coded risks</a:t>
            </a:r>
          </a:p>
          <a:p>
            <a:pPr marL="342900" lvl="0" indent="-330200" algn="just" rtl="0">
              <a:spcBef>
                <a:spcPts val="360"/>
              </a:spcBef>
              <a:spcAft>
                <a:spcPts val="0"/>
              </a:spcAft>
              <a:buClr>
                <a:schemeClr val="dk1"/>
              </a:buClr>
              <a:buSzPts val="1600"/>
              <a:buChar char="●"/>
            </a:pPr>
            <a:endParaRPr sz="1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FB3FB79-3D65-60AE-F507-ACEC2F865A3C}"/>
              </a:ext>
            </a:extLst>
          </p:cNvPr>
          <p:cNvGraphicFramePr>
            <a:graphicFrameLocks noGrp="1"/>
          </p:cNvGraphicFramePr>
          <p:nvPr>
            <p:extLst>
              <p:ext uri="{D42A27DB-BD31-4B8C-83A1-F6EECF244321}">
                <p14:modId xmlns:p14="http://schemas.microsoft.com/office/powerpoint/2010/main" val="1399688082"/>
              </p:ext>
            </p:extLst>
          </p:nvPr>
        </p:nvGraphicFramePr>
        <p:xfrm>
          <a:off x="1735680" y="2295590"/>
          <a:ext cx="5672639" cy="2435832"/>
        </p:xfrm>
        <a:graphic>
          <a:graphicData uri="http://schemas.openxmlformats.org/drawingml/2006/table">
            <a:tbl>
              <a:tblPr>
                <a:tableStyleId>{073A0DAA-6AF3-43AB-8588-CEC1D06C72B9}</a:tableStyleId>
              </a:tblPr>
              <a:tblGrid>
                <a:gridCol w="2628577">
                  <a:extLst>
                    <a:ext uri="{9D8B030D-6E8A-4147-A177-3AD203B41FA5}">
                      <a16:colId xmlns:a16="http://schemas.microsoft.com/office/drawing/2014/main" val="1929567540"/>
                    </a:ext>
                  </a:extLst>
                </a:gridCol>
                <a:gridCol w="3044062">
                  <a:extLst>
                    <a:ext uri="{9D8B030D-6E8A-4147-A177-3AD203B41FA5}">
                      <a16:colId xmlns:a16="http://schemas.microsoft.com/office/drawing/2014/main" val="458094664"/>
                    </a:ext>
                  </a:extLst>
                </a:gridCol>
              </a:tblGrid>
              <a:tr h="270648">
                <a:tc>
                  <a:txBody>
                    <a:bodyPr/>
                    <a:lstStyle/>
                    <a:p>
                      <a:pPr marL="0" marR="0" algn="ctr">
                        <a:lnSpc>
                          <a:spcPct val="150000"/>
                        </a:lnSpc>
                        <a:buNone/>
                      </a:pPr>
                      <a:r>
                        <a:rPr lang="en-US" sz="1200" dirty="0">
                          <a:effectLst/>
                        </a:rPr>
                        <a:t>Area</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buNone/>
                      </a:pPr>
                      <a:r>
                        <a:rPr lang="en-US" sz="1200">
                          <a:effectLst/>
                        </a:rPr>
                        <a:t>Technology</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1622835"/>
                  </a:ext>
                </a:extLst>
              </a:tr>
              <a:tr h="270648">
                <a:tc>
                  <a:txBody>
                    <a:bodyPr/>
                    <a:lstStyle/>
                    <a:p>
                      <a:pPr marL="0" marR="0">
                        <a:lnSpc>
                          <a:spcPct val="150000"/>
                        </a:lnSpc>
                        <a:buNone/>
                      </a:pPr>
                      <a:r>
                        <a:rPr lang="en-US" sz="1200">
                          <a:effectLst/>
                        </a:rPr>
                        <a:t>Vulnerability Scan</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rPr>
                        <a:t>OWASP ZAP (API mode)</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8376313"/>
                  </a:ext>
                </a:extLst>
              </a:tr>
              <a:tr h="270648">
                <a:tc>
                  <a:txBody>
                    <a:bodyPr/>
                    <a:lstStyle/>
                    <a:p>
                      <a:pPr marL="0" marR="0">
                        <a:lnSpc>
                          <a:spcPct val="150000"/>
                        </a:lnSpc>
                        <a:buNone/>
                      </a:pPr>
                      <a:r>
                        <a:rPr lang="en-US" sz="1200">
                          <a:effectLst/>
                        </a:rPr>
                        <a:t>CLI</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rPr>
                        <a:t>Python</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391423"/>
                  </a:ext>
                </a:extLst>
              </a:tr>
              <a:tr h="270648">
                <a:tc>
                  <a:txBody>
                    <a:bodyPr/>
                    <a:lstStyle/>
                    <a:p>
                      <a:pPr marL="0" marR="0">
                        <a:lnSpc>
                          <a:spcPct val="150000"/>
                        </a:lnSpc>
                        <a:buNone/>
                      </a:pPr>
                      <a:r>
                        <a:rPr lang="en-US" sz="1200">
                          <a:effectLst/>
                        </a:rPr>
                        <a:t>Backend</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rPr>
                        <a:t>Flask, Python</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6389095"/>
                  </a:ext>
                </a:extLst>
              </a:tr>
              <a:tr h="270648">
                <a:tc>
                  <a:txBody>
                    <a:bodyPr/>
                    <a:lstStyle/>
                    <a:p>
                      <a:pPr marL="0" marR="0">
                        <a:lnSpc>
                          <a:spcPct val="150000"/>
                        </a:lnSpc>
                        <a:buNone/>
                      </a:pPr>
                      <a:r>
                        <a:rPr lang="en-US" sz="1200">
                          <a:effectLst/>
                        </a:rPr>
                        <a:t>Frontend</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rPr>
                        <a:t>React.js, Tailwind CSS</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77649712"/>
                  </a:ext>
                </a:extLst>
              </a:tr>
              <a:tr h="270648">
                <a:tc>
                  <a:txBody>
                    <a:bodyPr/>
                    <a:lstStyle/>
                    <a:p>
                      <a:pPr marL="0" marR="0">
                        <a:lnSpc>
                          <a:spcPct val="150000"/>
                        </a:lnSpc>
                        <a:buNone/>
                      </a:pPr>
                      <a:r>
                        <a:rPr lang="en-US" sz="1200">
                          <a:effectLst/>
                        </a:rPr>
                        <a:t>AI Integration</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rPr>
                        <a:t>Google Gemini API</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5365521"/>
                  </a:ext>
                </a:extLst>
              </a:tr>
              <a:tr h="270648">
                <a:tc>
                  <a:txBody>
                    <a:bodyPr/>
                    <a:lstStyle/>
                    <a:p>
                      <a:pPr marL="0" marR="0">
                        <a:lnSpc>
                          <a:spcPct val="150000"/>
                        </a:lnSpc>
                        <a:buNone/>
                      </a:pPr>
                      <a:r>
                        <a:rPr lang="en-US" sz="1200">
                          <a:effectLst/>
                        </a:rPr>
                        <a:t>WHOIS Lookup</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rPr>
                        <a:t>WhoisXMLAPI or similar</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7052540"/>
                  </a:ext>
                </a:extLst>
              </a:tr>
              <a:tr h="270648">
                <a:tc>
                  <a:txBody>
                    <a:bodyPr/>
                    <a:lstStyle/>
                    <a:p>
                      <a:pPr marL="0" marR="0">
                        <a:lnSpc>
                          <a:spcPct val="150000"/>
                        </a:lnSpc>
                        <a:buNone/>
                      </a:pPr>
                      <a:r>
                        <a:rPr lang="en-US" sz="1200">
                          <a:effectLst/>
                        </a:rPr>
                        <a:t>Deployment</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rPr>
                        <a:t>Vercel</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00631514"/>
                  </a:ext>
                </a:extLst>
              </a:tr>
              <a:tr h="270648">
                <a:tc>
                  <a:txBody>
                    <a:bodyPr/>
                    <a:lstStyle/>
                    <a:p>
                      <a:pPr marL="0" marR="0">
                        <a:lnSpc>
                          <a:spcPct val="150000"/>
                        </a:lnSpc>
                        <a:buNone/>
                      </a:pPr>
                      <a:r>
                        <a:rPr lang="en-US" sz="1200">
                          <a:effectLst/>
                        </a:rPr>
                        <a:t>Other</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dirty="0">
                          <a:effectLst/>
                        </a:rPr>
                        <a:t>Git, GitHub, Postman</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816139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Key Features</a:t>
            </a:r>
            <a:endParaRPr sz="2400">
              <a:latin typeface="Times New Roman" panose="02020603050405020304" pitchFamily="18" charset="0"/>
              <a:cs typeface="Times New Roman" panose="02020603050405020304" pitchFamily="18" charset="0"/>
            </a:endParaRPr>
          </a:p>
        </p:txBody>
      </p:sp>
      <p:sp>
        <p:nvSpPr>
          <p:cNvPr id="139" name="Google Shape;139;p21"/>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AI-powered vulnerability explanation (Gemini API)</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Real-time scanning via </a:t>
            </a:r>
            <a:r>
              <a:rPr lang="en-US" sz="1200" dirty="0" err="1">
                <a:latin typeface="Times New Roman" panose="02020603050405020304" pitchFamily="18" charset="0"/>
                <a:cs typeface="Times New Roman" panose="02020603050405020304" pitchFamily="18" charset="0"/>
              </a:rPr>
              <a:t>WebSockets</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Cross-platform support</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Color-coded severity classification</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Interactive and modern frontend UI</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Results and Output</a:t>
            </a:r>
            <a:endParaRPr sz="2400">
              <a:latin typeface="Times New Roman" panose="02020603050405020304" pitchFamily="18" charset="0"/>
              <a:cs typeface="Times New Roman" panose="02020603050405020304" pitchFamily="18" charset="0"/>
            </a:endParaRPr>
          </a:p>
        </p:txBody>
      </p:sp>
      <p:sp>
        <p:nvSpPr>
          <p:cNvPr id="151" name="Google Shape;151;p2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Vulnerabilities displayed in a live table view</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Gemini AI feedback shown alongside each risk</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Table includes: CVE ID, Description, Severity, Advice</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Performance evaluated using sample attack scenarios</a:t>
            </a:r>
            <a:endParaRPr sz="1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F216F36-8A9F-A0C5-7491-416FEF1AF3DF}"/>
              </a:ext>
            </a:extLst>
          </p:cNvPr>
          <p:cNvGraphicFramePr>
            <a:graphicFrameLocks noGrp="1"/>
          </p:cNvGraphicFramePr>
          <p:nvPr>
            <p:extLst>
              <p:ext uri="{D42A27DB-BD31-4B8C-83A1-F6EECF244321}">
                <p14:modId xmlns:p14="http://schemas.microsoft.com/office/powerpoint/2010/main" val="1138546314"/>
              </p:ext>
            </p:extLst>
          </p:nvPr>
        </p:nvGraphicFramePr>
        <p:xfrm>
          <a:off x="2114549" y="2592805"/>
          <a:ext cx="4914901" cy="2279370"/>
        </p:xfrm>
        <a:graphic>
          <a:graphicData uri="http://schemas.openxmlformats.org/drawingml/2006/table">
            <a:tbl>
              <a:tblPr>
                <a:tableStyleId>{5C22544A-7EE6-4342-B048-85BDC9FD1C3A}</a:tableStyleId>
              </a:tblPr>
              <a:tblGrid>
                <a:gridCol w="1499674">
                  <a:extLst>
                    <a:ext uri="{9D8B030D-6E8A-4147-A177-3AD203B41FA5}">
                      <a16:colId xmlns:a16="http://schemas.microsoft.com/office/drawing/2014/main" val="4097725259"/>
                    </a:ext>
                  </a:extLst>
                </a:gridCol>
                <a:gridCol w="1546934">
                  <a:extLst>
                    <a:ext uri="{9D8B030D-6E8A-4147-A177-3AD203B41FA5}">
                      <a16:colId xmlns:a16="http://schemas.microsoft.com/office/drawing/2014/main" val="1762986278"/>
                    </a:ext>
                  </a:extLst>
                </a:gridCol>
                <a:gridCol w="1868293">
                  <a:extLst>
                    <a:ext uri="{9D8B030D-6E8A-4147-A177-3AD203B41FA5}">
                      <a16:colId xmlns:a16="http://schemas.microsoft.com/office/drawing/2014/main" val="1515328035"/>
                    </a:ext>
                  </a:extLst>
                </a:gridCol>
              </a:tblGrid>
              <a:tr h="176699">
                <a:tc>
                  <a:txBody>
                    <a:bodyPr/>
                    <a:lstStyle/>
                    <a:p>
                      <a:pPr marL="0" marR="0" algn="ctr">
                        <a:lnSpc>
                          <a:spcPct val="150000"/>
                        </a:lnSpc>
                        <a:buNone/>
                      </a:pPr>
                      <a:r>
                        <a:rPr lang="en-US" sz="900">
                          <a:effectLst/>
                          <a:latin typeface="Times New Roman" panose="02020603050405020304" pitchFamily="18" charset="0"/>
                          <a:cs typeface="Times New Roman" panose="02020603050405020304" pitchFamily="18" charset="0"/>
                        </a:rPr>
                        <a:t>Feature</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gn="ctr">
                        <a:lnSpc>
                          <a:spcPct val="150000"/>
                        </a:lnSpc>
                        <a:buNone/>
                      </a:pPr>
                      <a:r>
                        <a:rPr lang="en-US" sz="900" dirty="0">
                          <a:effectLst/>
                          <a:latin typeface="Times New Roman" panose="02020603050405020304" pitchFamily="18" charset="0"/>
                          <a:cs typeface="Times New Roman" panose="02020603050405020304" pitchFamily="18" charset="0"/>
                        </a:rPr>
                        <a:t>Outcome</a:t>
                      </a:r>
                      <a:endParaRPr lang="en-US" sz="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gn="ctr">
                        <a:lnSpc>
                          <a:spcPct val="150000"/>
                        </a:lnSpc>
                        <a:buNone/>
                      </a:pPr>
                      <a:r>
                        <a:rPr lang="en-US" sz="900">
                          <a:effectLst/>
                          <a:latin typeface="Times New Roman" panose="02020603050405020304" pitchFamily="18" charset="0"/>
                          <a:cs typeface="Times New Roman" panose="02020603050405020304" pitchFamily="18" charset="0"/>
                        </a:rPr>
                        <a:t>Remarks</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extLst>
                  <a:ext uri="{0D108BD9-81ED-4DB2-BD59-A6C34878D82A}">
                    <a16:rowId xmlns:a16="http://schemas.microsoft.com/office/drawing/2014/main" val="2576524109"/>
                  </a:ext>
                </a:extLst>
              </a:tr>
              <a:tr h="378320">
                <a:tc>
                  <a:txBody>
                    <a:bodyPr/>
                    <a:lstStyle/>
                    <a:p>
                      <a:pPr marL="0" marR="0">
                        <a:lnSpc>
                          <a:spcPct val="150000"/>
                        </a:lnSpc>
                        <a:buNone/>
                      </a:pPr>
                      <a:r>
                        <a:rPr lang="en-US" sz="900" dirty="0">
                          <a:effectLst/>
                          <a:latin typeface="Times New Roman" panose="02020603050405020304" pitchFamily="18" charset="0"/>
                          <a:cs typeface="Times New Roman" panose="02020603050405020304" pitchFamily="18" charset="0"/>
                        </a:rPr>
                        <a:t>CLI-based scanning</a:t>
                      </a:r>
                      <a:endParaRPr lang="en-US" sz="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Successful for all tested URLs</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Fast for small targets; verbose output</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extLst>
                  <a:ext uri="{0D108BD9-81ED-4DB2-BD59-A6C34878D82A}">
                    <a16:rowId xmlns:a16="http://schemas.microsoft.com/office/drawing/2014/main" val="696714853"/>
                  </a:ext>
                </a:extLst>
              </a:tr>
              <a:tr h="176699">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Flask web interface</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Stable and responsive</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Easy access via browser</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extLst>
                  <a:ext uri="{0D108BD9-81ED-4DB2-BD59-A6C34878D82A}">
                    <a16:rowId xmlns:a16="http://schemas.microsoft.com/office/drawing/2014/main" val="4025849910"/>
                  </a:ext>
                </a:extLst>
              </a:tr>
              <a:tr h="378320">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React.js frontend</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Fully responsive on all screen sizes</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Improved usability and appearance</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extLst>
                  <a:ext uri="{0D108BD9-81ED-4DB2-BD59-A6C34878D82A}">
                    <a16:rowId xmlns:a16="http://schemas.microsoft.com/office/drawing/2014/main" val="1725096460"/>
                  </a:ext>
                </a:extLst>
              </a:tr>
              <a:tr h="378320">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WHOIS integration</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Returned accurate domain data</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Useful for domain reconnaissance</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extLst>
                  <a:ext uri="{0D108BD9-81ED-4DB2-BD59-A6C34878D82A}">
                    <a16:rowId xmlns:a16="http://schemas.microsoft.com/office/drawing/2014/main" val="2890001372"/>
                  </a:ext>
                </a:extLst>
              </a:tr>
              <a:tr h="378320">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AI remediation output</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Contextual, readable, and specific</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Significantly helped in understanding fixes</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extLst>
                  <a:ext uri="{0D108BD9-81ED-4DB2-BD59-A6C34878D82A}">
                    <a16:rowId xmlns:a16="http://schemas.microsoft.com/office/drawing/2014/main" val="853745487"/>
                  </a:ext>
                </a:extLst>
              </a:tr>
              <a:tr h="378320">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Cloud deployment (Vercel + VM)</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a:effectLst/>
                          <a:latin typeface="Times New Roman" panose="02020603050405020304" pitchFamily="18" charset="0"/>
                          <a:cs typeface="Times New Roman" panose="02020603050405020304" pitchFamily="18" charset="0"/>
                        </a:rPr>
                        <a:t>High availability, fast load times</a:t>
                      </a:r>
                      <a:endParaRPr lang="en-US" sz="80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tc>
                  <a:txBody>
                    <a:bodyPr/>
                    <a:lstStyle/>
                    <a:p>
                      <a:pPr marL="0" marR="0">
                        <a:lnSpc>
                          <a:spcPct val="150000"/>
                        </a:lnSpc>
                        <a:buNone/>
                      </a:pPr>
                      <a:r>
                        <a:rPr lang="en-US" sz="900" dirty="0">
                          <a:effectLst/>
                          <a:latin typeface="Times New Roman" panose="02020603050405020304" pitchFamily="18" charset="0"/>
                          <a:cs typeface="Times New Roman" panose="02020603050405020304" pitchFamily="18" charset="0"/>
                        </a:rPr>
                        <a:t>Smooth access without setup hassles</a:t>
                      </a:r>
                      <a:endParaRPr lang="en-US" sz="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9001" marR="59001" marT="0" marB="0" anchor="ctr"/>
                </a:tc>
                <a:extLst>
                  <a:ext uri="{0D108BD9-81ED-4DB2-BD59-A6C34878D82A}">
                    <a16:rowId xmlns:a16="http://schemas.microsoft.com/office/drawing/2014/main" val="78552201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Conclusion</a:t>
            </a:r>
            <a:endParaRPr sz="2400">
              <a:latin typeface="Times New Roman" panose="02020603050405020304" pitchFamily="18" charset="0"/>
              <a:cs typeface="Times New Roman" panose="02020603050405020304" pitchFamily="18" charset="0"/>
            </a:endParaRPr>
          </a:p>
        </p:txBody>
      </p:sp>
      <p:sp>
        <p:nvSpPr>
          <p:cNvPr id="157" name="Google Shape;157;p2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Successfully built a modular, intelligent vulnerability scanner</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Integrated modern tech stack: Python, Flask, ReactJS, Gemini AI</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System performs real-time analysis with minimal latency</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Scalable and extendable architecture</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Future Scope</a:t>
            </a:r>
            <a:endParaRPr sz="2400">
              <a:latin typeface="Times New Roman" panose="02020603050405020304" pitchFamily="18" charset="0"/>
              <a:cs typeface="Times New Roman" panose="02020603050405020304" pitchFamily="18" charset="0"/>
            </a:endParaRPr>
          </a:p>
        </p:txBody>
      </p:sp>
      <p:sp>
        <p:nvSpPr>
          <p:cNvPr id="163" name="Google Shape;163;p2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Add automated patch recommendation</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Extend support for mobile and IoT environments</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Use machine learning to predict emerging vulnerabilities</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Cloud-native deployment and integration with SIEM tools</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ctrTitle"/>
          </p:nvPr>
        </p:nvSpPr>
        <p:spPr>
          <a:xfrm>
            <a:off x="685800" y="2020494"/>
            <a:ext cx="7772400" cy="1102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solidFill>
                  <a:schemeClr val="dk1"/>
                </a:solidFill>
                <a:latin typeface="Times New Roman" panose="02020603050405020304" pitchFamily="18" charset="0"/>
                <a:cs typeface="Times New Roman" panose="02020603050405020304" pitchFamily="18" charset="0"/>
                <a:sym typeface="Calibri"/>
              </a:rPr>
              <a:t>Introduction</a:t>
            </a:r>
            <a:endParaRPr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6B6F6B-5139-AA93-8127-39EA25E1C29A}"/>
              </a:ext>
            </a:extLst>
          </p:cNvPr>
          <p:cNvSpPr txBox="1"/>
          <p:nvPr/>
        </p:nvSpPr>
        <p:spPr>
          <a:xfrm>
            <a:off x="791633" y="965201"/>
            <a:ext cx="7560733" cy="3936142"/>
          </a:xfrm>
          <a:prstGeom prst="rect">
            <a:avLst/>
          </a:prstGeom>
          <a:noFill/>
        </p:spPr>
        <p:txBody>
          <a:bodyPr wrap="square" rtlCol="0">
            <a:spAutoFit/>
          </a:bodyPr>
          <a:lstStyle/>
          <a:p>
            <a:pPr algn="just">
              <a:lnSpc>
                <a:spcPct val="150000"/>
              </a:lnSpc>
              <a:buNone/>
            </a:pPr>
            <a:r>
              <a:rPr lang="en-US" sz="1200" b="0" i="0" u="none" strike="noStrike" dirty="0">
                <a:solidFill>
                  <a:srgbClr val="000000"/>
                </a:solidFill>
                <a:effectLst/>
                <a:latin typeface="Times New Roman" panose="02020603050405020304" pitchFamily="18" charset="0"/>
              </a:rPr>
              <a:t>In this digital-first age, cybersecurity has emerged as a critical domain that protects sensitive information, systems, and networks from hostile attacks. Be it financial institutions and healthcare services, educational websites and government portals, the ever-growing dependence on the internet has opened up digital systems to unprecedented vulnerabilities and cyber threats. Vulnerability scanners like OWASP ZAP, Burp Suite, and Nessus have been utilized for years by security experts to find and examine prospective vulnerabilities in web applications. Unfortunately, these instruments tend to arrive with a cost: complicated setup, system-demanding requirements, platform dependence (such as Kali Linux), and a daunting learning curve for new users.</a:t>
            </a:r>
            <a:endParaRPr lang="en-US" sz="1200" b="0" i="0" u="none" strike="noStrike" dirty="0">
              <a:solidFill>
                <a:srgbClr val="000000"/>
              </a:solidFill>
              <a:effectLst/>
              <a:latin typeface="-webkit-standard"/>
            </a:endParaRPr>
          </a:p>
          <a:p>
            <a:pPr algn="just">
              <a:lnSpc>
                <a:spcPct val="150000"/>
              </a:lnSpc>
              <a:buNone/>
            </a:pPr>
            <a:r>
              <a:rPr lang="en-US" sz="1200" b="0" i="0" u="none" strike="noStrike" dirty="0">
                <a:solidFill>
                  <a:srgbClr val="000000"/>
                </a:solidFill>
                <a:effectLst/>
                <a:latin typeface="-webkit-standard"/>
              </a:rPr>
              <a:t> </a:t>
            </a:r>
          </a:p>
          <a:p>
            <a:pPr algn="just">
              <a:lnSpc>
                <a:spcPct val="150000"/>
              </a:lnSpc>
            </a:pPr>
            <a:r>
              <a:rPr lang="en-US" sz="1200" b="0" i="0" u="none" strike="noStrike" dirty="0">
                <a:solidFill>
                  <a:srgbClr val="000000"/>
                </a:solidFill>
                <a:effectLst/>
                <a:latin typeface="Times New Roman" panose="02020603050405020304" pitchFamily="18" charset="0"/>
              </a:rPr>
              <a:t>Seeing the necessity for an easier and user-friendly approach, this project was initiated to create a cloud-based vulnerability scanner that bridges the technical complexities of conventional scanners and the ease of use of contemporary web applications. Utilizing cloud technologies, artificial intelligence, and simple frontend frameworks, the solution seeks to enable users with diverse levels of knowledge to perform effective vulnerability scans with minimum technical knowledge and expensive hardware.</a:t>
            </a:r>
            <a:endParaRPr lang="en-US" sz="1200" b="0" i="0" u="none" strike="noStrike" dirty="0">
              <a:solidFill>
                <a:srgbClr val="000000"/>
              </a:solidFill>
              <a:effectLst/>
              <a:latin typeface="-webkit-standard"/>
            </a:endParaRPr>
          </a:p>
          <a:p>
            <a:pPr>
              <a:lnSpc>
                <a:spcPct val="150000"/>
              </a:lnSpc>
            </a:pP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solidFill>
                  <a:schemeClr val="dk1"/>
                </a:solidFill>
                <a:latin typeface="Times New Roman" panose="02020603050405020304" pitchFamily="18" charset="0"/>
                <a:cs typeface="Times New Roman" panose="02020603050405020304" pitchFamily="18" charset="0"/>
                <a:sym typeface="Calibri"/>
              </a:rPr>
              <a:t>Objectives</a:t>
            </a:r>
            <a:endParaRPr sz="2400" dirty="0">
              <a:latin typeface="Times New Roman" panose="02020603050405020304" pitchFamily="18" charset="0"/>
              <a:cs typeface="Times New Roman" panose="02020603050405020304" pitchFamily="18" charset="0"/>
            </a:endParaRPr>
          </a:p>
        </p:txBody>
      </p:sp>
      <p:sp>
        <p:nvSpPr>
          <p:cNvPr id="103" name="Google Shape;103;p1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12700" lvl="0" indent="0" algn="just" rtl="0">
              <a:spcBef>
                <a:spcPts val="0"/>
              </a:spcBef>
              <a:spcAft>
                <a:spcPts val="0"/>
              </a:spcAft>
              <a:buClr>
                <a:schemeClr val="dk1"/>
              </a:buClr>
              <a:buSzPts val="1600"/>
              <a:buNone/>
            </a:pPr>
            <a:r>
              <a:rPr lang="en-US" sz="1200" b="0" i="0" u="none" strike="noStrike" dirty="0">
                <a:solidFill>
                  <a:srgbClr val="000000"/>
                </a:solidFill>
                <a:effectLst/>
                <a:latin typeface="Times New Roman" panose="02020603050405020304" pitchFamily="18" charset="0"/>
              </a:rPr>
              <a:t>The core objective of this project is to conceptualize, design, and implement a cloud-based, AI-integrated vulnerability scanning platform that streamlines the identification, assessment, and remediation of security flaws in web applications. This solution aspires to simplify the traditionally complex process of vulnerability management by combining automated scanning, domain intelligence, and contextual AI-powered recommendations into a unified, user-friendly platform. Emphasis is placed on cross-platform accessibility, allowing both cybersecurity professionals and novices to conduct assessments efficiently via command-line tools, browser-based interfaces, and intelligent automation layers.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solidFill>
                  <a:schemeClr val="dk1"/>
                </a:solidFill>
                <a:latin typeface="Times New Roman" panose="02020603050405020304" pitchFamily="18" charset="0"/>
                <a:cs typeface="Times New Roman" panose="02020603050405020304" pitchFamily="18" charset="0"/>
                <a:sym typeface="Calibri"/>
              </a:rPr>
              <a:t>Literature Survey</a:t>
            </a:r>
            <a:endParaRPr sz="2400" dirty="0">
              <a:latin typeface="Times New Roman" panose="02020603050405020304" pitchFamily="18" charset="0"/>
              <a:cs typeface="Times New Roman" panose="02020603050405020304" pitchFamily="18" charset="0"/>
            </a:endParaRPr>
          </a:p>
        </p:txBody>
      </p:sp>
      <p:sp>
        <p:nvSpPr>
          <p:cNvPr id="109" name="Google Shape;109;p1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Existing tools like Nessus and OpenVAS offer vulnerability scanning but lack AI integration.</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Research supports using ML and NLP to assist human analysts.</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This project fills the gap by offering contextual feedback, rich UI, and live reporting.</a:t>
            </a:r>
            <a:endParaRPr sz="1200" dirty="0">
              <a:latin typeface="Times New Roman" panose="02020603050405020304" pitchFamily="18" charset="0"/>
              <a:cs typeface="Times New Roman" panose="02020603050405020304" pitchFamily="18" charset="0"/>
            </a:endParaRPr>
          </a:p>
          <a:p>
            <a:pPr marL="342900" lvl="0" indent="0" algn="just" rtl="0">
              <a:spcBef>
                <a:spcPts val="360"/>
              </a:spcBef>
              <a:spcAft>
                <a:spcPts val="0"/>
              </a:spcAft>
              <a:buNone/>
            </a:pPr>
            <a:endParaRPr sz="1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E46F7E8-7716-5018-5D95-082E4F3A252E}"/>
              </a:ext>
            </a:extLst>
          </p:cNvPr>
          <p:cNvGraphicFramePr>
            <a:graphicFrameLocks noGrp="1"/>
          </p:cNvGraphicFramePr>
          <p:nvPr>
            <p:extLst>
              <p:ext uri="{D42A27DB-BD31-4B8C-83A1-F6EECF244321}">
                <p14:modId xmlns:p14="http://schemas.microsoft.com/office/powerpoint/2010/main" val="4005993279"/>
              </p:ext>
            </p:extLst>
          </p:nvPr>
        </p:nvGraphicFramePr>
        <p:xfrm>
          <a:off x="2010867" y="2273694"/>
          <a:ext cx="5122266" cy="2710091"/>
        </p:xfrm>
        <a:graphic>
          <a:graphicData uri="http://schemas.openxmlformats.org/drawingml/2006/table">
            <a:tbl>
              <a:tblPr>
                <a:tableStyleId>{073A0DAA-6AF3-43AB-8588-CEC1D06C72B9}</a:tableStyleId>
              </a:tblPr>
              <a:tblGrid>
                <a:gridCol w="410034">
                  <a:extLst>
                    <a:ext uri="{9D8B030D-6E8A-4147-A177-3AD203B41FA5}">
                      <a16:colId xmlns:a16="http://schemas.microsoft.com/office/drawing/2014/main" val="1699457417"/>
                    </a:ext>
                  </a:extLst>
                </a:gridCol>
                <a:gridCol w="1823072">
                  <a:extLst>
                    <a:ext uri="{9D8B030D-6E8A-4147-A177-3AD203B41FA5}">
                      <a16:colId xmlns:a16="http://schemas.microsoft.com/office/drawing/2014/main" val="4137505539"/>
                    </a:ext>
                  </a:extLst>
                </a:gridCol>
                <a:gridCol w="1608593">
                  <a:extLst>
                    <a:ext uri="{9D8B030D-6E8A-4147-A177-3AD203B41FA5}">
                      <a16:colId xmlns:a16="http://schemas.microsoft.com/office/drawing/2014/main" val="1171416249"/>
                    </a:ext>
                  </a:extLst>
                </a:gridCol>
                <a:gridCol w="1280567">
                  <a:extLst>
                    <a:ext uri="{9D8B030D-6E8A-4147-A177-3AD203B41FA5}">
                      <a16:colId xmlns:a16="http://schemas.microsoft.com/office/drawing/2014/main" val="2368340188"/>
                    </a:ext>
                  </a:extLst>
                </a:gridCol>
              </a:tblGrid>
              <a:tr h="220788">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Sr. No.</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Paper Title and Author(s)</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Details of Publication</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Findings/Outcome</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extLst>
                  <a:ext uri="{0D108BD9-81ED-4DB2-BD59-A6C34878D82A}">
                    <a16:rowId xmlns:a16="http://schemas.microsoft.com/office/drawing/2014/main" val="588832861"/>
                  </a:ext>
                </a:extLst>
              </a:tr>
              <a:tr h="447883">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1</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dirty="0">
                          <a:solidFill>
                            <a:srgbClr val="000000"/>
                          </a:solidFill>
                          <a:effectLst/>
                          <a:latin typeface="Times New Roman" panose="02020603050405020304" pitchFamily="18" charset="0"/>
                          <a:cs typeface="Times New Roman" panose="02020603050405020304" pitchFamily="18" charset="0"/>
                        </a:rPr>
                        <a:t>IoT Security and Privacy: A Survey, </a:t>
                      </a:r>
                      <a:r>
                        <a:rPr lang="en-US" sz="700" b="0" u="none" strike="noStrike" dirty="0" err="1">
                          <a:solidFill>
                            <a:srgbClr val="000000"/>
                          </a:solidFill>
                          <a:effectLst/>
                          <a:latin typeface="Times New Roman" panose="02020603050405020304" pitchFamily="18" charset="0"/>
                          <a:cs typeface="Times New Roman" panose="02020603050405020304" pitchFamily="18" charset="0"/>
                        </a:rPr>
                        <a:t>Shojafar</a:t>
                      </a:r>
                      <a:r>
                        <a:rPr lang="en-US" sz="700" b="0" u="none" strike="noStrike" dirty="0">
                          <a:solidFill>
                            <a:srgbClr val="000000"/>
                          </a:solidFill>
                          <a:effectLst/>
                          <a:latin typeface="Times New Roman" panose="02020603050405020304" pitchFamily="18" charset="0"/>
                          <a:cs typeface="Times New Roman" panose="02020603050405020304" pitchFamily="18" charset="0"/>
                        </a:rPr>
                        <a:t>, M., et al.</a:t>
                      </a:r>
                      <a:endParaRPr lang="en-US" sz="900" dirty="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dirty="0">
                          <a:solidFill>
                            <a:srgbClr val="000000"/>
                          </a:solidFill>
                          <a:effectLst/>
                          <a:latin typeface="Times New Roman" panose="02020603050405020304" pitchFamily="18" charset="0"/>
                          <a:cs typeface="Times New Roman" panose="02020603050405020304" pitchFamily="18" charset="0"/>
                        </a:rPr>
                        <a:t>2017 IEEE Communications Surveys &amp; Tutorials</a:t>
                      </a:r>
                      <a:endParaRPr lang="en-US" sz="900" dirty="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Discusses security and privacy challenges in IoT devices and potential solutions.</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extLst>
                  <a:ext uri="{0D108BD9-81ED-4DB2-BD59-A6C34878D82A}">
                    <a16:rowId xmlns:a16="http://schemas.microsoft.com/office/drawing/2014/main" val="643739943"/>
                  </a:ext>
                </a:extLst>
              </a:tr>
              <a:tr h="382528">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2</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Comprehensive Study on Security Issues in IoT: A Survey, Vyas, A., et al.</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2018 SET Conference</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Highlights the need for robust security mechanisms in IoT systems.</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extLst>
                  <a:ext uri="{0D108BD9-81ED-4DB2-BD59-A6C34878D82A}">
                    <a16:rowId xmlns:a16="http://schemas.microsoft.com/office/drawing/2014/main" val="1478016390"/>
                  </a:ext>
                </a:extLst>
              </a:tr>
              <a:tr h="382528">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3</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IoT Security: A Survey, Taxonomy, and Open Issues, Alaba, F. A., et al.</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2017 Future Generation Computer Systems</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Categorizes IoT security challenges and explores open research issues.</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extLst>
                  <a:ext uri="{0D108BD9-81ED-4DB2-BD59-A6C34878D82A}">
                    <a16:rowId xmlns:a16="http://schemas.microsoft.com/office/drawing/2014/main" val="3205688675"/>
                  </a:ext>
                </a:extLst>
              </a:tr>
              <a:tr h="447883">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4</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A Survey of Security and Privacy Issues in IoT Devices, Balakrishnan, V., et al.</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2015 Procedia Computer Science</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dirty="0">
                          <a:solidFill>
                            <a:srgbClr val="000000"/>
                          </a:solidFill>
                          <a:effectLst/>
                          <a:latin typeface="Times New Roman" panose="02020603050405020304" pitchFamily="18" charset="0"/>
                          <a:cs typeface="Times New Roman" panose="02020603050405020304" pitchFamily="18" charset="0"/>
                        </a:rPr>
                        <a:t>Focuses on integrating IoT devices and addressing security challenges in IoT.</a:t>
                      </a:r>
                      <a:endParaRPr lang="en-US" sz="900" dirty="0">
                        <a:effectLst/>
                        <a:latin typeface="Times New Roman" panose="02020603050405020304" pitchFamily="18" charset="0"/>
                        <a:cs typeface="Times New Roman" panose="02020603050405020304" pitchFamily="18" charset="0"/>
                      </a:endParaRPr>
                    </a:p>
                  </a:txBody>
                  <a:tcPr marL="37850" marR="37850" marT="30279" marB="30279" anchor="ctr"/>
                </a:tc>
                <a:extLst>
                  <a:ext uri="{0D108BD9-81ED-4DB2-BD59-A6C34878D82A}">
                    <a16:rowId xmlns:a16="http://schemas.microsoft.com/office/drawing/2014/main" val="4110453747"/>
                  </a:ext>
                </a:extLst>
              </a:tr>
              <a:tr h="334335">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5</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Comprehensive Study on Security Issues in IoT: A Survey, Vyas, A., et al.</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2017 IEEE Access, Volume 5</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Highlights security breaches and vulnerabilities in IoT ecosystems.</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extLst>
                  <a:ext uri="{0D108BD9-81ED-4DB2-BD59-A6C34878D82A}">
                    <a16:rowId xmlns:a16="http://schemas.microsoft.com/office/drawing/2014/main" val="454204631"/>
                  </a:ext>
                </a:extLst>
              </a:tr>
              <a:tr h="447883">
                <a:tc>
                  <a:txBody>
                    <a:bodyPr/>
                    <a:lstStyle/>
                    <a:p>
                      <a:pPr rtl="0" fontAlgn="ctr">
                        <a:buNone/>
                      </a:pPr>
                      <a:r>
                        <a:rPr lang="en-US" sz="700" b="1" u="none" strike="noStrike">
                          <a:solidFill>
                            <a:srgbClr val="000000"/>
                          </a:solidFill>
                          <a:effectLst/>
                          <a:latin typeface="Times New Roman" panose="02020603050405020304" pitchFamily="18" charset="0"/>
                          <a:cs typeface="Times New Roman" panose="02020603050405020304" pitchFamily="18" charset="0"/>
                        </a:rPr>
                        <a:t>6</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Lightweight Security Frameworks for Constrained IoT Devices, Zhang, K., et al.</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a:solidFill>
                            <a:srgbClr val="000000"/>
                          </a:solidFill>
                          <a:effectLst/>
                          <a:latin typeface="Times New Roman" panose="02020603050405020304" pitchFamily="18" charset="0"/>
                          <a:cs typeface="Times New Roman" panose="02020603050405020304" pitchFamily="18" charset="0"/>
                        </a:rPr>
                        <a:t>2020 IEEE Internet of Things Journal</a:t>
                      </a:r>
                      <a:endParaRPr lang="en-US" sz="900">
                        <a:effectLst/>
                        <a:latin typeface="Times New Roman" panose="02020603050405020304" pitchFamily="18" charset="0"/>
                        <a:cs typeface="Times New Roman" panose="02020603050405020304" pitchFamily="18" charset="0"/>
                      </a:endParaRPr>
                    </a:p>
                  </a:txBody>
                  <a:tcPr marL="37850" marR="37850" marT="30279" marB="30279" anchor="ctr"/>
                </a:tc>
                <a:tc>
                  <a:txBody>
                    <a:bodyPr/>
                    <a:lstStyle/>
                    <a:p>
                      <a:pPr rtl="0" fontAlgn="ctr">
                        <a:buNone/>
                      </a:pPr>
                      <a:r>
                        <a:rPr lang="en-US" sz="700" b="0" u="none" strike="noStrike" dirty="0">
                          <a:solidFill>
                            <a:srgbClr val="000000"/>
                          </a:solidFill>
                          <a:effectLst/>
                          <a:latin typeface="Times New Roman" panose="02020603050405020304" pitchFamily="18" charset="0"/>
                          <a:cs typeface="Times New Roman" panose="02020603050405020304" pitchFamily="18" charset="0"/>
                        </a:rPr>
                        <a:t>Proposes security frameworks for resource-constrained IoT devices.</a:t>
                      </a:r>
                      <a:endParaRPr lang="en-US" sz="900" dirty="0">
                        <a:effectLst/>
                        <a:latin typeface="Times New Roman" panose="02020603050405020304" pitchFamily="18" charset="0"/>
                        <a:cs typeface="Times New Roman" panose="02020603050405020304" pitchFamily="18" charset="0"/>
                      </a:endParaRPr>
                    </a:p>
                  </a:txBody>
                  <a:tcPr marL="37850" marR="37850" marT="30279" marB="30279" anchor="ctr"/>
                </a:tc>
                <a:extLst>
                  <a:ext uri="{0D108BD9-81ED-4DB2-BD59-A6C34878D82A}">
                    <a16:rowId xmlns:a16="http://schemas.microsoft.com/office/drawing/2014/main" val="93124071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solidFill>
                  <a:schemeClr val="dk1"/>
                </a:solidFill>
                <a:latin typeface="Times New Roman" panose="02020603050405020304" pitchFamily="18" charset="0"/>
                <a:cs typeface="Times New Roman" panose="02020603050405020304" pitchFamily="18" charset="0"/>
                <a:sym typeface="Calibri"/>
              </a:rPr>
              <a:t>System Analysis</a:t>
            </a:r>
            <a:endParaRPr sz="2400"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Identified Gaps:</a:t>
            </a:r>
            <a:endParaRPr sz="1200" dirty="0">
              <a:latin typeface="Times New Roman" panose="02020603050405020304" pitchFamily="18" charset="0"/>
              <a:cs typeface="Times New Roman" panose="02020603050405020304" pitchFamily="18" charset="0"/>
            </a:endParaRPr>
          </a:p>
          <a:p>
            <a:pPr marL="742950" lvl="1" indent="-273050" algn="just" rtl="0">
              <a:spcBef>
                <a:spcPts val="0"/>
              </a:spcBef>
              <a:spcAft>
                <a:spcPts val="0"/>
              </a:spcAft>
              <a:buSzPts val="1600"/>
              <a:buChar char="○"/>
            </a:pPr>
            <a:r>
              <a:rPr lang="en-US" sz="1200" dirty="0">
                <a:latin typeface="Times New Roman" panose="02020603050405020304" pitchFamily="18" charset="0"/>
                <a:cs typeface="Times New Roman" panose="02020603050405020304" pitchFamily="18" charset="0"/>
              </a:rPr>
              <a:t>Lack of user-friendly UI in open-source tools</a:t>
            </a:r>
            <a:endParaRPr sz="1200" dirty="0">
              <a:latin typeface="Times New Roman" panose="02020603050405020304" pitchFamily="18" charset="0"/>
              <a:cs typeface="Times New Roman" panose="02020603050405020304" pitchFamily="18" charset="0"/>
            </a:endParaRPr>
          </a:p>
          <a:p>
            <a:pPr marL="742950" lvl="1" indent="-273050" algn="just" rtl="0">
              <a:spcBef>
                <a:spcPts val="0"/>
              </a:spcBef>
              <a:spcAft>
                <a:spcPts val="0"/>
              </a:spcAft>
              <a:buSzPts val="1600"/>
              <a:buChar char="○"/>
            </a:pPr>
            <a:r>
              <a:rPr lang="en-US" sz="1200" dirty="0">
                <a:latin typeface="Times New Roman" panose="02020603050405020304" pitchFamily="18" charset="0"/>
                <a:cs typeface="Times New Roman" panose="02020603050405020304" pitchFamily="18" charset="0"/>
              </a:rPr>
              <a:t>Manual interpretation of scan results</a:t>
            </a:r>
            <a:endParaRPr sz="1200" dirty="0">
              <a:latin typeface="Times New Roman" panose="02020603050405020304" pitchFamily="18" charset="0"/>
              <a:cs typeface="Times New Roman" panose="02020603050405020304" pitchFamily="18" charset="0"/>
            </a:endParaRPr>
          </a:p>
          <a:p>
            <a:pPr marL="742950" lvl="0" indent="0" algn="just" rtl="0">
              <a:spcBef>
                <a:spcPts val="360"/>
              </a:spcBef>
              <a:spcAft>
                <a:spcPts val="0"/>
              </a:spcAft>
              <a:buNone/>
            </a:pP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Proposed Features:</a:t>
            </a:r>
            <a:endParaRPr sz="1200" dirty="0">
              <a:latin typeface="Times New Roman" panose="02020603050405020304" pitchFamily="18" charset="0"/>
              <a:cs typeface="Times New Roman" panose="02020603050405020304" pitchFamily="18" charset="0"/>
            </a:endParaRPr>
          </a:p>
          <a:p>
            <a:pPr marL="742950" lvl="1" indent="-27305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Real-time scanning output</a:t>
            </a:r>
            <a:endParaRPr sz="1200" dirty="0">
              <a:latin typeface="Times New Roman" panose="02020603050405020304" pitchFamily="18" charset="0"/>
              <a:cs typeface="Times New Roman" panose="02020603050405020304" pitchFamily="18" charset="0"/>
            </a:endParaRPr>
          </a:p>
          <a:p>
            <a:pPr marL="742950" lvl="1" indent="-27305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Color-coded vulnerability severity</a:t>
            </a:r>
            <a:endParaRPr sz="1200" dirty="0">
              <a:latin typeface="Times New Roman" panose="02020603050405020304" pitchFamily="18" charset="0"/>
              <a:cs typeface="Times New Roman" panose="02020603050405020304" pitchFamily="18" charset="0"/>
            </a:endParaRPr>
          </a:p>
          <a:p>
            <a:pPr marL="742950" lvl="1" indent="-27305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AI-assisted analysis and advice</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3E972F4-1EE5-5E81-4017-39EF26FF0C30}"/>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52D7D253-9337-213B-4C1F-3498151AF5CA}"/>
              </a:ext>
            </a:extLst>
          </p:cNvPr>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System Analysis</a:t>
            </a:r>
            <a:endParaRPr sz="240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F2CB7C1F-A3E6-56A8-3D65-6B3909448C59}"/>
              </a:ext>
            </a:extLst>
          </p:cNvPr>
          <p:cNvGraphicFramePr>
            <a:graphicFrameLocks noGrp="1"/>
          </p:cNvGraphicFramePr>
          <p:nvPr>
            <p:extLst>
              <p:ext uri="{D42A27DB-BD31-4B8C-83A1-F6EECF244321}">
                <p14:modId xmlns:p14="http://schemas.microsoft.com/office/powerpoint/2010/main" val="46507546"/>
              </p:ext>
            </p:extLst>
          </p:nvPr>
        </p:nvGraphicFramePr>
        <p:xfrm>
          <a:off x="1600200" y="1275045"/>
          <a:ext cx="5943600" cy="3179383"/>
        </p:xfrm>
        <a:graphic>
          <a:graphicData uri="http://schemas.openxmlformats.org/drawingml/2006/table">
            <a:tbl>
              <a:tblPr>
                <a:tableStyleId>{073A0DAA-6AF3-43AB-8588-CEC1D06C72B9}</a:tableStyleId>
              </a:tblPr>
              <a:tblGrid>
                <a:gridCol w="1482725">
                  <a:extLst>
                    <a:ext uri="{9D8B030D-6E8A-4147-A177-3AD203B41FA5}">
                      <a16:colId xmlns:a16="http://schemas.microsoft.com/office/drawing/2014/main" val="3843246905"/>
                    </a:ext>
                  </a:extLst>
                </a:gridCol>
                <a:gridCol w="3143250">
                  <a:extLst>
                    <a:ext uri="{9D8B030D-6E8A-4147-A177-3AD203B41FA5}">
                      <a16:colId xmlns:a16="http://schemas.microsoft.com/office/drawing/2014/main" val="132716127"/>
                    </a:ext>
                  </a:extLst>
                </a:gridCol>
                <a:gridCol w="1317625">
                  <a:extLst>
                    <a:ext uri="{9D8B030D-6E8A-4147-A177-3AD203B41FA5}">
                      <a16:colId xmlns:a16="http://schemas.microsoft.com/office/drawing/2014/main" val="3691506765"/>
                    </a:ext>
                  </a:extLst>
                </a:gridCol>
              </a:tblGrid>
              <a:tr h="498475">
                <a:tc>
                  <a:txBody>
                    <a:bodyPr/>
                    <a:lstStyle/>
                    <a:p>
                      <a:pPr marL="0" marR="0" algn="ctr">
                        <a:lnSpc>
                          <a:spcPct val="150000"/>
                        </a:lnSpc>
                        <a:buNone/>
                      </a:pPr>
                      <a:r>
                        <a:rPr lang="en-US" sz="1200" dirty="0">
                          <a:effectLst/>
                          <a:latin typeface="Times New Roman" panose="02020603050405020304" pitchFamily="18" charset="0"/>
                          <a:cs typeface="Times New Roman" panose="02020603050405020304" pitchFamily="18" charset="0"/>
                        </a:rPr>
                        <a:t>Feature</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buNone/>
                      </a:pPr>
                      <a:r>
                        <a:rPr lang="en-US" sz="1200" dirty="0">
                          <a:effectLst/>
                          <a:latin typeface="Times New Roman" panose="02020603050405020304" pitchFamily="18" charset="0"/>
                          <a:cs typeface="Times New Roman" panose="02020603050405020304" pitchFamily="18" charset="0"/>
                        </a:rPr>
                        <a:t>Existing Tools (e.g., Nessus, Burp Suite)</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buNone/>
                      </a:pPr>
                      <a:r>
                        <a:rPr lang="en-US" sz="1200">
                          <a:effectLst/>
                          <a:latin typeface="Times New Roman" panose="02020603050405020304" pitchFamily="18" charset="0"/>
                          <a:cs typeface="Times New Roman" panose="02020603050405020304" pitchFamily="18" charset="0"/>
                        </a:rPr>
                        <a:t>This Project</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1932219"/>
                  </a:ext>
                </a:extLst>
              </a:tr>
              <a:tr h="498475">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Open Source</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Limited (Burp Suite Free lacks many features)</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Yes</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9452132"/>
                  </a:ext>
                </a:extLst>
              </a:tr>
              <a:tr h="317500">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AI-Powered Remediation</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Rare or non-existent</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Yes</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7845052"/>
                  </a:ext>
                </a:extLst>
              </a:tr>
              <a:tr h="317500">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Beginner-Friendly UI</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Mostly complex or technical</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Yes</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1559856"/>
                  </a:ext>
                </a:extLst>
              </a:tr>
              <a:tr h="317500">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Cloud-Hosted</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Often requires local installation</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Yes</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2330565"/>
                  </a:ext>
                </a:extLst>
              </a:tr>
              <a:tr h="498475">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WHOIS and Domain Intelligence</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dirty="0">
                          <a:effectLst/>
                          <a:latin typeface="Times New Roman" panose="02020603050405020304" pitchFamily="18" charset="0"/>
                          <a:cs typeface="Times New Roman" panose="02020603050405020304" pitchFamily="18" charset="0"/>
                        </a:rPr>
                        <a:t>Not commonly integrated</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Yes</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6726709"/>
                  </a:ext>
                </a:extLst>
              </a:tr>
              <a:tr h="317500">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Mobile-Responsive Interface</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a:effectLst/>
                          <a:latin typeface="Times New Roman" panose="02020603050405020304" pitchFamily="18" charset="0"/>
                          <a:cs typeface="Times New Roman" panose="02020603050405020304" pitchFamily="18" charset="0"/>
                        </a:rPr>
                        <a:t>Minimal</a:t>
                      </a:r>
                      <a:endParaRPr lang="en-US" sz="1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50000"/>
                        </a:lnSpc>
                        <a:buNone/>
                      </a:pPr>
                      <a:r>
                        <a:rPr lang="en-US" sz="1200" dirty="0">
                          <a:effectLst/>
                          <a:latin typeface="Times New Roman" panose="02020603050405020304" pitchFamily="18" charset="0"/>
                          <a:cs typeface="Times New Roman" panose="02020603050405020304" pitchFamily="18" charset="0"/>
                        </a:rPr>
                        <a:t>Yes</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0547290"/>
                  </a:ext>
                </a:extLst>
              </a:tr>
            </a:tbl>
          </a:graphicData>
        </a:graphic>
      </p:graphicFrame>
    </p:spTree>
    <p:extLst>
      <p:ext uri="{BB962C8B-B14F-4D97-AF65-F5344CB8AC3E}">
        <p14:creationId xmlns:p14="http://schemas.microsoft.com/office/powerpoint/2010/main" val="87484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87F3E72-17C2-F3AB-EAF5-9933FB0B200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530594F-B72B-88BC-D0B4-2096726C31BE}"/>
              </a:ext>
            </a:extLst>
          </p:cNvPr>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solidFill>
                  <a:schemeClr val="dk1"/>
                </a:solidFill>
                <a:latin typeface="Times New Roman" panose="02020603050405020304" pitchFamily="18" charset="0"/>
                <a:cs typeface="Times New Roman" panose="02020603050405020304" pitchFamily="18" charset="0"/>
                <a:sym typeface="Calibri"/>
              </a:rPr>
              <a:t>System Analysis</a:t>
            </a:r>
            <a:endParaRPr sz="24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BEBC818-7B64-8F6D-FCC0-DC747C978A5D}"/>
              </a:ext>
            </a:extLst>
          </p:cNvPr>
          <p:cNvGraphicFramePr>
            <a:graphicFrameLocks noGrp="1"/>
          </p:cNvGraphicFramePr>
          <p:nvPr>
            <p:extLst>
              <p:ext uri="{D42A27DB-BD31-4B8C-83A1-F6EECF244321}">
                <p14:modId xmlns:p14="http://schemas.microsoft.com/office/powerpoint/2010/main" val="479197829"/>
              </p:ext>
            </p:extLst>
          </p:nvPr>
        </p:nvGraphicFramePr>
        <p:xfrm>
          <a:off x="1397000" y="1063378"/>
          <a:ext cx="6350000" cy="3620479"/>
        </p:xfrm>
        <a:graphic>
          <a:graphicData uri="http://schemas.openxmlformats.org/drawingml/2006/table">
            <a:tbl>
              <a:tblPr>
                <a:tableStyleId>{073A0DAA-6AF3-43AB-8588-CEC1D06C72B9}</a:tableStyleId>
              </a:tblPr>
              <a:tblGrid>
                <a:gridCol w="1646041">
                  <a:extLst>
                    <a:ext uri="{9D8B030D-6E8A-4147-A177-3AD203B41FA5}">
                      <a16:colId xmlns:a16="http://schemas.microsoft.com/office/drawing/2014/main" val="1265385093"/>
                    </a:ext>
                  </a:extLst>
                </a:gridCol>
                <a:gridCol w="4703959">
                  <a:extLst>
                    <a:ext uri="{9D8B030D-6E8A-4147-A177-3AD203B41FA5}">
                      <a16:colId xmlns:a16="http://schemas.microsoft.com/office/drawing/2014/main" val="1326923729"/>
                    </a:ext>
                  </a:extLst>
                </a:gridCol>
              </a:tblGrid>
              <a:tr h="287244">
                <a:tc>
                  <a:txBody>
                    <a:bodyPr/>
                    <a:lstStyle/>
                    <a:p>
                      <a:pPr marL="0" marR="0" algn="ctr">
                        <a:lnSpc>
                          <a:spcPct val="150000"/>
                        </a:lnSpc>
                        <a:buNone/>
                      </a:pPr>
                      <a:r>
                        <a:rPr lang="en-US" sz="1200">
                          <a:effectLst/>
                          <a:latin typeface="Times New Roman" panose="02020603050405020304" pitchFamily="18" charset="0"/>
                          <a:cs typeface="Times New Roman" panose="02020603050405020304" pitchFamily="18" charset="0"/>
                        </a:rPr>
                        <a:t>Type</a:t>
                      </a:r>
                      <a:endParaRPr lang="en-US" sz="105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tc>
                  <a:txBody>
                    <a:bodyPr/>
                    <a:lstStyle/>
                    <a:p>
                      <a:pPr marL="0" marR="0" algn="ctr">
                        <a:lnSpc>
                          <a:spcPct val="150000"/>
                        </a:lnSpc>
                        <a:buNone/>
                      </a:pPr>
                      <a:r>
                        <a:rPr lang="en-US" sz="1200">
                          <a:effectLst/>
                          <a:latin typeface="Times New Roman" panose="02020603050405020304" pitchFamily="18" charset="0"/>
                          <a:cs typeface="Times New Roman" panose="02020603050405020304" pitchFamily="18" charset="0"/>
                        </a:rPr>
                        <a:t>Description</a:t>
                      </a:r>
                      <a:endParaRPr lang="en-US" sz="105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extLst>
                  <a:ext uri="{0D108BD9-81ED-4DB2-BD59-A6C34878D82A}">
                    <a16:rowId xmlns:a16="http://schemas.microsoft.com/office/drawing/2014/main" val="515637169"/>
                  </a:ext>
                </a:extLst>
              </a:tr>
              <a:tr h="962842">
                <a:tc>
                  <a:txBody>
                    <a:bodyPr/>
                    <a:lstStyle/>
                    <a:p>
                      <a:pPr marL="0" marR="0" algn="ctr">
                        <a:lnSpc>
                          <a:spcPct val="150000"/>
                        </a:lnSpc>
                        <a:buNone/>
                      </a:pPr>
                      <a:r>
                        <a:rPr lang="en-US" sz="1200">
                          <a:effectLst/>
                          <a:latin typeface="Times New Roman" panose="02020603050405020304" pitchFamily="18" charset="0"/>
                          <a:cs typeface="Times New Roman" panose="02020603050405020304" pitchFamily="18" charset="0"/>
                        </a:rPr>
                        <a:t>Technical Feasibility</a:t>
                      </a:r>
                      <a:endParaRPr lang="en-US" sz="105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tc>
                  <a:txBody>
                    <a:bodyPr/>
                    <a:lstStyle/>
                    <a:p>
                      <a:pPr marL="0" marR="0" algn="ctr">
                        <a:lnSpc>
                          <a:spcPct val="150000"/>
                        </a:lnSpc>
                        <a:buNone/>
                      </a:pPr>
                      <a:r>
                        <a:rPr lang="en-US" sz="1200" dirty="0">
                          <a:effectLst/>
                          <a:latin typeface="Times New Roman" panose="02020603050405020304" pitchFamily="18" charset="0"/>
                          <a:cs typeface="Times New Roman" panose="02020603050405020304" pitchFamily="18" charset="0"/>
                        </a:rPr>
                        <a:t>The technologies used (Python, Flask, </a:t>
                      </a:r>
                      <a:r>
                        <a:rPr lang="en-US" sz="1200" dirty="0" err="1">
                          <a:effectLst/>
                          <a:latin typeface="Times New Roman" panose="02020603050405020304" pitchFamily="18" charset="0"/>
                          <a:cs typeface="Times New Roman" panose="02020603050405020304" pitchFamily="18" charset="0"/>
                        </a:rPr>
                        <a:t>React.js</a:t>
                      </a:r>
                      <a:r>
                        <a:rPr lang="en-US" sz="1200" dirty="0">
                          <a:effectLst/>
                          <a:latin typeface="Times New Roman" panose="02020603050405020304" pitchFamily="18" charset="0"/>
                          <a:cs typeface="Times New Roman" panose="02020603050405020304" pitchFamily="18" charset="0"/>
                        </a:rPr>
                        <a:t>, OWASP ZAP, Gemini AI, WHOIS API) are open-source, well-supported, and integrable via REST APIs. Cloud platforms like </a:t>
                      </a:r>
                      <a:r>
                        <a:rPr lang="en-US" sz="1200" dirty="0" err="1">
                          <a:effectLst/>
                          <a:latin typeface="Times New Roman" panose="02020603050405020304" pitchFamily="18" charset="0"/>
                          <a:cs typeface="Times New Roman" panose="02020603050405020304" pitchFamily="18" charset="0"/>
                        </a:rPr>
                        <a:t>Vercel</a:t>
                      </a:r>
                      <a:r>
                        <a:rPr lang="en-US" sz="1200" dirty="0">
                          <a:effectLst/>
                          <a:latin typeface="Times New Roman" panose="02020603050405020304" pitchFamily="18" charset="0"/>
                          <a:cs typeface="Times New Roman" panose="02020603050405020304" pitchFamily="18" charset="0"/>
                        </a:rPr>
                        <a:t> and Oracle Cloud simplify deployment.</a:t>
                      </a:r>
                      <a:endParaRPr lang="en-US"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extLst>
                  <a:ext uri="{0D108BD9-81ED-4DB2-BD59-A6C34878D82A}">
                    <a16:rowId xmlns:a16="http://schemas.microsoft.com/office/drawing/2014/main" val="1886437714"/>
                  </a:ext>
                </a:extLst>
              </a:tr>
              <a:tr h="714663">
                <a:tc>
                  <a:txBody>
                    <a:bodyPr/>
                    <a:lstStyle/>
                    <a:p>
                      <a:pPr marL="0" marR="0" algn="ctr">
                        <a:lnSpc>
                          <a:spcPct val="150000"/>
                        </a:lnSpc>
                        <a:buNone/>
                      </a:pPr>
                      <a:r>
                        <a:rPr lang="en-US" sz="1200" dirty="0">
                          <a:effectLst/>
                          <a:latin typeface="Times New Roman" panose="02020603050405020304" pitchFamily="18" charset="0"/>
                          <a:cs typeface="Times New Roman" panose="02020603050405020304" pitchFamily="18" charset="0"/>
                        </a:rPr>
                        <a:t>Operational Feasibility</a:t>
                      </a:r>
                      <a:endParaRPr lang="en-US"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tc>
                  <a:txBody>
                    <a:bodyPr/>
                    <a:lstStyle/>
                    <a:p>
                      <a:pPr marL="0" marR="0" algn="ctr">
                        <a:lnSpc>
                          <a:spcPct val="150000"/>
                        </a:lnSpc>
                        <a:buNone/>
                      </a:pPr>
                      <a:r>
                        <a:rPr lang="en-US" sz="1200" dirty="0">
                          <a:effectLst/>
                          <a:latin typeface="Times New Roman" panose="02020603050405020304" pitchFamily="18" charset="0"/>
                          <a:cs typeface="Times New Roman" panose="02020603050405020304" pitchFamily="18" charset="0"/>
                        </a:rPr>
                        <a:t>The project can be used by developers, cybersecurity trainees, and analysts without needing deep security expertise. AI-generated remediation and clean UI reduce learning curves.</a:t>
                      </a:r>
                      <a:endParaRPr lang="en-US"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extLst>
                  <a:ext uri="{0D108BD9-81ED-4DB2-BD59-A6C34878D82A}">
                    <a16:rowId xmlns:a16="http://schemas.microsoft.com/office/drawing/2014/main" val="1954879108"/>
                  </a:ext>
                </a:extLst>
              </a:tr>
              <a:tr h="714663">
                <a:tc>
                  <a:txBody>
                    <a:bodyPr/>
                    <a:lstStyle/>
                    <a:p>
                      <a:pPr marL="0" marR="0" algn="ctr">
                        <a:lnSpc>
                          <a:spcPct val="150000"/>
                        </a:lnSpc>
                        <a:buNone/>
                      </a:pPr>
                      <a:r>
                        <a:rPr lang="en-US" sz="1200">
                          <a:effectLst/>
                          <a:latin typeface="Times New Roman" panose="02020603050405020304" pitchFamily="18" charset="0"/>
                          <a:cs typeface="Times New Roman" panose="02020603050405020304" pitchFamily="18" charset="0"/>
                        </a:rPr>
                        <a:t>Economic Feasibility</a:t>
                      </a:r>
                      <a:endParaRPr lang="en-US" sz="105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tc>
                  <a:txBody>
                    <a:bodyPr/>
                    <a:lstStyle/>
                    <a:p>
                      <a:pPr marL="0" marR="0" algn="ctr">
                        <a:lnSpc>
                          <a:spcPct val="150000"/>
                        </a:lnSpc>
                        <a:buNone/>
                      </a:pPr>
                      <a:r>
                        <a:rPr lang="en-US" sz="1200" dirty="0">
                          <a:effectLst/>
                          <a:latin typeface="Times New Roman" panose="02020603050405020304" pitchFamily="18" charset="0"/>
                          <a:cs typeface="Times New Roman" panose="02020603050405020304" pitchFamily="18" charset="0"/>
                        </a:rPr>
                        <a:t>Uses mostly free or community-tier APIs and services. Budget remains minimal as deployment on services like </a:t>
                      </a:r>
                      <a:r>
                        <a:rPr lang="en-US" sz="1200" dirty="0" err="1">
                          <a:effectLst/>
                          <a:latin typeface="Times New Roman" panose="02020603050405020304" pitchFamily="18" charset="0"/>
                          <a:cs typeface="Times New Roman" panose="02020603050405020304" pitchFamily="18" charset="0"/>
                        </a:rPr>
                        <a:t>Vercel</a:t>
                      </a:r>
                      <a:r>
                        <a:rPr lang="en-US" sz="1200" dirty="0">
                          <a:effectLst/>
                          <a:latin typeface="Times New Roman" panose="02020603050405020304" pitchFamily="18" charset="0"/>
                          <a:cs typeface="Times New Roman" panose="02020603050405020304" pitchFamily="18" charset="0"/>
                        </a:rPr>
                        <a:t> and Oracle Cloud offers generous free tiers.</a:t>
                      </a:r>
                      <a:endParaRPr lang="en-US"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extLst>
                  <a:ext uri="{0D108BD9-81ED-4DB2-BD59-A6C34878D82A}">
                    <a16:rowId xmlns:a16="http://schemas.microsoft.com/office/drawing/2014/main" val="1861855680"/>
                  </a:ext>
                </a:extLst>
              </a:tr>
              <a:tr h="714663">
                <a:tc>
                  <a:txBody>
                    <a:bodyPr/>
                    <a:lstStyle/>
                    <a:p>
                      <a:pPr marL="0" marR="0" algn="ctr">
                        <a:lnSpc>
                          <a:spcPct val="150000"/>
                        </a:lnSpc>
                        <a:buNone/>
                      </a:pPr>
                      <a:r>
                        <a:rPr lang="en-US" sz="1200">
                          <a:effectLst/>
                          <a:latin typeface="Times New Roman" panose="02020603050405020304" pitchFamily="18" charset="0"/>
                          <a:cs typeface="Times New Roman" panose="02020603050405020304" pitchFamily="18" charset="0"/>
                        </a:rPr>
                        <a:t>Legal/Compliance Feasibility</a:t>
                      </a:r>
                      <a:endParaRPr lang="en-US" sz="105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tc>
                  <a:txBody>
                    <a:bodyPr/>
                    <a:lstStyle/>
                    <a:p>
                      <a:pPr marL="0" marR="0" algn="ctr">
                        <a:lnSpc>
                          <a:spcPct val="150000"/>
                        </a:lnSpc>
                        <a:buNone/>
                      </a:pPr>
                      <a:r>
                        <a:rPr lang="en-US" sz="1200" dirty="0">
                          <a:effectLst/>
                          <a:latin typeface="Times New Roman" panose="02020603050405020304" pitchFamily="18" charset="0"/>
                          <a:cs typeface="Times New Roman" panose="02020603050405020304" pitchFamily="18" charset="0"/>
                        </a:rPr>
                        <a:t>The tool does not store or manipulate sensitive data. WHOIS and vulnerability scan results are publicly accessible. AI integrations comply with usage terms.</a:t>
                      </a:r>
                      <a:endParaRPr lang="en-US"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2045" marR="62045" marT="0" marB="0" anchor="ctr"/>
                </a:tc>
                <a:extLst>
                  <a:ext uri="{0D108BD9-81ED-4DB2-BD59-A6C34878D82A}">
                    <a16:rowId xmlns:a16="http://schemas.microsoft.com/office/drawing/2014/main" val="2807812941"/>
                  </a:ext>
                </a:extLst>
              </a:tr>
            </a:tbl>
          </a:graphicData>
        </a:graphic>
      </p:graphicFrame>
    </p:spTree>
    <p:extLst>
      <p:ext uri="{BB962C8B-B14F-4D97-AF65-F5344CB8AC3E}">
        <p14:creationId xmlns:p14="http://schemas.microsoft.com/office/powerpoint/2010/main" val="68181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solidFill>
                  <a:schemeClr val="dk1"/>
                </a:solidFill>
                <a:latin typeface="Times New Roman" panose="02020603050405020304" pitchFamily="18" charset="0"/>
                <a:cs typeface="Times New Roman" panose="02020603050405020304" pitchFamily="18" charset="0"/>
                <a:sym typeface="Calibri"/>
              </a:rPr>
              <a:t>Methodology</a:t>
            </a:r>
            <a:endParaRPr sz="2400" dirty="0">
              <a:latin typeface="Times New Roman" panose="02020603050405020304" pitchFamily="18" charset="0"/>
              <a:cs typeface="Times New Roman" panose="02020603050405020304" pitchFamily="18" charset="0"/>
            </a:endParaRPr>
          </a:p>
        </p:txBody>
      </p:sp>
      <p:sp>
        <p:nvSpPr>
          <p:cNvPr id="121" name="Google Shape;121;p18"/>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Phase 1: CLI tool developed in Python for scanning</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Phase 2: Flask web app for GUI interaction</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Phase 3: ReactJS front-end with Gemini AI integration</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Real-time scan result streaming using WebSocket</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dk1"/>
                </a:solidFill>
                <a:latin typeface="Times New Roman" panose="02020603050405020304" pitchFamily="18" charset="0"/>
                <a:cs typeface="Times New Roman" panose="02020603050405020304" pitchFamily="18" charset="0"/>
                <a:sym typeface="Calibri"/>
              </a:rPr>
              <a:t>System Design</a:t>
            </a:r>
            <a:endParaRPr sz="2400">
              <a:latin typeface="Times New Roman" panose="02020603050405020304" pitchFamily="18" charset="0"/>
              <a:cs typeface="Times New Roman" panose="02020603050405020304" pitchFamily="18" charset="0"/>
            </a:endParaRPr>
          </a:p>
        </p:txBody>
      </p:sp>
      <p:sp>
        <p:nvSpPr>
          <p:cNvPr id="127" name="Google Shape;127;p19"/>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30200" algn="just" rtl="0">
              <a:spcBef>
                <a:spcPts val="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Three-layer architecture:</a:t>
            </a:r>
            <a:endParaRPr sz="1200" dirty="0">
              <a:latin typeface="Times New Roman" panose="02020603050405020304" pitchFamily="18" charset="0"/>
              <a:cs typeface="Times New Roman" panose="02020603050405020304" pitchFamily="18" charset="0"/>
            </a:endParaRPr>
          </a:p>
          <a:p>
            <a:pPr marL="742950" lvl="1" indent="-27305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  Backend (Python/Flask): Processes scan data</a:t>
            </a:r>
            <a:endParaRPr sz="1200" dirty="0">
              <a:latin typeface="Times New Roman" panose="02020603050405020304" pitchFamily="18" charset="0"/>
              <a:cs typeface="Times New Roman" panose="02020603050405020304" pitchFamily="18" charset="0"/>
            </a:endParaRPr>
          </a:p>
          <a:p>
            <a:pPr marL="742950" lvl="1" indent="-27305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  Frontend (ReactJS): Displays results interactively</a:t>
            </a:r>
            <a:endParaRPr sz="1200" dirty="0">
              <a:latin typeface="Times New Roman" panose="02020603050405020304" pitchFamily="18" charset="0"/>
              <a:cs typeface="Times New Roman" panose="02020603050405020304" pitchFamily="18" charset="0"/>
            </a:endParaRPr>
          </a:p>
          <a:p>
            <a:pPr marL="742950" lvl="1" indent="-27305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  AI Engine (Gemini AI): Generates contextual advice</a:t>
            </a:r>
            <a:endParaRPr sz="1200" dirty="0">
              <a:latin typeface="Times New Roman" panose="02020603050405020304" pitchFamily="18" charset="0"/>
              <a:cs typeface="Times New Roman" panose="02020603050405020304" pitchFamily="18" charset="0"/>
            </a:endParaRPr>
          </a:p>
          <a:p>
            <a:pPr marL="342900" lvl="0" indent="-330200" algn="just" rtl="0">
              <a:spcBef>
                <a:spcPts val="360"/>
              </a:spcBef>
              <a:spcAft>
                <a:spcPts val="0"/>
              </a:spcAft>
              <a:buClr>
                <a:schemeClr val="dk1"/>
              </a:buClr>
              <a:buSzPts val="1600"/>
              <a:buChar char="●"/>
            </a:pPr>
            <a:r>
              <a:rPr lang="en-US" sz="1200" dirty="0">
                <a:latin typeface="Times New Roman" panose="02020603050405020304" pitchFamily="18" charset="0"/>
                <a:cs typeface="Times New Roman" panose="02020603050405020304" pitchFamily="18" charset="0"/>
              </a:rPr>
              <a:t>Risk Indicators: Red (High), Orange (Medium), Green (Low)</a:t>
            </a:r>
            <a:endParaRPr sz="1200" dirty="0">
              <a:latin typeface="Times New Roman" panose="02020603050405020304" pitchFamily="18" charset="0"/>
              <a:cs typeface="Times New Roman" panose="02020603050405020304" pitchFamily="18" charset="0"/>
            </a:endParaRPr>
          </a:p>
          <a:p>
            <a:pPr marL="342900" lvl="0" indent="0" algn="just" rtl="0">
              <a:spcBef>
                <a:spcPts val="360"/>
              </a:spcBef>
              <a:spcAft>
                <a:spcPts val="0"/>
              </a:spcAft>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1181</Words>
  <Application>Microsoft Macintosh PowerPoint</Application>
  <PresentationFormat>On-screen Show (16:9)</PresentationFormat>
  <Paragraphs>169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Arial</vt:lpstr>
      <vt:lpstr>Times New Roman</vt:lpstr>
      <vt:lpstr>-webkit-standard</vt:lpstr>
      <vt:lpstr>Office Theme</vt:lpstr>
      <vt:lpstr>PowerPoint Presentation</vt:lpstr>
      <vt:lpstr>Introduction</vt:lpstr>
      <vt:lpstr>Objectives</vt:lpstr>
      <vt:lpstr>Literature Survey</vt:lpstr>
      <vt:lpstr>System Analysis</vt:lpstr>
      <vt:lpstr>System Analysis</vt:lpstr>
      <vt:lpstr>System Analysis</vt:lpstr>
      <vt:lpstr>Methodology</vt:lpstr>
      <vt:lpstr>System Design</vt:lpstr>
      <vt:lpstr>System Design</vt:lpstr>
      <vt:lpstr>System Design</vt:lpstr>
      <vt:lpstr>Implementation</vt:lpstr>
      <vt:lpstr>Key Features</vt:lpstr>
      <vt:lpstr>Results and Output</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Ansh Modi</cp:lastModifiedBy>
  <cp:revision>16</cp:revision>
  <dcterms:modified xsi:type="dcterms:W3CDTF">2025-05-06T18:19:03Z</dcterms:modified>
</cp:coreProperties>
</file>