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77" r:id="rId3"/>
    <p:sldId id="258" r:id="rId4"/>
    <p:sldId id="275" r:id="rId5"/>
    <p:sldId id="259" r:id="rId6"/>
    <p:sldId id="273" r:id="rId7"/>
    <p:sldId id="260" r:id="rId8"/>
    <p:sldId id="261" r:id="rId9"/>
    <p:sldId id="262" r:id="rId10"/>
    <p:sldId id="276" r:id="rId11"/>
    <p:sldId id="279" r:id="rId12"/>
    <p:sldId id="278" r:id="rId13"/>
    <p:sldId id="263" r:id="rId14"/>
    <p:sldId id="264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9" autoAdjust="0"/>
    <p:restoredTop sz="96296"/>
  </p:normalViewPr>
  <p:slideViewPr>
    <p:cSldViewPr snapToGrid="0">
      <p:cViewPr varScale="1">
        <p:scale>
          <a:sx n="94" d="100"/>
          <a:sy n="94" d="100"/>
        </p:scale>
        <p:origin x="216" y="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0E74-A73E-2D42-B3EE-39516EA2B332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075-4E2B-D147-A0FE-C941BECF3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7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0E74-A73E-2D42-B3EE-39516EA2B332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075-4E2B-D147-A0FE-C941BECF3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5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0E74-A73E-2D42-B3EE-39516EA2B332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075-4E2B-D147-A0FE-C941BECF3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8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0E74-A73E-2D42-B3EE-39516EA2B332}" type="datetimeFigureOut">
              <a:rPr lang="en-US" smtClean="0"/>
              <a:t>3/18/25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075-4E2B-D147-A0FE-C941BECF3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0E74-A73E-2D42-B3EE-39516EA2B332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075-4E2B-D147-A0FE-C941BECF3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0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0E74-A73E-2D42-B3EE-39516EA2B332}" type="datetimeFigureOut">
              <a:rPr lang="en-US" smtClean="0"/>
              <a:t>3/18/25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075-4E2B-D147-A0FE-C941BECF3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0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0E74-A73E-2D42-B3EE-39516EA2B332}" type="datetimeFigureOut">
              <a:rPr lang="en-US" smtClean="0"/>
              <a:t>3/18/25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075-4E2B-D147-A0FE-C941BECF3E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7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0E74-A73E-2D42-B3EE-39516EA2B332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075-4E2B-D147-A0FE-C941BECF3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5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0E74-A73E-2D42-B3EE-39516EA2B332}" type="datetimeFigureOut">
              <a:rPr lang="en-US" smtClean="0"/>
              <a:t>3/18/25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075-4E2B-D147-A0FE-C941BECF3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0E74-A73E-2D42-B3EE-39516EA2B332}" type="datetimeFigureOut">
              <a:rPr lang="en-US" smtClean="0"/>
              <a:t>3/18/25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075-4E2B-D147-A0FE-C941BECF3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9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6790E74-A73E-2D42-B3EE-39516EA2B332}" type="datetimeFigureOut">
              <a:rPr lang="en-US" smtClean="0"/>
              <a:t>3/18/25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075-4E2B-D147-A0FE-C941BECF3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0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6790E74-A73E-2D42-B3EE-39516EA2B332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44BF075-4E2B-D147-A0FE-C941BECF3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3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12777DBF-CD07-5ED9-0E30-F50A5FE7B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556" y="2746877"/>
            <a:ext cx="2038885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dirty="0">
                <a:latin typeface="+mn-lt"/>
              </a:rPr>
              <a:t>Final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33CA8-D1B8-7574-957B-3D4746FAC649}"/>
              </a:ext>
            </a:extLst>
          </p:cNvPr>
          <p:cNvSpPr txBox="1"/>
          <p:nvPr/>
        </p:nvSpPr>
        <p:spPr>
          <a:xfrm>
            <a:off x="2237593" y="1823768"/>
            <a:ext cx="7716814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dirty="0">
                <a:cs typeface="Times New Roman" panose="02020603050405020304" pitchFamily="18" charset="0"/>
              </a:rPr>
              <a:t>School of Management Studies – MBA in </a:t>
            </a:r>
            <a:r>
              <a:rPr lang="en-US" altLang="en-IN" dirty="0">
                <a:cs typeface="Times New Roman" panose="02020603050405020304" pitchFamily="18" charset="0"/>
              </a:rPr>
              <a:t>Cyber Security Management</a:t>
            </a:r>
          </a:p>
          <a:p>
            <a:pPr algn="ctr"/>
            <a:endParaRPr lang="en-IN" altLang="en-IN" sz="1100" dirty="0">
              <a:cs typeface="Times New Roman" panose="02020603050405020304" pitchFamily="18" charset="0"/>
            </a:endParaRPr>
          </a:p>
          <a:p>
            <a:pPr algn="ctr"/>
            <a:r>
              <a:rPr lang="en-IN" sz="1600" dirty="0">
                <a:cs typeface="Times New Roman" panose="02020603050405020304" pitchFamily="18" charset="0"/>
              </a:rPr>
              <a:t>Semester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15F8DF-0DB9-BCC8-599B-A8F111F06C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326" y="386401"/>
            <a:ext cx="4131353" cy="14611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750E8C-7F2A-F798-AFBE-94A545C3C95D}"/>
              </a:ext>
            </a:extLst>
          </p:cNvPr>
          <p:cNvSpPr txBox="1"/>
          <p:nvPr/>
        </p:nvSpPr>
        <p:spPr>
          <a:xfrm>
            <a:off x="4820090" y="4740866"/>
            <a:ext cx="2551814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74320" indent="-27432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cs typeface="Times New Roman" panose="02020603050405020304" pitchFamily="18" charset="0"/>
              </a:rPr>
              <a:t>Guide:</a:t>
            </a:r>
          </a:p>
          <a:p>
            <a:pPr marL="274320" indent="-27432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800" i="1" dirty="0">
                <a:cs typeface="Times New Roman" panose="02020603050405020304" pitchFamily="18" charset="0"/>
              </a:rPr>
              <a:t>Dr. Siddharth </a:t>
            </a:r>
            <a:r>
              <a:rPr lang="en-US" sz="1800" i="1" dirty="0" err="1">
                <a:cs typeface="Times New Roman" panose="02020603050405020304" pitchFamily="18" charset="0"/>
              </a:rPr>
              <a:t>Dhabade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1F6B6-809D-5B82-F08B-585A996DE060}"/>
              </a:ext>
            </a:extLst>
          </p:cNvPr>
          <p:cNvSpPr txBox="1"/>
          <p:nvPr/>
        </p:nvSpPr>
        <p:spPr>
          <a:xfrm>
            <a:off x="2185638" y="5467443"/>
            <a:ext cx="1422341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74320" indent="-27432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cs typeface="Times New Roman" panose="02020603050405020304" pitchFamily="18" charset="0"/>
              </a:rPr>
              <a:t>Student:</a:t>
            </a:r>
          </a:p>
          <a:p>
            <a:pPr marL="274320" indent="-27432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800" dirty="0">
                <a:cs typeface="Times New Roman" panose="02020603050405020304" pitchFamily="18" charset="0"/>
              </a:rPr>
              <a:t>Ansh Modi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2F8E5-CE5D-0346-C4D4-1152053DDC2A}"/>
              </a:ext>
            </a:extLst>
          </p:cNvPr>
          <p:cNvSpPr txBox="1"/>
          <p:nvPr/>
        </p:nvSpPr>
        <p:spPr>
          <a:xfrm>
            <a:off x="7454548" y="5446180"/>
            <a:ext cx="2551814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74320" indent="-27432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cs typeface="Times New Roman" panose="02020603050405020304" pitchFamily="18" charset="0"/>
              </a:rPr>
              <a:t>En.No</a:t>
            </a:r>
            <a:r>
              <a:rPr lang="en-US" sz="1800" u="sng" dirty="0">
                <a:cs typeface="Times New Roman" panose="02020603050405020304" pitchFamily="18" charset="0"/>
              </a:rPr>
              <a:t>:</a:t>
            </a:r>
          </a:p>
          <a:p>
            <a:pPr marL="274320" indent="-27432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800" dirty="0">
                <a:cs typeface="Times New Roman" panose="02020603050405020304" pitchFamily="18" charset="0"/>
              </a:rPr>
              <a:t>012300400011002007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A9C0B-0AFE-8135-43C2-18765192EA98}"/>
              </a:ext>
            </a:extLst>
          </p:cNvPr>
          <p:cNvSpPr txBox="1"/>
          <p:nvPr/>
        </p:nvSpPr>
        <p:spPr>
          <a:xfrm>
            <a:off x="5513865" y="6169173"/>
            <a:ext cx="11642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74320" indent="-27432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dirty="0">
                <a:cs typeface="Times New Roman" panose="02020603050405020304" pitchFamily="18" charset="0"/>
              </a:rPr>
              <a:t>2025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99077-EBAE-7D86-6C31-9EBF797F07A8}"/>
              </a:ext>
            </a:extLst>
          </p:cNvPr>
          <p:cNvSpPr txBox="1"/>
          <p:nvPr/>
        </p:nvSpPr>
        <p:spPr>
          <a:xfrm>
            <a:off x="3148306" y="3220714"/>
            <a:ext cx="59194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Project (MBACS-SIV-1)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B782C6-C177-863B-3D3D-06B9B9A83EBE}"/>
              </a:ext>
            </a:extLst>
          </p:cNvPr>
          <p:cNvSpPr txBox="1"/>
          <p:nvPr/>
        </p:nvSpPr>
        <p:spPr>
          <a:xfrm>
            <a:off x="3136275" y="3706925"/>
            <a:ext cx="591944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Vuln Hub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AI-Powered Cloud-Based Vulnerability Scanner</a:t>
            </a:r>
          </a:p>
        </p:txBody>
      </p:sp>
    </p:spTree>
    <p:extLst>
      <p:ext uri="{BB962C8B-B14F-4D97-AF65-F5344CB8AC3E}">
        <p14:creationId xmlns:p14="http://schemas.microsoft.com/office/powerpoint/2010/main" val="204525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D06F-E74E-DCD5-41B9-77C8CB1A7C8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en-US" dirty="0"/>
              <a:t>Development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1F6F4-3E3C-D26D-299F-4C628C23E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51181"/>
          </a:xfrm>
        </p:spPr>
        <p:txBody>
          <a:bodyPr>
            <a:noAutofit/>
          </a:bodyPr>
          <a:lstStyle/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Phase 1: CLI based Scanner</a:t>
            </a:r>
          </a:p>
          <a:p>
            <a:pPr marL="5715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dirty="0"/>
              <a:t>Implemented basic OWASP ZAP API integration to detect vulnerabilities.</a:t>
            </a:r>
          </a:p>
          <a:p>
            <a:pPr marL="5715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dirty="0"/>
              <a:t>Conducted initial scans through command-line execution.</a:t>
            </a:r>
            <a:r>
              <a:rPr lang="en-US" sz="15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Phase 2: GUI based web application</a:t>
            </a:r>
          </a:p>
          <a:p>
            <a:pPr marL="5715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dirty="0"/>
              <a:t>Developed a frontend using Flask and JavaScript for user-friendly interactions.</a:t>
            </a:r>
          </a:p>
          <a:p>
            <a:pPr marL="5715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dirty="0"/>
              <a:t>Integrated WHOIS lookup to provide domain intelligence.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Phase 3: AI-Powered React.js Scanner</a:t>
            </a:r>
          </a:p>
          <a:p>
            <a:pPr marL="5715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dirty="0"/>
              <a:t>Migrated the frontend to React.js for better performance and scalability.</a:t>
            </a:r>
          </a:p>
          <a:p>
            <a:pPr marL="5715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dirty="0"/>
              <a:t>Integrated AI (Google Gemini) to suggest fixes for vulnerabilities.</a:t>
            </a:r>
          </a:p>
          <a:p>
            <a:pPr marL="5715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dirty="0"/>
              <a:t>Implemented real-time vulnerability scanning with dynamic updates.</a:t>
            </a:r>
          </a:p>
        </p:txBody>
      </p:sp>
    </p:spTree>
    <p:extLst>
      <p:ext uri="{BB962C8B-B14F-4D97-AF65-F5344CB8AC3E}">
        <p14:creationId xmlns:p14="http://schemas.microsoft.com/office/powerpoint/2010/main" val="39593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D06F-E74E-DCD5-41B9-77C8CB1A7C8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1F6F4-3E3C-D26D-299F-4C628C23E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51181"/>
          </a:xfrm>
        </p:spPr>
        <p:txBody>
          <a:bodyPr>
            <a:noAutofit/>
          </a:bodyPr>
          <a:lstStyle/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Phase 1: CLI based Scanner</a:t>
            </a:r>
          </a:p>
          <a:p>
            <a:pPr marL="800100" lvl="2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dirty="0"/>
              <a:t>Limited User Accessibility</a:t>
            </a:r>
          </a:p>
          <a:p>
            <a:pPr marL="800100" lvl="2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dirty="0"/>
              <a:t>Manual Analysis Required</a:t>
            </a:r>
          </a:p>
          <a:p>
            <a:pPr marL="800100" lvl="2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dirty="0"/>
              <a:t>Resource Constraints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Phase 2: GUI based web application</a:t>
            </a:r>
          </a:p>
          <a:p>
            <a:pPr marL="800100" lvl="2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dirty="0"/>
              <a:t>Complex GUI Development</a:t>
            </a:r>
          </a:p>
          <a:p>
            <a:pPr marL="800100" lvl="2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dirty="0"/>
              <a:t>Handling Real-Time Scan Results</a:t>
            </a:r>
          </a:p>
          <a:p>
            <a:pPr marL="800100" lvl="2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dirty="0"/>
              <a:t>WHOIS &amp; API Integration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Phase 3: AI-Powered React.js Scanner</a:t>
            </a:r>
          </a:p>
          <a:p>
            <a:pPr marL="5715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dirty="0"/>
              <a:t>Migration From Flask &amp; HTML frontend to Single Page Application using React.JS</a:t>
            </a:r>
          </a:p>
        </p:txBody>
      </p:sp>
    </p:spTree>
    <p:extLst>
      <p:ext uri="{BB962C8B-B14F-4D97-AF65-F5344CB8AC3E}">
        <p14:creationId xmlns:p14="http://schemas.microsoft.com/office/powerpoint/2010/main" val="40604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D06F-E74E-DCD5-41B9-77C8CB1A7C8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1F6F4-3E3C-D26D-299F-4C628C23E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05824"/>
          </a:xfrm>
        </p:spPr>
        <p:txBody>
          <a:bodyPr>
            <a:noAutofit/>
          </a:bodyPr>
          <a:lstStyle/>
          <a:p>
            <a:pPr marL="800100" lvl="2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dirty="0"/>
              <a:t>Integrating Flask with React JS</a:t>
            </a:r>
          </a:p>
          <a:p>
            <a:pPr marL="800100" lvl="2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dirty="0"/>
              <a:t>Finding Companion AI for remediation steps</a:t>
            </a:r>
          </a:p>
          <a:p>
            <a:pPr marL="800100" lvl="2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dirty="0"/>
              <a:t>Integrating AI for Remediation</a:t>
            </a:r>
          </a:p>
          <a:p>
            <a:pPr marL="800100" lvl="2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dirty="0"/>
              <a:t>Ensuring Data Consistency in Output</a:t>
            </a:r>
          </a:p>
          <a:p>
            <a:pPr marL="800100" lvl="2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dirty="0"/>
              <a:t>Dynamic UI Issues in React JS</a:t>
            </a:r>
          </a:p>
          <a:p>
            <a:pPr marL="800100" lvl="2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dirty="0"/>
              <a:t>Handling Large-Scale Scan Output in Terminal Box</a:t>
            </a:r>
          </a:p>
          <a:p>
            <a:pPr marL="5715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b="1" dirty="0"/>
              <a:t>Future Challenges:</a:t>
            </a:r>
          </a:p>
          <a:p>
            <a:pPr marL="800100" lvl="2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dirty="0"/>
              <a:t>AI Parser for Better reading of Remediation</a:t>
            </a:r>
          </a:p>
          <a:p>
            <a:pPr marL="800100" lvl="2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dirty="0"/>
              <a:t>AI Based Vulnerability Scanning</a:t>
            </a:r>
          </a:p>
          <a:p>
            <a:pPr marL="800100" lvl="2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dirty="0"/>
              <a:t>AI power Exploitation and Phishing Detection</a:t>
            </a:r>
          </a:p>
          <a:p>
            <a:pPr marL="800100" lvl="2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dirty="0"/>
              <a:t>Deployment to Cloud</a:t>
            </a:r>
          </a:p>
        </p:txBody>
      </p:sp>
    </p:spTree>
    <p:extLst>
      <p:ext uri="{BB962C8B-B14F-4D97-AF65-F5344CB8AC3E}">
        <p14:creationId xmlns:p14="http://schemas.microsoft.com/office/powerpoint/2010/main" val="339671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1961-2726-1A3C-1647-3A404BEF276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en-US" dirty="0"/>
              <a:t>Flow 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947" y="2488030"/>
            <a:ext cx="6136106" cy="4058713"/>
          </a:xfr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778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2069-3AAC-7405-F706-1DEDC8D03DC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61610-5826-5210-AD89-46723193F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20" y="2944447"/>
            <a:ext cx="7116874" cy="2807495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754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9033-24A9-B576-6802-BC5D77C9E8F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en-US" dirty="0"/>
              <a:t>Result &amp; 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A4433-1FA5-FE23-80B8-E504AD6E3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Transitioned from CLI → GUI → AI-powered React-based scanner.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Integrated WHOIS lookup for domain analysis.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AI generates automatic remediation steps for vulnerabilities.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Cloud-based deployment for easy accessibility.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Supports scanning for multiple web vulnerabilities.</a:t>
            </a:r>
            <a:endParaRPr lang="en-US" sz="15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9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7E6E-4339-6C3D-5238-3B9623118E2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2C4C-EE1C-1C80-145C-1AE83103A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92366"/>
          </a:xfrm>
        </p:spPr>
        <p:txBody>
          <a:bodyPr>
            <a:normAutofit/>
          </a:bodyPr>
          <a:lstStyle/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Phase 4:  </a:t>
            </a:r>
            <a:r>
              <a:rPr lang="en-US" sz="15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AI-powered vulnerability parsing for better remediation interpretation.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Phase 5:  </a:t>
            </a:r>
            <a:r>
              <a:rPr lang="en-US" sz="15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AI-driven scanning beyond OWASP ZAP, using ML-based detection models.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Phase 6:  </a:t>
            </a:r>
            <a:r>
              <a:rPr lang="en-US" sz="15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AI-assisted exploitation simulation for penetration testing.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Phase 7:  </a:t>
            </a:r>
            <a:r>
              <a:rPr lang="en-US" sz="15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AI-based phishing detection for fraud prevention.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Cloud deployment: </a:t>
            </a:r>
            <a:r>
              <a:rPr lang="en-US" sz="15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improvements for scalability &amp; accessibility.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Mobile Application</a:t>
            </a:r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Develop a mobile app for easier access to the scanning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346059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F786-30D0-F7B5-A87C-E71CF051A28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FBA4-32EC-C063-03A9-45613512A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Traditional vulnerability scanners require technical expertise and high-end systems.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Our project simplifies vulnerability assessment using AI &amp; React.js.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AI-powered remediation improves security insights and accessibility.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Future work will expand AI-based security intelligence.</a:t>
            </a:r>
            <a:endParaRPr lang="en-US" sz="15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14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9ECD-BD0A-2995-B27C-179BFFCB068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045A-CA13-EFB0-65D2-9B308AE18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26511"/>
            <a:ext cx="7729728" cy="4444679"/>
          </a:xfrm>
        </p:spPr>
        <p:txBody>
          <a:bodyPr>
            <a:noAutofit/>
          </a:bodyPr>
          <a:lstStyle/>
          <a:p>
            <a:r>
              <a:rPr lang="en-US" sz="1500" dirty="0"/>
              <a:t>Books, Papers, and Articles: </a:t>
            </a:r>
          </a:p>
          <a:p>
            <a:pPr lvl="1"/>
            <a:r>
              <a:rPr lang="en-US" sz="1500" dirty="0"/>
              <a:t>OWASP ZAP: A Beginner’s Guide to Automated Security Testing Published on Medium and OWASP Blog.</a:t>
            </a:r>
          </a:p>
          <a:p>
            <a:pPr lvl="1"/>
            <a:r>
              <a:rPr lang="en-US" sz="1500" dirty="0"/>
              <a:t>“Understanding WHOIS and Its Role in Domain Name System” Published by ICANN.</a:t>
            </a:r>
          </a:p>
          <a:p>
            <a:r>
              <a:rPr lang="en-US" sz="1500" dirty="0"/>
              <a:t>Websites and Tools:</a:t>
            </a:r>
          </a:p>
          <a:p>
            <a:pPr lvl="1"/>
            <a:r>
              <a:rPr lang="en-US" sz="1500" dirty="0"/>
              <a:t>Nmap Official Website - https://</a:t>
            </a:r>
            <a:r>
              <a:rPr lang="en-US" sz="1500" dirty="0" err="1"/>
              <a:t>nmap.org</a:t>
            </a:r>
            <a:r>
              <a:rPr lang="en-US" sz="1500" dirty="0"/>
              <a:t>/</a:t>
            </a:r>
          </a:p>
          <a:p>
            <a:pPr lvl="1"/>
            <a:r>
              <a:rPr lang="en-US" sz="1500" dirty="0"/>
              <a:t>Flask Documentation - https://</a:t>
            </a:r>
            <a:r>
              <a:rPr lang="en-US" sz="1500" dirty="0" err="1"/>
              <a:t>flask.palletsprojects.com</a:t>
            </a:r>
            <a:r>
              <a:rPr lang="en-US" sz="1500" dirty="0"/>
              <a:t>/</a:t>
            </a:r>
          </a:p>
          <a:p>
            <a:pPr lvl="1"/>
            <a:r>
              <a:rPr lang="en-US" sz="1500" dirty="0"/>
              <a:t>Tailwind CSS - https://tailwindcss.com/</a:t>
            </a:r>
          </a:p>
          <a:p>
            <a:pPr lvl="1"/>
            <a:r>
              <a:rPr lang="en-US" sz="1500" dirty="0"/>
              <a:t>OWASP ZAP - https://www.zaproxy.org/</a:t>
            </a:r>
          </a:p>
          <a:p>
            <a:pPr lvl="1"/>
            <a:r>
              <a:rPr lang="en-US" sz="1500" dirty="0"/>
              <a:t>React JS - https://react.dev/</a:t>
            </a:r>
          </a:p>
          <a:p>
            <a:pPr lvl="1"/>
            <a:r>
              <a:rPr lang="en-US" sz="1500" dirty="0"/>
              <a:t>Gemini AI for Developer - https://ai.google.dev/</a:t>
            </a:r>
          </a:p>
          <a:p>
            <a:pPr lvl="1"/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0252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BEAA-693A-2A0A-135F-573DE73551D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8DD3B-AE2A-4156-6325-52FF6BFC1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would like to express my gratitude to:</a:t>
            </a:r>
          </a:p>
          <a:p>
            <a:pPr lvl="1"/>
            <a:r>
              <a:rPr lang="en-US" dirty="0"/>
              <a:t>My supervisor/mentor for their guidance and support.</a:t>
            </a:r>
          </a:p>
          <a:p>
            <a:pPr lvl="1"/>
            <a:r>
              <a:rPr lang="en-US" dirty="0"/>
              <a:t>My peers for their feedback and suggestions.</a:t>
            </a:r>
          </a:p>
          <a:p>
            <a:pPr lvl="1"/>
            <a:r>
              <a:rPr lang="en-US" dirty="0"/>
              <a:t>Everyone who contributed directly or indirectly to the completion of this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3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B422-D775-F248-B40E-94C181A9A7D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579683"/>
              </p:ext>
            </p:extLst>
          </p:nvPr>
        </p:nvGraphicFramePr>
        <p:xfrm>
          <a:off x="2230437" y="2304042"/>
          <a:ext cx="7731126" cy="446422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3865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5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402">
                <a:tc>
                  <a:txBody>
                    <a:bodyPr/>
                    <a:lstStyle/>
                    <a:p>
                      <a:r>
                        <a:rPr lang="en-IN" sz="1400" dirty="0"/>
                        <a:t>Abstract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02">
                <a:tc>
                  <a:txBody>
                    <a:bodyPr/>
                    <a:lstStyle/>
                    <a:p>
                      <a:r>
                        <a:rPr lang="en-IN" sz="1400" dirty="0"/>
                        <a:t>Introduction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402">
                <a:tc>
                  <a:txBody>
                    <a:bodyPr/>
                    <a:lstStyle/>
                    <a:p>
                      <a:r>
                        <a:rPr lang="en-IN" sz="1400" dirty="0"/>
                        <a:t>Problem Statement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402">
                <a:tc>
                  <a:txBody>
                    <a:bodyPr/>
                    <a:lstStyle/>
                    <a:p>
                      <a:r>
                        <a:rPr lang="en-IN" sz="1400" dirty="0"/>
                        <a:t>Literature Survey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/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402">
                <a:tc>
                  <a:txBody>
                    <a:bodyPr/>
                    <a:lstStyle/>
                    <a:p>
                      <a:r>
                        <a:rPr lang="en-IN" sz="1400" dirty="0"/>
                        <a:t>Tools &amp;</a:t>
                      </a:r>
                      <a:r>
                        <a:rPr lang="en-IN" sz="1400" baseline="0" dirty="0"/>
                        <a:t> Technology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/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402">
                <a:tc>
                  <a:txBody>
                    <a:bodyPr/>
                    <a:lstStyle/>
                    <a:p>
                      <a:r>
                        <a:rPr lang="en-IN" sz="1400" dirty="0"/>
                        <a:t>Development Phases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/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402">
                <a:tc>
                  <a:txBody>
                    <a:bodyPr/>
                    <a:lstStyle/>
                    <a:p>
                      <a:r>
                        <a:rPr lang="en-IN" sz="1400" dirty="0"/>
                        <a:t>Challenges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/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402">
                <a:tc>
                  <a:txBody>
                    <a:bodyPr/>
                    <a:lstStyle/>
                    <a:p>
                      <a:r>
                        <a:rPr lang="en-IN" sz="1400" dirty="0"/>
                        <a:t>Diagram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/>
                        <a:t>13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402">
                <a:tc>
                  <a:txBody>
                    <a:bodyPr/>
                    <a:lstStyle/>
                    <a:p>
                      <a:r>
                        <a:rPr lang="en-IN" sz="1400" dirty="0"/>
                        <a:t>Result &amp;</a:t>
                      </a:r>
                      <a:r>
                        <a:rPr lang="en-IN" sz="1400" baseline="0" dirty="0"/>
                        <a:t> Achievement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/>
                        <a:t>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3402">
                <a:tc>
                  <a:txBody>
                    <a:bodyPr/>
                    <a:lstStyle/>
                    <a:p>
                      <a:r>
                        <a:rPr lang="en-IN" sz="1400" dirty="0"/>
                        <a:t>Future Scope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/>
                        <a:t>16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3402">
                <a:tc>
                  <a:txBody>
                    <a:bodyPr/>
                    <a:lstStyle/>
                    <a:p>
                      <a:r>
                        <a:rPr lang="en-IN" sz="1400" dirty="0"/>
                        <a:t>Conclusion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/>
                        <a:t>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3402">
                <a:tc>
                  <a:txBody>
                    <a:bodyPr/>
                    <a:lstStyle/>
                    <a:p>
                      <a:r>
                        <a:rPr lang="en-IN" sz="1400" dirty="0"/>
                        <a:t>References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/>
                        <a:t>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3402">
                <a:tc>
                  <a:txBody>
                    <a:bodyPr/>
                    <a:lstStyle/>
                    <a:p>
                      <a:r>
                        <a:rPr lang="en-IN" sz="1400" dirty="0"/>
                        <a:t>Acknowledgement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/>
                        <a:t>19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55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F84C63-095D-832D-C75E-6D640E598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606040"/>
            <a:ext cx="8991600" cy="1645920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5795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C500-1280-7170-AD4F-DB39749D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91067"/>
            <a:ext cx="7729728" cy="1188720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4401-B263-08A9-ACD8-923CD0BA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56072"/>
            <a:ext cx="7729728" cy="3687528"/>
          </a:xfrm>
        </p:spPr>
        <p:txBody>
          <a:bodyPr>
            <a:noAutofit/>
          </a:bodyPr>
          <a:lstStyle/>
          <a:p>
            <a:pPr lvl="1"/>
            <a:r>
              <a:rPr lang="en-US" sz="1500" dirty="0"/>
              <a:t>Problem Statement:</a:t>
            </a:r>
          </a:p>
          <a:p>
            <a:pPr lvl="2"/>
            <a:r>
              <a:rPr lang="en-US" sz="1500" dirty="0"/>
              <a:t>Traditional vulnerability scanners require manual expertise, powerful hardware, and specialized software (e.g., ZAP, Nessus).</a:t>
            </a:r>
          </a:p>
          <a:p>
            <a:pPr lvl="2"/>
            <a:r>
              <a:rPr lang="en-US" sz="1500" dirty="0"/>
              <a:t>Many users lack the technical skills or the resources to install and configure these tools.</a:t>
            </a:r>
          </a:p>
          <a:p>
            <a:pPr lvl="2"/>
            <a:r>
              <a:rPr lang="en-US" sz="1500" dirty="0"/>
              <a:t>Standalone tools (WHOIS, vulnerability scanning, DNS lookup) exist separately, requiring multiple configurations.</a:t>
            </a:r>
          </a:p>
          <a:p>
            <a:pPr lvl="1"/>
            <a:r>
              <a:rPr lang="en-US" sz="1500" dirty="0"/>
              <a:t>Our Approach:</a:t>
            </a:r>
          </a:p>
          <a:p>
            <a:pPr lvl="2"/>
            <a:r>
              <a:rPr lang="en-US" sz="1500" dirty="0"/>
              <a:t>Developed a cloud-based, AI-powered vulnerability scanner with an intuitive interface and automated remediation suggestions.</a:t>
            </a:r>
          </a:p>
          <a:p>
            <a:pPr lvl="2"/>
            <a:r>
              <a:rPr lang="en-US" sz="1500" dirty="0"/>
              <a:t>The tool has been built in phases to improve usability and feature set:</a:t>
            </a:r>
          </a:p>
          <a:p>
            <a:pPr lvl="3"/>
            <a:r>
              <a:rPr lang="en-US" sz="1500" dirty="0"/>
              <a:t>Phase 1: Command-Line Interface (CLI) scanner for detecting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358300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C500-1280-7170-AD4F-DB39749D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91067"/>
            <a:ext cx="7729728" cy="1188720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4401-B263-08A9-ACD8-923CD0BA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56072"/>
            <a:ext cx="7729728" cy="3687528"/>
          </a:xfrm>
        </p:spPr>
        <p:txBody>
          <a:bodyPr>
            <a:noAutofit/>
          </a:bodyPr>
          <a:lstStyle/>
          <a:p>
            <a:pPr lvl="3"/>
            <a:r>
              <a:rPr lang="en-US" sz="1500" dirty="0"/>
              <a:t>Phase 2: Web-based GUI for easier interaction and integration of WHOIS lookup.</a:t>
            </a:r>
          </a:p>
          <a:p>
            <a:pPr lvl="3"/>
            <a:r>
              <a:rPr lang="en-US" sz="1500" dirty="0"/>
              <a:t>Phase 3: AI-powered React.js-based scanner with automated remediation steps using Google Gemini AI.</a:t>
            </a:r>
          </a:p>
          <a:p>
            <a:pPr lvl="1"/>
            <a:r>
              <a:rPr lang="en-US" sz="1500" dirty="0"/>
              <a:t>Future Scope:</a:t>
            </a:r>
          </a:p>
          <a:p>
            <a:pPr lvl="2"/>
            <a:r>
              <a:rPr lang="en-US" sz="1500" dirty="0"/>
              <a:t>AI-powered vulnerability parsing, scanning, and exploitation automation</a:t>
            </a:r>
          </a:p>
          <a:p>
            <a:pPr lvl="2"/>
            <a:r>
              <a:rPr lang="en-US" sz="1500" dirty="0"/>
              <a:t>AI-based phishing detection for fraud prevention.</a:t>
            </a:r>
          </a:p>
          <a:p>
            <a:pPr lvl="2"/>
            <a:r>
              <a:rPr lang="en-US" sz="1500" dirty="0"/>
              <a:t>Further integration of cloud computing for enhanced scalability.</a:t>
            </a:r>
          </a:p>
        </p:txBody>
      </p:sp>
    </p:spTree>
    <p:extLst>
      <p:ext uri="{BB962C8B-B14F-4D97-AF65-F5344CB8AC3E}">
        <p14:creationId xmlns:p14="http://schemas.microsoft.com/office/powerpoint/2010/main" val="394084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9975-330C-0BE8-209F-AE0D707FF7F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2BFBD-CF68-F5F0-FF55-2884B8EF5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17790"/>
          </a:xfrm>
        </p:spPr>
        <p:txBody>
          <a:bodyPr>
            <a:noAutofit/>
          </a:bodyPr>
          <a:lstStyle/>
          <a:p>
            <a:r>
              <a:rPr lang="en-US" sz="1500" dirty="0"/>
              <a:t>Why Vulnerability Scanning Matters?</a:t>
            </a:r>
          </a:p>
          <a:p>
            <a:pPr lvl="1"/>
            <a:r>
              <a:rPr lang="en-US" sz="1500" dirty="0"/>
              <a:t>With cyber threats evolving rapidly, security assessments need to be automated, accessible, and effective.</a:t>
            </a:r>
          </a:p>
          <a:p>
            <a:pPr lvl="1"/>
            <a:r>
              <a:rPr lang="en-US" sz="1500" dirty="0"/>
              <a:t>Current tools like OWASP ZAP, Nessus, and Metasploit are effective but require technical expertise and high-end hardware.</a:t>
            </a:r>
          </a:p>
          <a:p>
            <a:pPr lvl="1"/>
            <a:r>
              <a:rPr lang="en-US" sz="1500" dirty="0"/>
              <a:t>Small businesses, students, and independent security researchers struggle with accessibility.</a:t>
            </a:r>
          </a:p>
          <a:p>
            <a:r>
              <a:rPr lang="en-US" sz="1500" dirty="0"/>
              <a:t>Our Goal:</a:t>
            </a:r>
          </a:p>
          <a:p>
            <a:pPr lvl="1"/>
            <a:r>
              <a:rPr lang="en-US" sz="1500" dirty="0"/>
              <a:t>Create an AI-powered, cloud-based security tool that eliminates complexity and provides real-time automated remediation guidance.</a:t>
            </a:r>
          </a:p>
          <a:p>
            <a:pPr lvl="1"/>
            <a:r>
              <a:rPr lang="en-US" sz="1500" dirty="0"/>
              <a:t>Make vulnerability scanning accessible via a simple web interface with features like WHOIS lookup, DNS analysis, and AI-based fixes.</a:t>
            </a:r>
          </a:p>
        </p:txBody>
      </p:sp>
    </p:spTree>
    <p:extLst>
      <p:ext uri="{BB962C8B-B14F-4D97-AF65-F5344CB8AC3E}">
        <p14:creationId xmlns:p14="http://schemas.microsoft.com/office/powerpoint/2010/main" val="127234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A7C39-7B29-BAED-ECB7-35F6722DA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DE04-BF77-BBF2-7800-2B27AA1A526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F3C95-14A1-599F-D5DA-C00D342BE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96932"/>
          </a:xfrm>
        </p:spPr>
        <p:txBody>
          <a:bodyPr>
            <a:noAutofit/>
          </a:bodyPr>
          <a:lstStyle/>
          <a:p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Challenges in Cybersecurity Practices:</a:t>
            </a:r>
          </a:p>
          <a:p>
            <a:pPr marL="457200" marR="0"/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Technical Complexity:</a:t>
            </a:r>
          </a:p>
          <a:p>
            <a:pPr marL="685800" lvl="1"/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Vulnerability scanning tools require substantial technical expertise to configure and use effectively.</a:t>
            </a:r>
          </a:p>
          <a:p>
            <a:pPr marL="685800" lvl="1"/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CLI-based tools, though powerful, can be intimidating for users unfamiliar with command-line interfaces.</a:t>
            </a:r>
          </a:p>
          <a:p>
            <a:pPr marL="457200" marR="0"/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Resource Requirements:</a:t>
            </a:r>
          </a:p>
          <a:p>
            <a:pPr marL="685800" lvl="1"/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Tools like Nessus, Metasploit, and even OWASP ZAP often demand high computational resources and operating systems like Kali Linux.</a:t>
            </a:r>
          </a:p>
          <a:p>
            <a:pPr marL="685800" lvl="1"/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Users without such resources find it difficult to perform practical vulnerability assessments.</a:t>
            </a:r>
          </a:p>
          <a:p>
            <a:pPr marL="457200" marR="0"/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Standalone Tools:</a:t>
            </a:r>
          </a:p>
          <a:p>
            <a:pPr lvl="1"/>
            <a:endParaRPr lang="en-US" sz="15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7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9732-AB66-9CBA-FF1E-C70A9A0679D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6A63C-CF48-8102-27A7-830A4C6A3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93308"/>
          </a:xfrm>
        </p:spPr>
        <p:txBody>
          <a:bodyPr>
            <a:normAutofit/>
          </a:bodyPr>
          <a:lstStyle/>
          <a:p>
            <a:pPr lvl="1"/>
            <a:r>
              <a:rPr lang="en-US" sz="1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WHOIS, DNS lookup, and other cyber security utilities are often standalone tools requiring separate installation or subscription.</a:t>
            </a:r>
            <a:endParaRPr lang="en-US" sz="13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Consolidating multiple tools into one platform is not common.</a:t>
            </a:r>
            <a:r>
              <a:rPr lang="en-US" sz="1500" dirty="0">
                <a:effectLst/>
              </a:rPr>
              <a:t> </a:t>
            </a:r>
          </a:p>
          <a:p>
            <a:r>
              <a:rPr lang="en-US" sz="15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Proposed Solution:</a:t>
            </a:r>
          </a:p>
          <a:p>
            <a:pPr lvl="1"/>
            <a:r>
              <a:rPr lang="en-US" sz="1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Phase-wise development of a cloud-based scanner that integrates vulnerability scanning, WHOIS, and AI-driven remediation.</a:t>
            </a:r>
          </a:p>
          <a:p>
            <a:pPr lvl="1"/>
            <a:r>
              <a:rPr lang="en-US" sz="1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AI-powered remediation guidance to simplify fixing vulnerabilities.</a:t>
            </a:r>
          </a:p>
          <a:p>
            <a:pPr lvl="1"/>
            <a:r>
              <a:rPr lang="en-US" sz="1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Accessible GUI-based system that removes the need for manual configurations.</a:t>
            </a:r>
            <a:endParaRPr lang="en-US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5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31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DD10-7F24-7A98-8326-91DFEBE387D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en-US" dirty="0"/>
              <a:t>Literature survey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CC1FBF-9B32-BB8F-B0D8-ABB3DE529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603893"/>
              </p:ext>
            </p:extLst>
          </p:nvPr>
        </p:nvGraphicFramePr>
        <p:xfrm>
          <a:off x="2231136" y="2513012"/>
          <a:ext cx="7729732" cy="386464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616236">
                  <a:extLst>
                    <a:ext uri="{9D8B030D-6E8A-4147-A177-3AD203B41FA5}">
                      <a16:colId xmlns:a16="http://schemas.microsoft.com/office/drawing/2014/main" val="3353198428"/>
                    </a:ext>
                  </a:extLst>
                </a:gridCol>
                <a:gridCol w="2754775">
                  <a:extLst>
                    <a:ext uri="{9D8B030D-6E8A-4147-A177-3AD203B41FA5}">
                      <a16:colId xmlns:a16="http://schemas.microsoft.com/office/drawing/2014/main" val="2429902709"/>
                    </a:ext>
                  </a:extLst>
                </a:gridCol>
                <a:gridCol w="2426288">
                  <a:extLst>
                    <a:ext uri="{9D8B030D-6E8A-4147-A177-3AD203B41FA5}">
                      <a16:colId xmlns:a16="http://schemas.microsoft.com/office/drawing/2014/main" val="3215345924"/>
                    </a:ext>
                  </a:extLst>
                </a:gridCol>
                <a:gridCol w="1932433">
                  <a:extLst>
                    <a:ext uri="{9D8B030D-6E8A-4147-A177-3AD203B41FA5}">
                      <a16:colId xmlns:a16="http://schemas.microsoft.com/office/drawing/2014/main" val="1817323423"/>
                    </a:ext>
                  </a:extLst>
                </a:gridCol>
              </a:tblGrid>
              <a:tr h="336055"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050" b="1" kern="100" dirty="0">
                          <a:effectLst/>
                        </a:rPr>
                        <a:t>Sr. No.</a:t>
                      </a:r>
                      <a:endParaRPr lang="en-US" sz="1050" b="1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2" marR="55392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050" b="1" kern="100" dirty="0">
                          <a:effectLst/>
                        </a:rPr>
                        <a:t>Paper Title and Author(s)</a:t>
                      </a:r>
                      <a:endParaRPr lang="en-US" sz="1050" b="1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2" marR="55392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050" b="1" kern="100">
                          <a:effectLst/>
                        </a:rPr>
                        <a:t>Details of Publication</a:t>
                      </a:r>
                      <a:endParaRPr lang="en-US" sz="1050" b="1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2" marR="55392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050" b="1" kern="100" dirty="0">
                          <a:effectLst/>
                        </a:rPr>
                        <a:t>Findings/Outcome</a:t>
                      </a:r>
                      <a:endParaRPr lang="en-US" sz="1050" b="1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2" marR="55392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511135"/>
                  </a:ext>
                </a:extLst>
              </a:tr>
              <a:tr h="672111"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050" b="1" kern="100" dirty="0">
                          <a:effectLst/>
                        </a:rPr>
                        <a:t>1</a:t>
                      </a:r>
                      <a:endParaRPr lang="en-US" sz="1050" b="1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2" marR="55392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050" b="0" kern="100" dirty="0">
                          <a:effectLst/>
                        </a:rPr>
                        <a:t>IoT Security and Privacy: A Survey, </a:t>
                      </a:r>
                      <a:r>
                        <a:rPr lang="en-US" sz="1050" b="0" kern="100" dirty="0" err="1">
                          <a:effectLst/>
                        </a:rPr>
                        <a:t>Shojafar</a:t>
                      </a:r>
                      <a:r>
                        <a:rPr lang="en-US" sz="1050" b="0" kern="100" dirty="0">
                          <a:effectLst/>
                        </a:rPr>
                        <a:t>, M., et al.</a:t>
                      </a:r>
                      <a:endParaRPr lang="en-US" sz="1050" b="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2" marR="55392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050" b="0" kern="100">
                          <a:effectLst/>
                        </a:rPr>
                        <a:t>2017 IEEE Communications Surveys &amp; Tutorials</a:t>
                      </a:r>
                      <a:endParaRPr lang="en-US" sz="1050" b="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2" marR="55392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050" b="0" kern="100">
                          <a:effectLst/>
                        </a:rPr>
                        <a:t>Discusses security and privacy challenges in IoT devices and potential solutions.</a:t>
                      </a:r>
                      <a:endParaRPr lang="en-US" sz="1050" b="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2" marR="55392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401699"/>
                  </a:ext>
                </a:extLst>
              </a:tr>
              <a:tr h="504084"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050" b="1" kern="100">
                          <a:effectLst/>
                        </a:rPr>
                        <a:t>2</a:t>
                      </a:r>
                      <a:endParaRPr lang="en-US" sz="1050" b="1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2" marR="55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050" b="0" kern="100">
                          <a:effectLst/>
                        </a:rPr>
                        <a:t>Comprehensive Study on Security Issues in IoT: A Survey, Vyas, A., et al.</a:t>
                      </a:r>
                      <a:endParaRPr lang="en-US" sz="1050" b="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2" marR="55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050" b="0" kern="100">
                          <a:effectLst/>
                        </a:rPr>
                        <a:t>2018 SET Conference</a:t>
                      </a:r>
                      <a:endParaRPr lang="en-US" sz="1050" b="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2" marR="55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050" b="0" kern="100">
                          <a:effectLst/>
                        </a:rPr>
                        <a:t>Highlights the need for robust security mechanisms in IoT systems.</a:t>
                      </a:r>
                      <a:endParaRPr lang="en-US" sz="1050" b="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2" marR="55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5825900"/>
                  </a:ext>
                </a:extLst>
              </a:tr>
              <a:tr h="504084"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050" b="1" kern="100">
                          <a:effectLst/>
                        </a:rPr>
                        <a:t>3</a:t>
                      </a:r>
                      <a:endParaRPr lang="en-US" sz="1050" b="1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2" marR="55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050" b="0" kern="100">
                          <a:effectLst/>
                        </a:rPr>
                        <a:t>IoT Security: A Survey, Taxonomy, and Open Issues, Alaba, F. A., et al.</a:t>
                      </a:r>
                      <a:endParaRPr lang="en-US" sz="1050" b="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2" marR="55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050" b="0" kern="100">
                          <a:effectLst/>
                        </a:rPr>
                        <a:t>2017 Future Generation Computer Systems</a:t>
                      </a:r>
                      <a:endParaRPr lang="en-US" sz="1050" b="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2" marR="55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050" b="0" kern="100">
                          <a:effectLst/>
                        </a:rPr>
                        <a:t>Categorizes IoT security challenges and explores open research issues.</a:t>
                      </a:r>
                      <a:endParaRPr lang="en-US" sz="1050" b="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2" marR="55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1480734"/>
                  </a:ext>
                </a:extLst>
              </a:tr>
              <a:tr h="672111"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050" b="1" kern="100">
                          <a:effectLst/>
                        </a:rPr>
                        <a:t>4</a:t>
                      </a:r>
                      <a:endParaRPr lang="en-US" sz="1050" b="1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2" marR="55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050" b="0" kern="100">
                          <a:effectLst/>
                        </a:rPr>
                        <a:t>A Survey of Security and Privacy Issues in IoT Devices, Balakrishnan, V., et al.</a:t>
                      </a:r>
                      <a:endParaRPr lang="en-US" sz="1050" b="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2" marR="55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050" b="0" kern="100">
                          <a:effectLst/>
                        </a:rPr>
                        <a:t>2015 Procedia Computer Science</a:t>
                      </a:r>
                      <a:endParaRPr lang="en-US" sz="1050" b="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2" marR="55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050" b="0" kern="100">
                          <a:effectLst/>
                        </a:rPr>
                        <a:t>Focuses on integrating IoT devices and addressing security challenges in IoT.</a:t>
                      </a:r>
                      <a:endParaRPr lang="en-US" sz="1050" b="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2" marR="55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1620006"/>
                  </a:ext>
                </a:extLst>
              </a:tr>
              <a:tr h="504084"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050" b="1" kern="100">
                          <a:effectLst/>
                        </a:rPr>
                        <a:t>5</a:t>
                      </a:r>
                      <a:endParaRPr lang="en-US" sz="1050" b="1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2" marR="55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050" b="0" kern="100">
                          <a:effectLst/>
                        </a:rPr>
                        <a:t>Comprehensive Study on Security Issues in IoT: A Survey, Vyas, A., et al.</a:t>
                      </a:r>
                      <a:endParaRPr lang="en-US" sz="1050" b="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2" marR="55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050" b="0" kern="100" dirty="0">
                          <a:effectLst/>
                        </a:rPr>
                        <a:t>2017 IEEE Access, Volume 5</a:t>
                      </a:r>
                      <a:endParaRPr lang="en-US" sz="1050" b="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2" marR="55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050" b="0" kern="100">
                          <a:effectLst/>
                        </a:rPr>
                        <a:t>Highlights security breaches and vulnerabilities in IoT ecosystems.</a:t>
                      </a:r>
                      <a:endParaRPr lang="en-US" sz="1050" b="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2" marR="55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8107490"/>
                  </a:ext>
                </a:extLst>
              </a:tr>
              <a:tr h="672111"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050" b="1" kern="100" dirty="0">
                          <a:effectLst/>
                        </a:rPr>
                        <a:t>6</a:t>
                      </a:r>
                      <a:endParaRPr lang="en-US" sz="1050" b="1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2" marR="55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050" b="0" kern="100">
                          <a:effectLst/>
                        </a:rPr>
                        <a:t>Lightweight Security Frameworks for Constrained IoT Devices, Zhang, K., et al.</a:t>
                      </a:r>
                      <a:endParaRPr lang="en-US" sz="1050" b="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2" marR="55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050" b="0" kern="100">
                          <a:effectLst/>
                        </a:rPr>
                        <a:t>2020 IEEE Internet of Things Journal</a:t>
                      </a:r>
                      <a:endParaRPr lang="en-US" sz="1050" b="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2" marR="55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050" b="0" kern="100" dirty="0">
                          <a:effectLst/>
                        </a:rPr>
                        <a:t>Proposes security frameworks for resource-constrained IoT devices.</a:t>
                      </a:r>
                      <a:endParaRPr lang="en-US" sz="1050" b="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2" marR="55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870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17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D06F-E74E-DCD5-41B9-77C8CB1A7C8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en-US" dirty="0"/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1F6F4-3E3C-D26D-299F-4C628C23E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51181"/>
          </a:xfrm>
        </p:spPr>
        <p:txBody>
          <a:bodyPr>
            <a:noAutofit/>
          </a:bodyPr>
          <a:lstStyle/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Frontend:  </a:t>
            </a:r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React JS, Tailwind CSS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Backend:  </a:t>
            </a:r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Flask, Python, OWASP ZAP API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Database/Storage:  </a:t>
            </a:r>
            <a:r>
              <a:rPr lang="en-US" sz="1500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NoSQL</a:t>
            </a:r>
            <a:r>
              <a:rPr lang="en-US" sz="15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-based storage for logs (</a:t>
            </a:r>
            <a:r>
              <a:rPr lang="en-US" sz="1500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MongoDB</a:t>
            </a:r>
            <a:r>
              <a:rPr lang="en-US" sz="15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/Firebase) (</a:t>
            </a:r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necessary).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AI Integrated:  </a:t>
            </a:r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Google</a:t>
            </a:r>
            <a:r>
              <a:rPr lang="en-US" sz="15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Gemini AI API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60738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{0D32A768-92CB-D744-97C2-FF06DB09E910}tf10001120</Template>
  <TotalTime>243</TotalTime>
  <Words>1270</Words>
  <Application>Microsoft Macintosh PowerPoint</Application>
  <PresentationFormat>Widescreen</PresentationFormat>
  <Paragraphs>185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Gill Sans MT</vt:lpstr>
      <vt:lpstr>Symbol</vt:lpstr>
      <vt:lpstr>Times New Roman</vt:lpstr>
      <vt:lpstr>Parcel</vt:lpstr>
      <vt:lpstr>PowerPoint Presentation</vt:lpstr>
      <vt:lpstr>Contents</vt:lpstr>
      <vt:lpstr>Abstract</vt:lpstr>
      <vt:lpstr>Abstract</vt:lpstr>
      <vt:lpstr>Introduction</vt:lpstr>
      <vt:lpstr>Problem statement</vt:lpstr>
      <vt:lpstr>Problem statement</vt:lpstr>
      <vt:lpstr>Literature survey</vt:lpstr>
      <vt:lpstr>Tools &amp; technologies</vt:lpstr>
      <vt:lpstr>Development Phases</vt:lpstr>
      <vt:lpstr>Challenges</vt:lpstr>
      <vt:lpstr>Challenges</vt:lpstr>
      <vt:lpstr>Flow Chart</vt:lpstr>
      <vt:lpstr>Gantt chart</vt:lpstr>
      <vt:lpstr>Result &amp; Achievements</vt:lpstr>
      <vt:lpstr>Future scope</vt:lpstr>
      <vt:lpstr>Conclusion</vt:lpstr>
      <vt:lpstr>References</vt:lpstr>
      <vt:lpstr>Acknowledgment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 Modi</dc:creator>
  <cp:lastModifiedBy>Ansh Modi</cp:lastModifiedBy>
  <cp:revision>26</cp:revision>
  <dcterms:created xsi:type="dcterms:W3CDTF">2024-11-23T21:42:06Z</dcterms:created>
  <dcterms:modified xsi:type="dcterms:W3CDTF">2025-03-18T18:16:22Z</dcterms:modified>
</cp:coreProperties>
</file>