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84" y="28"/>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www.loom.com/share/e157f86431af48cb90cdb0c482e7f084"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abhishek311017" TargetMode="External"/><Relationship Id="rId5" Type="http://schemas.openxmlformats.org/officeDocument/2006/relationships/hyperlink" Target="https://github.com/anshp-github/PharmacyManagment_Angular" TargetMode="External"/><Relationship Id="rId4" Type="http://schemas.openxmlformats.org/officeDocument/2006/relationships/hyperlink" Target="https://github.com/anshp-github/Pharmacy_Management_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76080" y="1568451"/>
          <a:ext cx="2976575" cy="4643565"/>
        </p:xfrm>
        <a:graphic>
          <a:graphicData uri="http://schemas.openxmlformats.org/drawingml/2006/table">
            <a:tbl>
              <a:tblPr firstRow="1" bandRow="1">
                <a:noFill/>
                <a:tableStyleId>{F3958360-5B90-4246-8843-5B4384386CDC}</a:tableStyleId>
              </a:tblPr>
              <a:tblGrid>
                <a:gridCol w="1397325">
                  <a:extLst>
                    <a:ext uri="{9D8B030D-6E8A-4147-A177-3AD203B41FA5}">
                      <a16:colId xmlns:a16="http://schemas.microsoft.com/office/drawing/2014/main" val="20000"/>
                    </a:ext>
                  </a:extLst>
                </a:gridCol>
                <a:gridCol w="1579250">
                  <a:extLst>
                    <a:ext uri="{9D8B030D-6E8A-4147-A177-3AD203B41FA5}">
                      <a16:colId xmlns:a16="http://schemas.microsoft.com/office/drawing/2014/main" val="20001"/>
                    </a:ext>
                  </a:extLst>
                </a:gridCol>
              </a:tblGrid>
              <a:tr h="126492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Basics, OOPS, Exception Handling ,Arrays ,Collection and Generics,</a:t>
                      </a:r>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Delegates and Events, File Io and Serialization.</a:t>
                      </a:r>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p>
                  </a:txBody>
                  <a:tcPr marL="91450" marR="91450" marT="45725" marB="45725"/>
                </a:tc>
                <a:tc>
                  <a:txBody>
                    <a:bodyPr/>
                    <a:lstStyle/>
                    <a:p>
                      <a:pPr marL="0" marR="0" lvl="0" indent="0" algn="l" rtl="0">
                        <a:spcBef>
                          <a:spcPts val="0"/>
                        </a:spcBef>
                        <a:spcAft>
                          <a:spcPts val="0"/>
                        </a:spcAft>
                        <a:buNone/>
                      </a:pPr>
                      <a:r>
                        <a:rPr lang="en-US" sz="1100" b="0" u="none" strike="noStrike" cap="none"/>
                        <a:t>Basics</a:t>
                      </a:r>
                      <a:r>
                        <a:rPr lang="en-IN" altLang="en-US" sz="1100" b="0" u="none" strike="noStrike" cap="none"/>
                        <a:t> , </a:t>
                      </a:r>
                      <a:r>
                        <a:rPr lang="en-US" sz="1100" b="0" u="none" strike="noStrike" cap="none"/>
                        <a:t>OOPS</a:t>
                      </a:r>
                      <a:r>
                        <a:rPr lang="en-IN" altLang="en-US" sz="1100" b="0" u="none" strike="noStrike" cap="none"/>
                        <a:t> , Pointers.</a:t>
                      </a:r>
                      <a:endPar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59080">
                <a:tc>
                  <a:txBody>
                    <a:bodyPr/>
                    <a:lstStyle/>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Ado.net</a:t>
                      </a:r>
                    </a:p>
                  </a:txBody>
                  <a:tcPr marL="91450" marR="91450" marT="45725" marB="45725"/>
                </a:tc>
                <a:tc>
                  <a:txBody>
                    <a:bodyPr/>
                    <a:lstStyle/>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Basics Architecture</a:t>
                      </a:r>
                    </a:p>
                  </a:txBody>
                  <a:tcPr marL="91450" marR="91450" marT="45725" marB="45725"/>
                </a:tc>
                <a:extLst>
                  <a:ext uri="{0D108BD9-81ED-4DB2-BD59-A6C34878D82A}">
                    <a16:rowId xmlns:a16="http://schemas.microsoft.com/office/drawing/2014/main" val="10003"/>
                  </a:ext>
                </a:extLst>
              </a:tr>
              <a:tr h="24077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4"/>
                  </a:ext>
                </a:extLst>
              </a:tr>
              <a:tr h="3541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GIT,POSTMAN</a:t>
                      </a:r>
                    </a:p>
                  </a:txBody>
                  <a:tcPr marL="91450" marR="91450" marT="45725" marB="45725"/>
                </a:tc>
                <a:extLst>
                  <a:ext uri="{0D108BD9-81ED-4DB2-BD59-A6C34878D82A}">
                    <a16:rowId xmlns:a16="http://schemas.microsoft.com/office/drawing/2014/main" val="10005"/>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p>
                  </a:txBody>
                  <a:tcPr marL="91450" marR="91450" marT="45725" marB="45725"/>
                </a:tc>
                <a:extLst>
                  <a:ext uri="{0D108BD9-81ED-4DB2-BD59-A6C34878D82A}">
                    <a16:rowId xmlns:a16="http://schemas.microsoft.com/office/drawing/2014/main" val="10006"/>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t>
                      </a:r>
                    </a:p>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Ability to perceive</a:t>
                      </a:r>
                    </a:p>
                  </a:txBody>
                  <a:tcPr marL="91450" marR="91450" marT="45725" marB="45725"/>
                </a:tc>
                <a:extLst>
                  <a:ext uri="{0D108BD9-81ED-4DB2-BD59-A6C34878D82A}">
                    <a16:rowId xmlns:a16="http://schemas.microsoft.com/office/drawing/2014/main" val="10007"/>
                  </a:ext>
                </a:extLst>
              </a:tr>
            </a:tbl>
          </a:graphicData>
        </a:graphic>
      </p:graphicFrame>
      <p:sp>
        <p:nvSpPr>
          <p:cNvPr id="217" name="Google Shape;217;p1"/>
          <p:cNvSpPr txBox="1">
            <a:spLocks noGrp="1"/>
          </p:cNvSpPr>
          <p:nvPr>
            <p:ph type="body" idx="1"/>
          </p:nvPr>
        </p:nvSpPr>
        <p:spPr>
          <a:xfrm>
            <a:off x="4882311" y="290214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Times New Roman" panose="02020603050405020304" charset="0"/>
                <a:cs typeface="Times New Roman" panose="02020603050405020304" charset="0"/>
              </a:rPr>
              <a:t>Completed case study on </a:t>
            </a:r>
            <a:r>
              <a:rPr lang="en-US" sz="1200" b="1" dirty="0">
                <a:latin typeface="Times New Roman" panose="02020603050405020304" charset="0"/>
                <a:cs typeface="Times New Roman" panose="02020603050405020304" charset="0"/>
              </a:rPr>
              <a:t>Pharmacy Management System</a:t>
            </a:r>
            <a:r>
              <a:rPr lang="en-US" sz="1200" dirty="0">
                <a:latin typeface="Times New Roman" panose="02020603050405020304" charset="0"/>
                <a:cs typeface="Times New Roman" panose="02020603050405020304" charset="0"/>
              </a:rPr>
              <a:t> which</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is a Web-based System. To automate </a:t>
            </a:r>
            <a:r>
              <a:rPr lang="en-IN" altLang="en-US" sz="1200" dirty="0">
                <a:latin typeface="Times New Roman" panose="02020603050405020304" charset="0"/>
                <a:cs typeface="Times New Roman" panose="02020603050405020304" charset="0"/>
              </a:rPr>
              <a:t>d</a:t>
            </a:r>
            <a:r>
              <a:rPr lang="en-US" sz="1200" dirty="0">
                <a:latin typeface="Times New Roman" panose="02020603050405020304" charset="0"/>
                <a:cs typeface="Times New Roman" panose="02020603050405020304" charset="0"/>
              </a:rPr>
              <a:t>rugs purchase from</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converting the ordering system from manual to online and to</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meet the requirements and expectations of diverse doctors.</a:t>
            </a:r>
            <a:r>
              <a:rPr lang="en-IN" altLang="en-US" sz="1200" dirty="0">
                <a:latin typeface="Times New Roman" panose="02020603050405020304" charset="0"/>
                <a:cs typeface="Times New Roman" panose="02020603050405020304" charset="0"/>
              </a:rPr>
              <a:t> T</a:t>
            </a:r>
            <a:r>
              <a:rPr lang="en-US" sz="1200" dirty="0">
                <a:latin typeface="Times New Roman" panose="02020603050405020304" charset="0"/>
                <a:cs typeface="Times New Roman" panose="02020603050405020304" charset="0"/>
              </a:rPr>
              <a:t>his system is built where online ordering of medicines has always been</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useful for everyone. This system saves and reduces the</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manual work of the users. Doctors can register to this site</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or login if already registered and select the medicines and add to</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cart and purchase the drugs finally from the site.</a:t>
            </a:r>
            <a:endParaRPr lang="en-US" dirty="0"/>
          </a:p>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1200"/>
              <a:buNone/>
            </a:pPr>
            <a:r>
              <a:rPr lang="en-US" sz="12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ANGULAR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endParaRPr u="sng" dirty="0">
              <a:solidFill>
                <a:schemeClr val="hlink"/>
              </a:solidFill>
              <a:hlinkClick r:id="rId3"/>
            </a:endParaRPr>
          </a:p>
          <a:p>
            <a:pPr marL="0" lvl="0" indent="228600" algn="just" rtl="0">
              <a:lnSpc>
                <a:spcPct val="100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r>
              <a:rPr lang="en-US" dirty="0">
                <a:solidFill>
                  <a:srgbClr val="000000"/>
                </a:solidFill>
                <a:latin typeface="Verdana" panose="020B0604030504040204"/>
                <a:ea typeface="Verdana" panose="020B0604030504040204"/>
                <a:cs typeface="Verdana" panose="020B0604030504040204"/>
                <a:sym typeface="Verdana" panose="020B0604030504040204"/>
                <a:hlinkClick r:id="rId4"/>
              </a:rPr>
              <a:t>Back-End </a:t>
            </a:r>
            <a:r>
              <a:rPr lang="en-US" dirty="0" err="1">
                <a:solidFill>
                  <a:srgbClr val="000000"/>
                </a:solidFill>
                <a:hlinkClick r:id="rId4"/>
              </a:rPr>
              <a:t>G</a:t>
            </a:r>
            <a:r>
              <a:rPr lang="en-US" dirty="0" err="1">
                <a:solidFill>
                  <a:srgbClr val="000000"/>
                </a:solidFill>
                <a:latin typeface="Verdana" panose="020B0604030504040204"/>
                <a:ea typeface="Verdana" panose="020B0604030504040204"/>
                <a:cs typeface="Verdana" panose="020B0604030504040204"/>
                <a:sym typeface="Verdana" panose="020B0604030504040204"/>
                <a:hlinkClick r:id="rId4"/>
              </a:rPr>
              <a:t>ithub</a:t>
            </a:r>
            <a:r>
              <a:rPr lang="en-US" dirty="0">
                <a:solidFill>
                  <a:srgbClr val="000000"/>
                </a:solidFill>
                <a:latin typeface="Verdana" panose="020B0604030504040204"/>
                <a:ea typeface="Verdana" panose="020B0604030504040204"/>
                <a:cs typeface="Verdana" panose="020B0604030504040204"/>
                <a:sym typeface="Verdana" panose="020B0604030504040204"/>
                <a:hlinkClick r:id="rId4"/>
              </a:rPr>
              <a:t> </a:t>
            </a:r>
            <a:r>
              <a:rPr lang="en-US" dirty="0">
                <a:solidFill>
                  <a:srgbClr val="000000"/>
                </a:solidFill>
                <a:hlinkClick r:id="rId4"/>
              </a:rPr>
              <a:t>Li</a:t>
            </a:r>
            <a:r>
              <a:rPr lang="en-US" dirty="0">
                <a:solidFill>
                  <a:srgbClr val="000000"/>
                </a:solidFill>
                <a:latin typeface="Verdana" panose="020B0604030504040204"/>
                <a:ea typeface="Verdana" panose="020B0604030504040204"/>
                <a:cs typeface="Verdana" panose="020B0604030504040204"/>
                <a:sym typeface="Verdana" panose="020B0604030504040204"/>
                <a:hlinkClick r:id="rId4"/>
              </a:rPr>
              <a:t>nk</a:t>
            </a:r>
            <a:endParaRPr lang="en-US"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r>
              <a:rPr lang="en-US" dirty="0">
                <a:solidFill>
                  <a:srgbClr val="000000"/>
                </a:solidFill>
                <a:latin typeface="Verdana" panose="020B0604030504040204"/>
                <a:ea typeface="Verdana" panose="020B0604030504040204"/>
                <a:cs typeface="Verdana" panose="020B0604030504040204"/>
                <a:sym typeface="Verdana" panose="020B0604030504040204"/>
                <a:hlinkClick r:id="rId5"/>
              </a:rPr>
              <a:t>Front-End </a:t>
            </a:r>
            <a:r>
              <a:rPr lang="en-US" dirty="0" err="1">
                <a:solidFill>
                  <a:srgbClr val="000000"/>
                </a:solidFill>
                <a:latin typeface="Verdana" panose="020B0604030504040204"/>
                <a:ea typeface="Verdana" panose="020B0604030504040204"/>
                <a:cs typeface="Verdana" panose="020B0604030504040204"/>
                <a:sym typeface="Verdana" panose="020B0604030504040204"/>
                <a:hlinkClick r:id="rId5"/>
              </a:rPr>
              <a:t>Github</a:t>
            </a:r>
            <a:r>
              <a:rPr lang="en-US" dirty="0">
                <a:solidFill>
                  <a:srgbClr val="000000"/>
                </a:solidFill>
                <a:latin typeface="Verdana" panose="020B0604030504040204"/>
                <a:ea typeface="Verdana" panose="020B0604030504040204"/>
                <a:cs typeface="Verdana" panose="020B0604030504040204"/>
                <a:sym typeface="Verdana" panose="020B0604030504040204"/>
                <a:hlinkClick r:id="rId5"/>
              </a:rPr>
              <a:t> Link</a:t>
            </a:r>
            <a:endParaRPr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b="1" dirty="0"/>
              <a:t> </a:t>
            </a: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dirty="0"/>
              <a:t>https://github.com/sdsameer07</a:t>
            </a:r>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lang="en-US"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altLang="en-US"/>
              <a:t>anshuman.pattnaik</a:t>
            </a:r>
            <a:r>
              <a:rPr lang="en-IN" altLang="en-US" dirty="0"/>
              <a:t>@capgemini.com</a:t>
            </a:r>
            <a:endParaRPr lang="en-US"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a:t>
            </a:r>
            <a:r>
              <a:rPr lang="en-IN" altLang="en-US"/>
              <a:t>9438006582</a:t>
            </a: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 </a:t>
            </a:r>
            <a:r>
              <a:rPr lang="en-US" sz="1100" dirty="0"/>
              <a:t>A self driven learner with front-end and back-end knowledge.</a:t>
            </a:r>
          </a:p>
          <a:p>
            <a:pPr marL="0" lvl="0" indent="0" algn="l" rtl="0">
              <a:lnSpc>
                <a:spcPct val="114000"/>
              </a:lnSpc>
              <a:spcBef>
                <a:spcPts val="0"/>
              </a:spcBef>
              <a:spcAft>
                <a:spcPts val="0"/>
              </a:spcAft>
              <a:buClr>
                <a:schemeClr val="dk1"/>
              </a:buClr>
              <a:buSzPts val="1100"/>
              <a:buNone/>
            </a:pPr>
            <a:endParaRPr lang="en-US" sz="1100" b="1" dirty="0"/>
          </a:p>
          <a:p>
            <a:pPr marL="0" lvl="0" indent="0" algn="l" rtl="0">
              <a:lnSpc>
                <a:spcPct val="114000"/>
              </a:lnSpc>
              <a:spcBef>
                <a:spcPts val="0"/>
              </a:spcBef>
              <a:spcAft>
                <a:spcPts val="0"/>
              </a:spcAft>
              <a:buClr>
                <a:schemeClr val="dk1"/>
              </a:buClr>
              <a:buSzPts val="1100"/>
              <a:buNone/>
            </a:pPr>
            <a:r>
              <a:rPr lang="en-US" sz="1100" b="1" dirty="0"/>
              <a:t>. </a:t>
            </a:r>
            <a:r>
              <a:rPr lang="en-US" sz="1100" dirty="0"/>
              <a:t>A team player with good communication skill always ready to work for the gaining of  knowledge.</a:t>
            </a:r>
          </a:p>
          <a:p>
            <a:pPr marL="0" lvl="0" indent="0" algn="l" rtl="0">
              <a:lnSpc>
                <a:spcPct val="114000"/>
              </a:lnSpc>
              <a:spcBef>
                <a:spcPts val="0"/>
              </a:spcBef>
              <a:spcAft>
                <a:spcPts val="0"/>
              </a:spcAft>
              <a:buClr>
                <a:schemeClr val="dk1"/>
              </a:buClr>
              <a:buSzPts val="1100"/>
              <a:buNone/>
            </a:pPr>
            <a:endParaRPr lang="en-US" sz="1100" b="1" dirty="0"/>
          </a:p>
          <a:p>
            <a:pPr marL="0" lvl="0" indent="0" algn="l" rtl="0">
              <a:lnSpc>
                <a:spcPct val="114000"/>
              </a:lnSpc>
              <a:spcBef>
                <a:spcPts val="0"/>
              </a:spcBef>
              <a:spcAft>
                <a:spcPts val="0"/>
              </a:spcAft>
              <a:buClr>
                <a:schemeClr val="dk1"/>
              </a:buClr>
              <a:buSzPts val="1100"/>
              <a:buNone/>
            </a:pPr>
            <a:r>
              <a:rPr lang="en-US" sz="1100" b="1" dirty="0"/>
              <a:t>. </a:t>
            </a:r>
            <a:r>
              <a:rPr lang="en-US" sz="1100" dirty="0"/>
              <a:t>Ready to learn new technologies and implement them to further improve my knowledge</a:t>
            </a:r>
            <a:endParaRPr lang="en-US" sz="1100" b="1" dirty="0"/>
          </a:p>
          <a:p>
            <a:pPr marL="0" lvl="0" indent="0" algn="l" rtl="0">
              <a:lnSpc>
                <a:spcPct val="114000"/>
              </a:lnSpc>
              <a:spcBef>
                <a:spcPts val="0"/>
              </a:spcBef>
              <a:spcAft>
                <a:spcPts val="0"/>
              </a:spcAft>
              <a:buClr>
                <a:schemeClr val="dk1"/>
              </a:buClr>
              <a:buSzPts val="1100"/>
              <a:buNone/>
            </a:pPr>
            <a:endParaRPr lang="en-US" sz="1100" b="1" dirty="0"/>
          </a:p>
          <a:p>
            <a:pPr marL="0" lvl="0" indent="0" algn="l" rtl="0">
              <a:lnSpc>
                <a:spcPct val="114000"/>
              </a:lnSpc>
              <a:spcBef>
                <a:spcPts val="0"/>
              </a:spcBef>
              <a:spcAft>
                <a:spcPts val="0"/>
              </a:spcAft>
              <a:buClr>
                <a:schemeClr val="dk1"/>
              </a:buClr>
              <a:buSzPts val="1100"/>
              <a:buNone/>
            </a:pPr>
            <a:endParaRPr lang="en-US" sz="1100" b="1" dirty="0"/>
          </a:p>
          <a:p>
            <a:pPr marL="0" lvl="0" indent="0" algn="l" rtl="0">
              <a:lnSpc>
                <a:spcPct val="114000"/>
              </a:lnSpc>
              <a:spcBef>
                <a:spcPts val="0"/>
              </a:spcBef>
              <a:spcAft>
                <a:spcPts val="0"/>
              </a:spcAft>
              <a:buClr>
                <a:schemeClr val="dk1"/>
              </a:buClr>
              <a:buSzPts val="1100"/>
              <a:buNone/>
            </a:pPr>
            <a:r>
              <a:rPr lang="en-US" sz="1100" b="1" dirty="0"/>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RDBMS</a:t>
            </a:r>
            <a:r>
              <a:rPr lang="en-US" dirty="0"/>
              <a:t> concepts using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Hands on experience in developing applications using </a:t>
            </a:r>
            <a:r>
              <a:rPr lang="en-US" b="1" dirty="0"/>
              <a:t>.NET Framework</a:t>
            </a:r>
            <a:r>
              <a:rPr lang="en-US" dirty="0"/>
              <a:t>, </a:t>
            </a:r>
            <a:r>
              <a:rPr lang="en-US" b="1" dirty="0"/>
              <a:t>ADO.NET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HTML5</a:t>
            </a:r>
            <a:r>
              <a:rPr lang="en-US" dirty="0"/>
              <a:t> , </a:t>
            </a:r>
            <a:r>
              <a:rPr lang="en-US" b="1" dirty="0"/>
              <a:t>CSS </a:t>
            </a:r>
            <a:r>
              <a:rPr lang="en-US" dirty="0"/>
              <a:t>and</a:t>
            </a:r>
            <a:r>
              <a:rPr lang="en-US" b="1" dirty="0"/>
              <a:t> Angular CLI.</a:t>
            </a:r>
          </a:p>
          <a:p>
            <a:pPr marL="171450" lvl="0" indent="-107950" algn="l" rtl="0">
              <a:lnSpc>
                <a:spcPct val="114000"/>
              </a:lnSpc>
              <a:spcBef>
                <a:spcPts val="1000"/>
              </a:spcBef>
              <a:spcAft>
                <a:spcPts val="0"/>
              </a:spcAft>
              <a:buClr>
                <a:schemeClr val="dk1"/>
              </a:buClr>
              <a:buSzPts val="1000"/>
              <a:buFont typeface="Arial" panose="020B0604020202020204"/>
              <a:buNone/>
            </a:pPr>
            <a:endParaRPr lang="en-US" b="1" dirty="0"/>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altLang="en-US"/>
              <a:t>Anshuman Pattnaik</a:t>
            </a:r>
          </a:p>
        </p:txBody>
      </p:sp>
      <p:pic>
        <p:nvPicPr>
          <p:cNvPr id="223" name="Google Shape;223;p1">
            <a:hlinkClick r:id="rId6"/>
          </p:cNvPr>
          <p:cNvPicPr preferRelativeResize="0"/>
          <p:nvPr/>
        </p:nvPicPr>
        <p:blipFill rotWithShape="1">
          <a:blip r:embed="rId7"/>
          <a:srcRect l="23582" t="2057" r="24331" b="4875"/>
          <a:stretch>
            <a:fillRect/>
          </a:stretch>
        </p:blipFill>
        <p:spPr>
          <a:xfrm>
            <a:off x="4441304" y="5976272"/>
            <a:ext cx="441007" cy="471488"/>
          </a:xfrm>
          <a:prstGeom prst="rect">
            <a:avLst/>
          </a:prstGeom>
          <a:noFill/>
          <a:ln>
            <a:noFill/>
          </a:ln>
        </p:spPr>
      </p:pic>
      <p:sp>
        <p:nvSpPr>
          <p:cNvPr id="224" name="Google Shape;224;p1"/>
          <p:cNvSpPr txBox="1"/>
          <p:nvPr/>
        </p:nvSpPr>
        <p:spPr>
          <a:xfrm>
            <a:off x="3113882" y="1926969"/>
            <a:ext cx="2382837"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IN" sz="11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A4</a:t>
            </a:r>
            <a:endParaRPr lang="en-US" sz="1100" b="0" i="0" u="none" strike="noStrike" cap="none" dirty="0">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25" name="Google Shape;225;p1"/>
          <p:cNvSpPr/>
          <p:nvPr/>
        </p:nvSpPr>
        <p:spPr>
          <a:xfrm>
            <a:off x="9296716" y="552736"/>
            <a:ext cx="2895283" cy="65024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200" b="1" i="0" u="none" strike="noStrike" cap="none">
                <a:solidFill>
                  <a:schemeClr val="dk1"/>
                </a:solidFill>
                <a:latin typeface="Verdana" panose="020B0604030504040204"/>
                <a:ea typeface="Verdana" panose="020B0604030504040204"/>
                <a:cs typeface="Verdana" panose="020B0604030504040204"/>
                <a:sym typeface="Verdana" panose="020B0604030504040204"/>
              </a:rPr>
              <a:t>Bachelor of </a:t>
            </a:r>
            <a:r>
              <a:rPr lang="en-US" sz="1200" b="1">
                <a:solidFill>
                  <a:schemeClr val="dk1"/>
                </a:solidFill>
                <a:latin typeface="Verdana" panose="020B0604030504040204"/>
                <a:ea typeface="Verdana" panose="020B0604030504040204"/>
                <a:cs typeface="Verdana" panose="020B0604030504040204"/>
                <a:sym typeface="Verdana" panose="020B0604030504040204"/>
              </a:rPr>
              <a:t>Technology</a:t>
            </a:r>
            <a:r>
              <a:rPr lang="en-US" sz="12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IN" altLang="en-US" sz="1000">
                <a:solidFill>
                  <a:schemeClr val="dk1"/>
                </a:solidFill>
                <a:latin typeface="Verdana" panose="020B0604030504040204"/>
                <a:ea typeface="Verdana" panose="020B0604030504040204"/>
                <a:cs typeface="Verdana" panose="020B0604030504040204"/>
                <a:sym typeface="Verdana" panose="020B0604030504040204"/>
              </a:rPr>
              <a:t>Electronics and Electrical </a:t>
            </a:r>
            <a:r>
              <a:rPr lang="en-US" sz="1000">
                <a:solidFill>
                  <a:schemeClr val="dk1"/>
                </a:solidFill>
                <a:latin typeface="Verdana" panose="020B0604030504040204"/>
                <a:ea typeface="Verdana" panose="020B0604030504040204"/>
                <a:cs typeface="Verdana" panose="020B0604030504040204"/>
                <a:sym typeface="Verdana" panose="020B0604030504040204"/>
              </a:rPr>
              <a:t>Engineering </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 </a:t>
            </a:r>
            <a:r>
              <a:rPr lang="en-US" sz="1000">
                <a:solidFill>
                  <a:schemeClr val="dk1"/>
                </a:solidFill>
                <a:latin typeface="Verdana" panose="020B0604030504040204"/>
                <a:ea typeface="Verdana" panose="020B0604030504040204"/>
                <a:cs typeface="Verdana" panose="020B0604030504040204"/>
                <a:sym typeface="Verdana" panose="020B0604030504040204"/>
              </a:rPr>
              <a:t>2018-2</a:t>
            </a:r>
            <a:r>
              <a:rPr lang="en-IN" altLang="en-US" sz="1000">
                <a:solidFill>
                  <a:schemeClr val="dk1"/>
                </a:solidFill>
                <a:latin typeface="Verdana" panose="020B0604030504040204"/>
                <a:ea typeface="Verdana" panose="020B0604030504040204"/>
                <a:cs typeface="Verdana" panose="020B0604030504040204"/>
                <a:sym typeface="Verdana" panose="020B0604030504040204"/>
              </a:rPr>
              <a:t>02</a:t>
            </a:r>
            <a:r>
              <a:rPr lang="en-US" sz="1000">
                <a:solidFill>
                  <a:schemeClr val="dk1"/>
                </a:solidFill>
                <a:latin typeface="Verdana" panose="020B0604030504040204"/>
                <a:ea typeface="Verdana" panose="020B0604030504040204"/>
                <a:cs typeface="Verdana" panose="020B0604030504040204"/>
                <a:sym typeface="Verdana" panose="020B0604030504040204"/>
              </a:rPr>
              <a:t>2</a:t>
            </a:r>
            <a:endPar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76080" y="1202690"/>
            <a:ext cx="937895"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200"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p>
        </p:txBody>
      </p:sp>
      <p:pic>
        <p:nvPicPr>
          <p:cNvPr id="228" name="Google Shape;228;p1" descr="C:\KIIT NOTES\Resume\DSC_6266.JPGDSC_6266"/>
          <p:cNvPicPr preferRelativeResize="0">
            <a:picLocks noGrp="1"/>
          </p:cNvPicPr>
          <p:nvPr>
            <p:ph type="pic" idx="5"/>
          </p:nvPr>
        </p:nvPicPr>
        <p:blipFill rotWithShape="1">
          <a:blip r:embed="rId8"/>
          <a:srcRect/>
          <a:stretch>
            <a:fillRect/>
          </a:stretch>
        </p:blipFill>
        <p:spPr>
          <a:xfrm>
            <a:off x="518795" y="298450"/>
            <a:ext cx="1459865" cy="1735455"/>
          </a:xfrm>
          <a:prstGeom prst="ellipse">
            <a:avLst/>
          </a:prstGeom>
          <a:solidFill>
            <a:schemeClr val="lt1"/>
          </a:solidFill>
          <a:ln>
            <a:noFill/>
          </a:ln>
        </p:spPr>
      </p:pic>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335</Words>
  <Application>Microsoft Office PowerPoint</Application>
  <PresentationFormat>Widescreen</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Pattnaik, Anshuman</cp:lastModifiedBy>
  <cp:revision>4</cp:revision>
  <dcterms:created xsi:type="dcterms:W3CDTF">2022-11-02T07:48:12Z</dcterms:created>
  <dcterms:modified xsi:type="dcterms:W3CDTF">2023-01-04T06:09:39Z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1033-11.2.0.11380</vt:lpwstr>
  </property>
  <property fmtid="{D5CDD505-2E9C-101B-9397-08002B2CF9AE}" pid="4" name="ICV">
    <vt:lpwstr>C0E34292B38B408A806FF8461B29EC0E</vt:lpwstr>
  </property>
</Properties>
</file>