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46531" y="3086100"/>
            <a:ext cx="11262360" cy="3304540"/>
          </a:xfrm>
          <a:custGeom>
            <a:avLst/>
            <a:gdLst/>
            <a:ahLst/>
            <a:cxnLst/>
            <a:rect l="l" t="t" r="r" b="b"/>
            <a:pathLst>
              <a:path w="11262360" h="3304540">
                <a:moveTo>
                  <a:pt x="11262360" y="0"/>
                </a:moveTo>
                <a:lnTo>
                  <a:pt x="0" y="0"/>
                </a:lnTo>
                <a:lnTo>
                  <a:pt x="0" y="3304031"/>
                </a:lnTo>
                <a:lnTo>
                  <a:pt x="11262360" y="3304031"/>
                </a:lnTo>
                <a:lnTo>
                  <a:pt x="1126236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678" y="1186591"/>
            <a:ext cx="6138298" cy="83106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1822704"/>
            <a:ext cx="6156198" cy="11201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207" y="1708404"/>
            <a:ext cx="6029706" cy="1831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1705" y="921765"/>
            <a:ext cx="6109970" cy="203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0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487"/>
                </a:lnTo>
                <a:lnTo>
                  <a:pt x="3703320" y="94487"/>
                </a:lnTo>
                <a:lnTo>
                  <a:pt x="3703320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536"/>
                </a:lnTo>
                <a:lnTo>
                  <a:pt x="3703320" y="97536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9"/>
                </a:lnTo>
                <a:lnTo>
                  <a:pt x="3703319" y="91439"/>
                </a:lnTo>
                <a:lnTo>
                  <a:pt x="3703319" y="0"/>
                </a:lnTo>
                <a:close/>
              </a:path>
            </a:pathLst>
          </a:custGeom>
          <a:solidFill>
            <a:srgbClr val="9030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sng" sz="6600" spc="90" b="1" i="1">
                <a:solidFill>
                  <a:srgbClr val="4D1334"/>
                </a:solidFill>
                <a:uFill>
                  <a:solidFill>
                    <a:srgbClr val="4D1334"/>
                  </a:solidFill>
                </a:uFill>
                <a:latin typeface="Trebuchet MS"/>
                <a:cs typeface="Trebuchet MS"/>
              </a:rPr>
              <a:t>FINAL</a:t>
            </a:r>
            <a:r>
              <a:rPr dirty="0" u="sng" sz="6600" spc="-140" b="1" i="1">
                <a:solidFill>
                  <a:srgbClr val="4D1334"/>
                </a:solidFill>
                <a:uFill>
                  <a:solidFill>
                    <a:srgbClr val="4D1334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6600" spc="-65" b="1" i="1">
                <a:solidFill>
                  <a:srgbClr val="4D1334"/>
                </a:solidFill>
                <a:uFill>
                  <a:solidFill>
                    <a:srgbClr val="4D1334"/>
                  </a:solidFill>
                </a:uFill>
                <a:latin typeface="Trebuchet MS"/>
                <a:cs typeface="Trebuchet MS"/>
              </a:rPr>
              <a:t>PROJECT</a:t>
            </a:r>
            <a:r>
              <a:rPr dirty="0" sz="6600" spc="-65" b="1" i="1">
                <a:solidFill>
                  <a:srgbClr val="4D1334"/>
                </a:solidFill>
                <a:latin typeface="Trebuchet MS"/>
                <a:cs typeface="Trebuchet MS"/>
              </a:rPr>
              <a:t> </a:t>
            </a:r>
            <a:r>
              <a:rPr dirty="0" u="sng" sz="6600" b="1" i="1">
                <a:solidFill>
                  <a:srgbClr val="4D1334"/>
                </a:solidFill>
                <a:uFill>
                  <a:solidFill>
                    <a:srgbClr val="4D1334"/>
                  </a:solidFill>
                </a:uFill>
                <a:latin typeface="Trebuchet MS"/>
                <a:cs typeface="Trebuchet MS"/>
              </a:rPr>
              <a:t>CIT</a:t>
            </a:r>
            <a:r>
              <a:rPr dirty="0" u="sng" sz="6600" spc="-30" b="1" i="1">
                <a:solidFill>
                  <a:srgbClr val="4D1334"/>
                </a:solidFill>
                <a:uFill>
                  <a:solidFill>
                    <a:srgbClr val="4D1334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6600" spc="310" b="1" i="1">
                <a:solidFill>
                  <a:srgbClr val="4D1334"/>
                </a:solidFill>
                <a:uFill>
                  <a:solidFill>
                    <a:srgbClr val="4D1334"/>
                  </a:solidFill>
                </a:uFill>
                <a:latin typeface="Trebuchet MS"/>
                <a:cs typeface="Trebuchet MS"/>
              </a:rPr>
              <a:t>COURSE</a:t>
            </a:r>
            <a:endParaRPr sz="66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2828544"/>
            <a:ext cx="5023866" cy="11201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191004" y="3230270"/>
            <a:ext cx="8780780" cy="1642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2600"/>
              </a:lnSpc>
              <a:spcBef>
                <a:spcPts val="95"/>
              </a:spcBef>
            </a:pPr>
            <a:r>
              <a:rPr dirty="0" sz="4000" spc="-445" b="1">
                <a:solidFill>
                  <a:srgbClr val="903062"/>
                </a:solidFill>
                <a:latin typeface="Times New Roman"/>
                <a:cs typeface="Times New Roman"/>
              </a:rPr>
              <a:t>MS</a:t>
            </a:r>
            <a:r>
              <a:rPr dirty="0" sz="4000" b="1">
                <a:solidFill>
                  <a:srgbClr val="903062"/>
                </a:solidFill>
                <a:latin typeface="Times New Roman"/>
                <a:cs typeface="Times New Roman"/>
              </a:rPr>
              <a:t> </a:t>
            </a:r>
            <a:r>
              <a:rPr dirty="0" sz="4000" spc="-415" b="1">
                <a:solidFill>
                  <a:srgbClr val="903062"/>
                </a:solidFill>
                <a:latin typeface="Times New Roman"/>
                <a:cs typeface="Times New Roman"/>
              </a:rPr>
              <a:t>OFFICE,WORD</a:t>
            </a:r>
            <a:r>
              <a:rPr dirty="0" sz="4000" spc="-10" b="1">
                <a:solidFill>
                  <a:srgbClr val="903062"/>
                </a:solidFill>
                <a:latin typeface="Times New Roman"/>
                <a:cs typeface="Times New Roman"/>
              </a:rPr>
              <a:t> </a:t>
            </a:r>
            <a:r>
              <a:rPr dirty="0" sz="4000" spc="-320" b="1">
                <a:solidFill>
                  <a:srgbClr val="903062"/>
                </a:solidFill>
                <a:latin typeface="Times New Roman"/>
                <a:cs typeface="Times New Roman"/>
              </a:rPr>
              <a:t>EXCEL</a:t>
            </a:r>
            <a:r>
              <a:rPr dirty="0" sz="4000" spc="-10" b="1">
                <a:solidFill>
                  <a:srgbClr val="903062"/>
                </a:solidFill>
                <a:latin typeface="Times New Roman"/>
                <a:cs typeface="Times New Roman"/>
              </a:rPr>
              <a:t> </a:t>
            </a:r>
            <a:r>
              <a:rPr dirty="0" sz="4000" spc="-415" b="1">
                <a:solidFill>
                  <a:srgbClr val="903062"/>
                </a:solidFill>
                <a:latin typeface="Times New Roman"/>
                <a:cs typeface="Times New Roman"/>
              </a:rPr>
              <a:t>POWERPOINT </a:t>
            </a:r>
            <a:r>
              <a:rPr dirty="0" sz="4000" spc="-345" b="1">
                <a:solidFill>
                  <a:srgbClr val="903062"/>
                </a:solidFill>
                <a:latin typeface="Times New Roman"/>
                <a:cs typeface="Times New Roman"/>
              </a:rPr>
              <a:t>RESUME</a:t>
            </a:r>
            <a:r>
              <a:rPr dirty="0" sz="4000" spc="25" b="1">
                <a:solidFill>
                  <a:srgbClr val="903062"/>
                </a:solidFill>
                <a:latin typeface="Times New Roman"/>
                <a:cs typeface="Times New Roman"/>
              </a:rPr>
              <a:t> </a:t>
            </a:r>
            <a:r>
              <a:rPr dirty="0" sz="4000" spc="-270" b="1">
                <a:solidFill>
                  <a:srgbClr val="903062"/>
                </a:solidFill>
                <a:latin typeface="Times New Roman"/>
                <a:cs typeface="Times New Roman"/>
              </a:rPr>
              <a:t>CREATION,DATA</a:t>
            </a:r>
            <a:r>
              <a:rPr dirty="0" sz="4000" spc="10" b="1">
                <a:solidFill>
                  <a:srgbClr val="903062"/>
                </a:solidFill>
                <a:latin typeface="Times New Roman"/>
                <a:cs typeface="Times New Roman"/>
              </a:rPr>
              <a:t> </a:t>
            </a:r>
            <a:r>
              <a:rPr dirty="0" sz="4000" spc="-365" b="1">
                <a:solidFill>
                  <a:srgbClr val="903062"/>
                </a:solidFill>
                <a:latin typeface="Times New Roman"/>
                <a:cs typeface="Times New Roman"/>
              </a:rPr>
              <a:t>ENTRY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8055" y="5141976"/>
            <a:ext cx="11297920" cy="1274445"/>
          </a:xfrm>
          <a:custGeom>
            <a:avLst/>
            <a:gdLst/>
            <a:ahLst/>
            <a:cxnLst/>
            <a:rect l="l" t="t" r="r" b="b"/>
            <a:pathLst>
              <a:path w="11297920" h="1274445">
                <a:moveTo>
                  <a:pt x="11297412" y="0"/>
                </a:moveTo>
                <a:lnTo>
                  <a:pt x="0" y="0"/>
                </a:lnTo>
                <a:lnTo>
                  <a:pt x="0" y="1274064"/>
                </a:lnTo>
                <a:lnTo>
                  <a:pt x="11297412" y="1274064"/>
                </a:lnTo>
                <a:lnTo>
                  <a:pt x="11297412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59993" y="5432552"/>
            <a:ext cx="29222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20" b="1">
                <a:solidFill>
                  <a:srgbClr val="9F296B"/>
                </a:solidFill>
                <a:latin typeface="Times New Roman"/>
                <a:cs typeface="Times New Roman"/>
              </a:rPr>
              <a:t>SPREED</a:t>
            </a:r>
            <a:r>
              <a:rPr dirty="0" sz="2000" b="1">
                <a:solidFill>
                  <a:srgbClr val="9F296B"/>
                </a:solidFill>
                <a:latin typeface="Times New Roman"/>
                <a:cs typeface="Times New Roman"/>
              </a:rPr>
              <a:t> </a:t>
            </a:r>
            <a:r>
              <a:rPr dirty="0" sz="2000" spc="-140" b="1">
                <a:solidFill>
                  <a:srgbClr val="9F296B"/>
                </a:solidFill>
                <a:latin typeface="Times New Roman"/>
                <a:cs typeface="Times New Roman"/>
              </a:rPr>
              <a:t>SHEET</a:t>
            </a:r>
            <a:r>
              <a:rPr dirty="0" sz="2000" b="1">
                <a:solidFill>
                  <a:srgbClr val="9F296B"/>
                </a:solidFill>
                <a:latin typeface="Times New Roman"/>
                <a:cs typeface="Times New Roman"/>
              </a:rPr>
              <a:t> </a:t>
            </a:r>
            <a:r>
              <a:rPr dirty="0" sz="2000" spc="-210" b="1">
                <a:solidFill>
                  <a:srgbClr val="9F296B"/>
                </a:solidFill>
                <a:latin typeface="Times New Roman"/>
                <a:cs typeface="Times New Roman"/>
              </a:rPr>
              <a:t>IN</a:t>
            </a:r>
            <a:r>
              <a:rPr dirty="0" sz="2000" spc="5" b="1">
                <a:solidFill>
                  <a:srgbClr val="9F296B"/>
                </a:solidFill>
                <a:latin typeface="Times New Roman"/>
                <a:cs typeface="Times New Roman"/>
              </a:rPr>
              <a:t> </a:t>
            </a:r>
            <a:r>
              <a:rPr dirty="0" sz="2000" spc="-114" b="1">
                <a:solidFill>
                  <a:srgbClr val="9F296B"/>
                </a:solidFill>
                <a:latin typeface="Times New Roman"/>
                <a:cs typeface="Times New Roman"/>
              </a:rPr>
              <a:t>EXCEL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0464" y="1370075"/>
            <a:ext cx="6288024" cy="26670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867527" y="5087873"/>
            <a:ext cx="5673725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5080" indent="21336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allows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enter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rows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columns,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easier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read,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sort,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analyze. With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formulas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functions,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Excel can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perform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automatic calculations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totals,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averages,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percentages,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saves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reduces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errors.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Spreadsheets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charts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graphs,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helping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visualize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better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understanding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decision-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making.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Whether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it’s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budgeting,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attendance,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inventory,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marksheets,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professional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reports,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Excel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spreadsheets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keep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neat,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accurate,</a:t>
            </a:r>
            <a:endParaRPr sz="1100">
              <a:latin typeface="Arial MT"/>
              <a:cs typeface="Arial MT"/>
            </a:endParaRPr>
          </a:p>
          <a:p>
            <a:pPr algn="r" marR="1397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update.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8055" y="5141976"/>
            <a:ext cx="11297920" cy="1274445"/>
          </a:xfrm>
          <a:custGeom>
            <a:avLst/>
            <a:gdLst/>
            <a:ahLst/>
            <a:cxnLst/>
            <a:rect l="l" t="t" r="r" b="b"/>
            <a:pathLst>
              <a:path w="11297920" h="1274445">
                <a:moveTo>
                  <a:pt x="11297412" y="0"/>
                </a:moveTo>
                <a:lnTo>
                  <a:pt x="0" y="0"/>
                </a:lnTo>
                <a:lnTo>
                  <a:pt x="0" y="1274064"/>
                </a:lnTo>
                <a:lnTo>
                  <a:pt x="11297412" y="1274064"/>
                </a:lnTo>
                <a:lnTo>
                  <a:pt x="11297412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59993" y="5449316"/>
            <a:ext cx="4659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solidFill>
                  <a:srgbClr val="9F296B"/>
                </a:solidFill>
                <a:latin typeface="Times New Roman"/>
                <a:cs typeface="Times New Roman"/>
              </a:rPr>
              <a:t>SUM,AVERAGE,MIN,MAX,VLOOKUP</a:t>
            </a:r>
            <a:r>
              <a:rPr dirty="0" sz="1800" spc="25" b="1">
                <a:solidFill>
                  <a:srgbClr val="9F296B"/>
                </a:solidFill>
                <a:latin typeface="Times New Roman"/>
                <a:cs typeface="Times New Roman"/>
              </a:rPr>
              <a:t> </a:t>
            </a:r>
            <a:r>
              <a:rPr dirty="0" sz="1800" spc="-190" b="1">
                <a:solidFill>
                  <a:srgbClr val="9F296B"/>
                </a:solidFill>
                <a:latin typeface="Times New Roman"/>
                <a:cs typeface="Times New Roman"/>
              </a:rPr>
              <a:t>IN</a:t>
            </a:r>
            <a:r>
              <a:rPr dirty="0" sz="1800" spc="60" b="1">
                <a:solidFill>
                  <a:srgbClr val="9F296B"/>
                </a:solidFill>
                <a:latin typeface="Times New Roman"/>
                <a:cs typeface="Times New Roman"/>
              </a:rPr>
              <a:t> </a:t>
            </a:r>
            <a:r>
              <a:rPr dirty="0" sz="1800" spc="-85" b="1">
                <a:solidFill>
                  <a:srgbClr val="9F296B"/>
                </a:solidFill>
                <a:latin typeface="Times New Roman"/>
                <a:cs typeface="Times New Roman"/>
              </a:rPr>
              <a:t>EXCEL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8891" y="1965960"/>
            <a:ext cx="4011167" cy="14752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998590" y="5004053"/>
            <a:ext cx="55327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quick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accurate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calculations.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SUM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numbers,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helpful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52286" y="5171694"/>
            <a:ext cx="5683885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2700" marR="10160" indent="16256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calculating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totals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expenses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marks.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AVERAGE finds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selected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numbers,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calculate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scores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prices.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MIN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MAX</a:t>
            </a: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identify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smallest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largest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set,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useful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comparing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finding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extremes.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VLOOKUP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powerful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column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related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1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another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column,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making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ideal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looking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student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records,</a:t>
            </a:r>
            <a:r>
              <a:rPr dirty="0" sz="11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prices,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matching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dirty="0" sz="11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time,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reduce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errors,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endParaRPr sz="11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analyzing</a:t>
            </a:r>
            <a:r>
              <a:rPr dirty="0" sz="11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large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amounts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efficiently.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4824729"/>
            <a:ext cx="4892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20" b="1">
                <a:solidFill>
                  <a:srgbClr val="4D1334"/>
                </a:solidFill>
                <a:latin typeface="Times New Roman"/>
                <a:cs typeface="Times New Roman"/>
              </a:rPr>
              <a:t>CHART</a:t>
            </a:r>
            <a:r>
              <a:rPr dirty="0" sz="2400" spc="-5" b="1">
                <a:solidFill>
                  <a:srgbClr val="4D1334"/>
                </a:solidFill>
                <a:latin typeface="Times New Roman"/>
                <a:cs typeface="Times New Roman"/>
              </a:rPr>
              <a:t> </a:t>
            </a:r>
            <a:r>
              <a:rPr dirty="0" sz="2400" spc="-254" b="1">
                <a:solidFill>
                  <a:srgbClr val="4D1334"/>
                </a:solidFill>
                <a:latin typeface="Times New Roman"/>
                <a:cs typeface="Times New Roman"/>
              </a:rPr>
              <a:t>OF</a:t>
            </a:r>
            <a:r>
              <a:rPr dirty="0" sz="2400" spc="20" b="1">
                <a:solidFill>
                  <a:srgbClr val="4D1334"/>
                </a:solidFill>
                <a:latin typeface="Times New Roman"/>
                <a:cs typeface="Times New Roman"/>
              </a:rPr>
              <a:t> </a:t>
            </a:r>
            <a:r>
              <a:rPr dirty="0" sz="2400" spc="-160" b="1">
                <a:solidFill>
                  <a:srgbClr val="4D1334"/>
                </a:solidFill>
                <a:latin typeface="Times New Roman"/>
                <a:cs typeface="Times New Roman"/>
              </a:rPr>
              <a:t>SPREEDSHEET</a:t>
            </a:r>
            <a:r>
              <a:rPr dirty="0" sz="2400" spc="-5" b="1">
                <a:solidFill>
                  <a:srgbClr val="4D1334"/>
                </a:solidFill>
                <a:latin typeface="Times New Roman"/>
                <a:cs typeface="Times New Roman"/>
              </a:rPr>
              <a:t> </a:t>
            </a:r>
            <a:r>
              <a:rPr dirty="0" sz="2400" spc="-260" b="1">
                <a:solidFill>
                  <a:srgbClr val="4D1334"/>
                </a:solidFill>
                <a:latin typeface="Times New Roman"/>
                <a:cs typeface="Times New Roman"/>
              </a:rPr>
              <a:t>IN</a:t>
            </a:r>
            <a:r>
              <a:rPr dirty="0" sz="2400" spc="10" b="1">
                <a:solidFill>
                  <a:srgbClr val="4D1334"/>
                </a:solidFill>
                <a:latin typeface="Times New Roman"/>
                <a:cs typeface="Times New Roman"/>
              </a:rPr>
              <a:t> </a:t>
            </a:r>
            <a:r>
              <a:rPr dirty="0" sz="2400" spc="-125" b="1">
                <a:solidFill>
                  <a:srgbClr val="4D1334"/>
                </a:solidFill>
                <a:latin typeface="Times New Roman"/>
                <a:cs typeface="Times New Roman"/>
              </a:rPr>
              <a:t>EXCEL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55" y="600455"/>
            <a:ext cx="11291316" cy="355701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59993" y="5270372"/>
            <a:ext cx="10861675" cy="54165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ct val="79700"/>
              </a:lnSpc>
              <a:spcBef>
                <a:spcPts val="340"/>
              </a:spcBef>
            </a:pP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Charts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Excel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spreadsheets</a:t>
            </a:r>
            <a:r>
              <a:rPr dirty="0" sz="10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are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used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visually</a:t>
            </a:r>
            <a:r>
              <a:rPr dirty="0" sz="100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represent</a:t>
            </a:r>
            <a:r>
              <a:rPr dirty="0" sz="100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data,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making</a:t>
            </a:r>
            <a:r>
              <a:rPr dirty="0" sz="1000" spc="-6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it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easier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100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understand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analyze.</a:t>
            </a:r>
            <a:r>
              <a:rPr dirty="0" sz="1000" spc="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Instead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just looking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at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numbers</a:t>
            </a:r>
            <a:r>
              <a:rPr dirty="0" sz="10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in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rows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columns,</a:t>
            </a:r>
            <a:r>
              <a:rPr dirty="0" sz="1000" spc="-5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charts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help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show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C3C3C"/>
                </a:solidFill>
                <a:latin typeface="Arial MT"/>
                <a:cs typeface="Arial MT"/>
              </a:rPr>
              <a:t>trends, comparisons,</a:t>
            </a:r>
            <a:r>
              <a:rPr dirty="0" sz="10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patterns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clearly.</a:t>
            </a:r>
            <a:r>
              <a:rPr dirty="0" sz="1000" spc="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For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example,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bar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chart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can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compare</a:t>
            </a:r>
            <a:r>
              <a:rPr dirty="0" sz="10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sales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of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different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products,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line</a:t>
            </a:r>
            <a:r>
              <a:rPr dirty="0" sz="100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chart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can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show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growth</a:t>
            </a:r>
            <a:r>
              <a:rPr dirty="0" sz="100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over</a:t>
            </a:r>
            <a:r>
              <a:rPr dirty="0" sz="100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time,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pie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chart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can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display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how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different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C3C3C"/>
                </a:solidFill>
                <a:latin typeface="Arial MT"/>
                <a:cs typeface="Arial MT"/>
              </a:rPr>
              <a:t>parts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contribute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to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whole.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Using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charts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makes</a:t>
            </a:r>
            <a:r>
              <a:rPr dirty="0" sz="1000" spc="-6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reports</a:t>
            </a:r>
            <a:r>
              <a:rPr dirty="0" sz="1000" spc="-1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more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attractive</a:t>
            </a:r>
            <a:r>
              <a:rPr dirty="0" sz="1000" spc="-1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100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meaningful,</a:t>
            </a:r>
            <a:r>
              <a:rPr dirty="0" sz="1000" spc="-4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especially</a:t>
            </a:r>
            <a:r>
              <a:rPr dirty="0" sz="1000" spc="-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for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presentations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C3C3C"/>
                </a:solidFill>
                <a:latin typeface="Arial MT"/>
                <a:cs typeface="Arial MT"/>
              </a:rPr>
              <a:t>decision-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making.</a:t>
            </a:r>
            <a:r>
              <a:rPr dirty="0" sz="1000" spc="-5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They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help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users</a:t>
            </a:r>
            <a:r>
              <a:rPr dirty="0" sz="1000" spc="-2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quickly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grasp</a:t>
            </a:r>
            <a:r>
              <a:rPr dirty="0" sz="100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complex</a:t>
            </a:r>
            <a:r>
              <a:rPr dirty="0" sz="1000" spc="-4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information</a:t>
            </a:r>
            <a:r>
              <a:rPr dirty="0" sz="100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and</a:t>
            </a:r>
            <a:r>
              <a:rPr dirty="0" sz="1000" spc="-35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 spc="-20">
                <a:solidFill>
                  <a:srgbClr val="3C3C3C"/>
                </a:solidFill>
                <a:latin typeface="Arial MT"/>
                <a:cs typeface="Arial MT"/>
              </a:rPr>
              <a:t>make </a:t>
            </a:r>
            <a:r>
              <a:rPr dirty="0" sz="1000" spc="-10">
                <a:solidFill>
                  <a:srgbClr val="3C3C3C"/>
                </a:solidFill>
                <a:latin typeface="Arial MT"/>
                <a:cs typeface="Arial MT"/>
              </a:rPr>
              <a:t>data-</a:t>
            </a:r>
            <a:r>
              <a:rPr dirty="0" sz="1000">
                <a:solidFill>
                  <a:srgbClr val="3C3C3C"/>
                </a:solidFill>
                <a:latin typeface="Arial MT"/>
                <a:cs typeface="Arial MT"/>
              </a:rPr>
              <a:t>driven</a:t>
            </a:r>
            <a:r>
              <a:rPr dirty="0" sz="1000" spc="-30">
                <a:solidFill>
                  <a:srgbClr val="3C3C3C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3C3C3C"/>
                </a:solidFill>
                <a:latin typeface="Arial MT"/>
                <a:cs typeface="Arial MT"/>
              </a:rPr>
              <a:t>conclusions</a:t>
            </a:r>
            <a:r>
              <a:rPr dirty="0" sz="1000" spc="-10">
                <a:solidFill>
                  <a:srgbClr val="3C3C3C"/>
                </a:solidFill>
                <a:latin typeface="Bahnschrift"/>
                <a:cs typeface="Bahnschrift"/>
              </a:rPr>
              <a:t>.</a:t>
            </a:r>
            <a:endParaRPr sz="10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8055" y="5141976"/>
            <a:ext cx="11297920" cy="1274445"/>
          </a:xfrm>
          <a:custGeom>
            <a:avLst/>
            <a:gdLst/>
            <a:ahLst/>
            <a:cxnLst/>
            <a:rect l="l" t="t" r="r" b="b"/>
            <a:pathLst>
              <a:path w="11297920" h="1274445">
                <a:moveTo>
                  <a:pt x="11297412" y="0"/>
                </a:moveTo>
                <a:lnTo>
                  <a:pt x="0" y="0"/>
                </a:lnTo>
                <a:lnTo>
                  <a:pt x="0" y="1274064"/>
                </a:lnTo>
                <a:lnTo>
                  <a:pt x="11297412" y="1274064"/>
                </a:lnTo>
                <a:lnTo>
                  <a:pt x="11297412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59993" y="5432552"/>
            <a:ext cx="26638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 b="1">
                <a:solidFill>
                  <a:srgbClr val="9F296B"/>
                </a:solidFill>
                <a:latin typeface="Times New Roman"/>
                <a:cs typeface="Times New Roman"/>
              </a:rPr>
              <a:t>PIVOTTABLE</a:t>
            </a:r>
            <a:r>
              <a:rPr dirty="0" sz="2000" spc="5" b="1">
                <a:solidFill>
                  <a:srgbClr val="9F296B"/>
                </a:solidFill>
                <a:latin typeface="Times New Roman"/>
                <a:cs typeface="Times New Roman"/>
              </a:rPr>
              <a:t> </a:t>
            </a:r>
            <a:r>
              <a:rPr dirty="0" sz="2000" spc="-210" b="1">
                <a:solidFill>
                  <a:srgbClr val="9F296B"/>
                </a:solidFill>
                <a:latin typeface="Times New Roman"/>
                <a:cs typeface="Times New Roman"/>
              </a:rPr>
              <a:t>IN</a:t>
            </a:r>
            <a:r>
              <a:rPr dirty="0" sz="2000" spc="25" b="1">
                <a:solidFill>
                  <a:srgbClr val="9F296B"/>
                </a:solidFill>
                <a:latin typeface="Times New Roman"/>
                <a:cs typeface="Times New Roman"/>
              </a:rPr>
              <a:t> </a:t>
            </a:r>
            <a:r>
              <a:rPr dirty="0" sz="2000" spc="-120" b="1">
                <a:solidFill>
                  <a:srgbClr val="9F296B"/>
                </a:solidFill>
                <a:latin typeface="Times New Roman"/>
                <a:cs typeface="Times New Roman"/>
              </a:rPr>
              <a:t>EXCEL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54807" y="1984248"/>
            <a:ext cx="6879335" cy="14386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901054" y="5324094"/>
            <a:ext cx="5626100" cy="2457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 indent="50165">
              <a:lnSpc>
                <a:spcPts val="770"/>
              </a:lnSpc>
              <a:spcBef>
                <a:spcPts val="28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Pivot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Table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Excel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quickly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summarize,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analyze, and organize large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amounts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allows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extract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dirty="0" sz="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rearranging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(or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"pivoting")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rows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columns</a:t>
            </a:r>
            <a:r>
              <a:rPr dirty="0" sz="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changing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original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Pivot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Table,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82766" y="5518810"/>
            <a:ext cx="5647690" cy="246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53720">
              <a:lnSpc>
                <a:spcPts val="865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easily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calculate</a:t>
            </a:r>
            <a:r>
              <a:rPr dirty="0" sz="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totals,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averages, counts,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percentages, and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categories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dates,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ts val="865"/>
              </a:lnSpc>
            </a:pP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department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75375" y="5616955"/>
            <a:ext cx="5356860" cy="2457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 indent="223520">
              <a:lnSpc>
                <a:spcPts val="770"/>
              </a:lnSpc>
              <a:spcBef>
                <a:spcPts val="28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s,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products.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especially</a:t>
            </a:r>
            <a:r>
              <a:rPr dirty="0" sz="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useful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reports,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analysis,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comparison.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Pivot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Tables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make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decisions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turning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complex</a:t>
            </a:r>
            <a:r>
              <a:rPr dirty="0" sz="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meaningful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summaries.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8055" y="5141976"/>
            <a:ext cx="11297920" cy="1274445"/>
          </a:xfrm>
          <a:custGeom>
            <a:avLst/>
            <a:gdLst/>
            <a:ahLst/>
            <a:cxnLst/>
            <a:rect l="l" t="t" r="r" b="b"/>
            <a:pathLst>
              <a:path w="11297920" h="1274445">
                <a:moveTo>
                  <a:pt x="11297412" y="0"/>
                </a:moveTo>
                <a:lnTo>
                  <a:pt x="0" y="0"/>
                </a:lnTo>
                <a:lnTo>
                  <a:pt x="0" y="1274064"/>
                </a:lnTo>
                <a:lnTo>
                  <a:pt x="11297412" y="1274064"/>
                </a:lnTo>
                <a:lnTo>
                  <a:pt x="11297412" y="0"/>
                </a:lnTo>
                <a:close/>
              </a:path>
            </a:pathLst>
          </a:custGeom>
          <a:solidFill>
            <a:srgbClr val="4D13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59993" y="5432552"/>
            <a:ext cx="9906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60" b="1">
                <a:solidFill>
                  <a:srgbClr val="9F296B"/>
                </a:solidFill>
                <a:latin typeface="Times New Roman"/>
                <a:cs typeface="Times New Roman"/>
              </a:rPr>
              <a:t>RESUME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6414" y="809247"/>
            <a:ext cx="3384240" cy="362959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992495" y="5275326"/>
            <a:ext cx="5536565" cy="24574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 marR="5080" indent="20955">
              <a:lnSpc>
                <a:spcPts val="770"/>
              </a:lnSpc>
              <a:spcBef>
                <a:spcPts val="28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resume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MS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Word,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8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built-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Resume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Templates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make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 process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quick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professional.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Start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opening MS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Word,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click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"File",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"New", and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“Resume”</a:t>
            </a:r>
            <a:r>
              <a:rPr dirty="0" sz="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search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bar.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Choose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template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29427" y="5470093"/>
            <a:ext cx="5697855" cy="24637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865"/>
              </a:lnSpc>
              <a:spcBef>
                <a:spcPts val="105"/>
              </a:spcBef>
            </a:pP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suits</a:t>
            </a:r>
            <a:endParaRPr sz="800">
              <a:latin typeface="Arial MT"/>
              <a:cs typeface="Arial MT"/>
            </a:endParaRPr>
          </a:p>
          <a:p>
            <a:pPr marL="251460">
              <a:lnSpc>
                <a:spcPts val="865"/>
              </a:lnSpc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Experience,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Skills,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References.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formatting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options such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bold,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italics,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font size,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bullet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make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08675" y="5470093"/>
            <a:ext cx="5623560" cy="4413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0815">
              <a:lnSpc>
                <a:spcPct val="100000"/>
              </a:lnSpc>
              <a:spcBef>
                <a:spcPts val="105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style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8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click</a:t>
            </a:r>
            <a:r>
              <a:rPr dirty="0" sz="8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"Create".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Now, you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edit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sections</a:t>
            </a:r>
            <a:r>
              <a:rPr dirty="0" sz="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Name,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Contact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Information,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Objective,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Education,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endParaRPr sz="800">
              <a:latin typeface="Arial MT"/>
              <a:cs typeface="Arial MT"/>
            </a:endParaRPr>
          </a:p>
          <a:p>
            <a:pPr algn="r" marR="10160">
              <a:lnSpc>
                <a:spcPts val="865"/>
              </a:lnSpc>
              <a:spcBef>
                <a:spcPts val="580"/>
              </a:spcBef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resume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neat and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read.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dirty="0" sz="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insert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lines,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icons,</a:t>
            </a:r>
            <a:r>
              <a:rPr dirty="0" sz="8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tables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needed.</a:t>
            </a:r>
            <a:r>
              <a:rPr dirty="0" sz="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Once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done,</a:t>
            </a:r>
            <a:r>
              <a:rPr dirty="0" sz="8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PDF</a:t>
            </a:r>
            <a:r>
              <a:rPr dirty="0" sz="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format</a:t>
            </a:r>
            <a:endParaRPr sz="800">
              <a:latin typeface="Arial MT"/>
              <a:cs typeface="Arial MT"/>
            </a:endParaRPr>
          </a:p>
          <a:p>
            <a:pPr algn="r" marR="5715">
              <a:lnSpc>
                <a:spcPts val="865"/>
              </a:lnSpc>
            </a:pP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8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dirty="0" sz="8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FFFFFF"/>
                </a:solidFill>
                <a:latin typeface="Arial MT"/>
                <a:cs typeface="Arial MT"/>
              </a:rPr>
              <a:t>sharing.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BQ1</dc:creator>
  <dc:title>PowerPoint Presentation</dc:title>
  <dcterms:created xsi:type="dcterms:W3CDTF">2025-09-21T11:13:21Z</dcterms:created>
  <dcterms:modified xsi:type="dcterms:W3CDTF">2025-09-21T11:13:21Z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2025-09-21T00:00:00Z</vt:filetime>
  </property>
  <property fmtid="{D5CDD505-2E9C-101B-9397-08002B2CF9AE}" pid="5" name="Producer">
    <vt:lpwstr>Microsoft® PowerPoint® 2016</vt:lpwstr>
  </property>
</Properties>
</file>