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4" r:id="rId21"/>
    <p:sldId id="278" r:id="rId22"/>
    <p:sldId id="277" r:id="rId23"/>
    <p:sldId id="285" r:id="rId24"/>
    <p:sldId id="280" r:id="rId25"/>
    <p:sldId id="281" r:id="rId26"/>
    <p:sldId id="286" r:id="rId27"/>
    <p:sldId id="282" r:id="rId28"/>
    <p:sldId id="283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34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1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6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1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2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5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5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2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6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4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3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tbplo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flying&#10;&#10;Description automatically generated">
            <a:extLst>
              <a:ext uri="{FF2B5EF4-FFF2-40B4-BE49-F238E27FC236}">
                <a16:creationId xmlns:a16="http://schemas.microsoft.com/office/drawing/2014/main" id="{11B0252C-E23F-4FA9-B825-050D0C9DB3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89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EAB60-8831-4909-BD3F-152D74388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IN" sz="4800" dirty="0" err="1"/>
              <a:t>TailBench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2A10E-B2E9-4461-9D2B-52845BF36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 err="1"/>
              <a:t>Ansh</a:t>
            </a:r>
            <a:r>
              <a:rPr lang="en-IN" sz="2000" dirty="0"/>
              <a:t> Sarkar</a:t>
            </a:r>
          </a:p>
          <a:p>
            <a:r>
              <a:rPr lang="en-IN" sz="2000" dirty="0"/>
              <a:t>Aditeya Baral</a:t>
            </a:r>
          </a:p>
          <a:p>
            <a:r>
              <a:rPr lang="en-IN" sz="2000" dirty="0"/>
              <a:t>Vishesh 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90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D6EA-03F5-45A8-968E-D8C26BCD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Variation with RAM with 4 cores- </a:t>
            </a:r>
            <a:r>
              <a:rPr lang="en-IN" dirty="0" err="1"/>
              <a:t>masstree</a:t>
            </a:r>
            <a:endParaRPr lang="en-IN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C6495480-D5A7-408C-9E9E-BC2B2B71D7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935" y="2214056"/>
            <a:ext cx="9172130" cy="437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95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CDA6-3337-4C7C-88E2-99D9B2A0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Variation with Cores with 60 GB RAM – </a:t>
            </a:r>
            <a:r>
              <a:rPr lang="en-IN" dirty="0" err="1"/>
              <a:t>masstree</a:t>
            </a:r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0337824-1B24-4A76-961B-A447DCEFB9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414" y="2293530"/>
            <a:ext cx="8895172" cy="420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34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9631-71B1-4529-B360-763524A1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 – silo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BB84C-51D2-49CB-93F1-146F545A1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8507" y="6138651"/>
            <a:ext cx="4574986" cy="632699"/>
          </a:xfrm>
        </p:spPr>
        <p:txBody>
          <a:bodyPr>
            <a:normAutofit fontScale="40000" lnSpcReduction="20000"/>
          </a:bodyPr>
          <a:lstStyle/>
          <a:p>
            <a:r>
              <a:rPr lang="en-IN" dirty="0"/>
              <a:t>Plot of 95</a:t>
            </a:r>
            <a:r>
              <a:rPr lang="en-IN" baseline="30000" dirty="0"/>
              <a:t>th</a:t>
            </a:r>
            <a:r>
              <a:rPr lang="en-IN" dirty="0"/>
              <a:t> percentile</a:t>
            </a:r>
            <a:r>
              <a:rPr lang="en-IN" baseline="30000" dirty="0"/>
              <a:t> </a:t>
            </a:r>
            <a:r>
              <a:rPr lang="en-IN" dirty="0"/>
              <a:t>tail latencies vs system configurations</a:t>
            </a:r>
          </a:p>
          <a:p>
            <a:r>
              <a:rPr lang="en-IN" dirty="0"/>
              <a:t>Representation: GCP-&lt;RAM&gt;-&lt;CPU cores&gt;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B7C74CD-5AD6-46C0-8322-0AA28E690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395" y="2161865"/>
            <a:ext cx="8257592" cy="383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96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D6EA-03F5-45A8-968E-D8C26BCD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Variation with RAM with 4 cores - silo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9582395-D4AC-4197-9E1F-233285080D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241" y="2304657"/>
            <a:ext cx="9091517" cy="419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44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CDA6-3337-4C7C-88E2-99D9B2A0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Variation with Cores with 60 GB RAM – silo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11E8D36-4DE3-44FC-9556-9622F80E48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242" y="2202334"/>
            <a:ext cx="8968205" cy="429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06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9631-71B1-4529-B360-763524A1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 – </a:t>
            </a:r>
            <a:r>
              <a:rPr lang="en-IN" dirty="0" err="1"/>
              <a:t>specjbb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BB84C-51D2-49CB-93F1-146F545A1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8507" y="6138651"/>
            <a:ext cx="4574986" cy="632699"/>
          </a:xfrm>
        </p:spPr>
        <p:txBody>
          <a:bodyPr>
            <a:normAutofit fontScale="40000" lnSpcReduction="20000"/>
          </a:bodyPr>
          <a:lstStyle/>
          <a:p>
            <a:r>
              <a:rPr lang="en-IN" dirty="0"/>
              <a:t>Plot of 95</a:t>
            </a:r>
            <a:r>
              <a:rPr lang="en-IN" baseline="30000" dirty="0"/>
              <a:t>th</a:t>
            </a:r>
            <a:r>
              <a:rPr lang="en-IN" dirty="0"/>
              <a:t> percentile</a:t>
            </a:r>
            <a:r>
              <a:rPr lang="en-IN" baseline="30000" dirty="0"/>
              <a:t> </a:t>
            </a:r>
            <a:r>
              <a:rPr lang="en-IN" dirty="0"/>
              <a:t>tail latencies vs system configurations</a:t>
            </a:r>
          </a:p>
          <a:p>
            <a:r>
              <a:rPr lang="en-IN" dirty="0"/>
              <a:t>Representation: GCP-&lt;RAM&gt;-&lt;CPU cores&gt;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95B91F4-4904-423A-A5CB-7B7A35523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510" y="2031547"/>
            <a:ext cx="8534243" cy="410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004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D6EA-03F5-45A8-968E-D8C26BCD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Variation with RAM with 4 cores- </a:t>
            </a:r>
            <a:r>
              <a:rPr lang="en-IN" dirty="0" err="1"/>
              <a:t>specjbb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F5A56E-C966-41D8-BAA5-74D18C7EEC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95" y="2263483"/>
            <a:ext cx="9174009" cy="43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764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CDA6-3337-4C7C-88E2-99D9B2A0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Variation with Cores with 60 GB RAM – </a:t>
            </a:r>
            <a:r>
              <a:rPr lang="en-IN" dirty="0" err="1"/>
              <a:t>specjbb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54A21F-74D2-410B-8E4F-D0694DBA96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677" y="2090057"/>
            <a:ext cx="9404645" cy="444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810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8954-A44B-4327-B3B0-DF709953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79E58-8C2C-41CE-B4E1-5B031B2C9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With increase in cores and memory, there is a significant decrease in tail latency at first but the curve flattens out towards at the end and the difference is negligible.</a:t>
            </a:r>
          </a:p>
          <a:p>
            <a:r>
              <a:rPr lang="en-IN" dirty="0"/>
              <a:t>The boost in performance is primarily due to the increase in memory of the system, whereas the number of CPU cores do not seem to affect the latencies much.</a:t>
            </a:r>
          </a:p>
        </p:txBody>
      </p:sp>
    </p:spTree>
    <p:extLst>
      <p:ext uri="{BB962C8B-B14F-4D97-AF65-F5344CB8AC3E}">
        <p14:creationId xmlns:p14="http://schemas.microsoft.com/office/powerpoint/2010/main" val="3994481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88C6-4FB8-4C79-9B24-E7E6EF2F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Workflow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5B8BA-8205-4B57-857C-529338BF2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We are trying to build the remaining 4 applications – sphinx, </a:t>
            </a:r>
            <a:r>
              <a:rPr lang="en-IN" dirty="0" err="1"/>
              <a:t>xapian</a:t>
            </a:r>
            <a:r>
              <a:rPr lang="en-IN" dirty="0"/>
              <a:t>, </a:t>
            </a:r>
            <a:r>
              <a:rPr lang="en-IN" dirty="0" err="1"/>
              <a:t>moses</a:t>
            </a:r>
            <a:r>
              <a:rPr lang="en-IN" dirty="0"/>
              <a:t> and shore and have also tried to contact the original authors of the </a:t>
            </a:r>
            <a:r>
              <a:rPr lang="en-IN" dirty="0" err="1"/>
              <a:t>TailBench</a:t>
            </a:r>
            <a:r>
              <a:rPr lang="en-IN" dirty="0"/>
              <a:t> paper for the same.</a:t>
            </a:r>
          </a:p>
          <a:p>
            <a:r>
              <a:rPr lang="en-IN" dirty="0"/>
              <a:t>We managed to extract the threads taken per application and were also able to analyse the CPU and memory usage of the threads during each of the 4 applications’ runtime.</a:t>
            </a:r>
          </a:p>
          <a:p>
            <a:r>
              <a:rPr lang="en-IN" dirty="0"/>
              <a:t>We plotted the results similarly and analysed the results. Representation: &lt;Application name&gt;-&lt;RAM&gt;-&lt;CPU Cores&gt;.</a:t>
            </a:r>
          </a:p>
        </p:txBody>
      </p:sp>
    </p:spTree>
    <p:extLst>
      <p:ext uri="{BB962C8B-B14F-4D97-AF65-F5344CB8AC3E}">
        <p14:creationId xmlns:p14="http://schemas.microsoft.com/office/powerpoint/2010/main" val="42767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91F7-2FD1-4514-B9CF-8C11162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D45B3-53D8-4063-BA56-245775083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Latency-critical applications, common in datacenters, must achieve small and predictable tail (e.g., 95th or 99th percentile) latencies. </a:t>
            </a:r>
          </a:p>
          <a:p>
            <a:r>
              <a:rPr lang="en-US" dirty="0"/>
              <a:t>Their strict performance requirements limit utilization and efficiency in current datacenters. </a:t>
            </a:r>
          </a:p>
          <a:p>
            <a:r>
              <a:rPr lang="en-US" dirty="0" err="1"/>
              <a:t>TailBench</a:t>
            </a:r>
            <a:r>
              <a:rPr lang="en-US" dirty="0"/>
              <a:t> is a benchmark suite and evaluation methodology that makes latency-critical workloads easy to run.</a:t>
            </a:r>
          </a:p>
          <a:p>
            <a:r>
              <a:rPr lang="en-US" dirty="0" err="1"/>
              <a:t>TailBench</a:t>
            </a:r>
            <a:r>
              <a:rPr lang="en-US" dirty="0"/>
              <a:t> includes eight applications that span a wide range of latency requirements and domains, and a harness that implements a robust and statistically sound load-testing methodology. </a:t>
            </a:r>
          </a:p>
          <a:p>
            <a:r>
              <a:rPr lang="en-US" dirty="0"/>
              <a:t>The modular design of the </a:t>
            </a:r>
            <a:r>
              <a:rPr lang="en-US" dirty="0" err="1"/>
              <a:t>TailBench</a:t>
            </a:r>
            <a:r>
              <a:rPr lang="en-US" dirty="0"/>
              <a:t> harness facilitates multiple load-testing scenarios, ranging from multi-node configurations that capture network overheads, to simplified single-node configurations that allow measuring tail latency in simulation.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310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BD7D1-EB3B-4473-868D-1332C8995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210" y="1365472"/>
            <a:ext cx="10978470" cy="3564636"/>
          </a:xfrm>
        </p:spPr>
        <p:txBody>
          <a:bodyPr anchor="ctr">
            <a:normAutofit/>
          </a:bodyPr>
          <a:lstStyle/>
          <a:p>
            <a:r>
              <a:rPr lang="en-IN" sz="8800" dirty="0" err="1"/>
              <a:t>img-dnn</a:t>
            </a:r>
            <a:endParaRPr lang="en-IN" sz="8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02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016D4F91-0382-4FDC-A7E3-BF87C681B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789" y="199373"/>
            <a:ext cx="7735635" cy="3229627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8C4E0CD9-EB12-4D18-BF12-E6A38160D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789" y="3449842"/>
            <a:ext cx="7735634" cy="322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46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18EB50A4-07A8-4202-AAAC-B4D97E7FF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38" y="177991"/>
            <a:ext cx="7786851" cy="3251009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E3D773E-3345-45D3-A44F-0757A8ED3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39" y="3271707"/>
            <a:ext cx="7786850" cy="32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33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D7D1-EB3B-4473-868D-1332C8995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210" y="1365472"/>
            <a:ext cx="10978470" cy="3564636"/>
          </a:xfrm>
        </p:spPr>
        <p:txBody>
          <a:bodyPr anchor="ctr">
            <a:normAutofit/>
          </a:bodyPr>
          <a:lstStyle/>
          <a:p>
            <a:r>
              <a:rPr lang="en-IN" sz="8800" dirty="0" err="1"/>
              <a:t>masstree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3765960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707998A-EA9B-480D-BCB0-7C5FB7FEF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992" y="3300024"/>
            <a:ext cx="7976806" cy="3323669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1DC579C-4D57-4E07-B9B3-19FFF8F23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581" y="96012"/>
            <a:ext cx="7689628" cy="32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59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8FE53D4-223E-43DC-B5EF-BF851BF9E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84" y="75415"/>
            <a:ext cx="8175492" cy="3406455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E6D27955-38F5-4EBE-A65E-6156BB1F4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80" y="3376130"/>
            <a:ext cx="8175492" cy="340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81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D7D1-EB3B-4473-868D-1332C8995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210" y="1365472"/>
            <a:ext cx="10978470" cy="3564636"/>
          </a:xfrm>
        </p:spPr>
        <p:txBody>
          <a:bodyPr anchor="ctr">
            <a:normAutofit/>
          </a:bodyPr>
          <a:lstStyle/>
          <a:p>
            <a:r>
              <a:rPr lang="en-IN" sz="8800" dirty="0"/>
              <a:t>silo</a:t>
            </a:r>
          </a:p>
        </p:txBody>
      </p:sp>
    </p:spTree>
    <p:extLst>
      <p:ext uri="{BB962C8B-B14F-4D97-AF65-F5344CB8AC3E}">
        <p14:creationId xmlns:p14="http://schemas.microsoft.com/office/powerpoint/2010/main" val="1457993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96716B8-C8F4-458B-B568-D7422649F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92" y="11660"/>
            <a:ext cx="8201615" cy="3417340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CF89DDD-C7FF-4C8A-8158-C3353A070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192" y="3429000"/>
            <a:ext cx="8201615" cy="341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11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E2C9A43-CD81-4683-8461-05EA8F5F7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06" y="0"/>
            <a:ext cx="8313586" cy="3463994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3B98B7D-EBF4-4FF9-9149-8B4A8CC2B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8" y="3429000"/>
            <a:ext cx="822960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70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8B35-D207-49F2-ABA3-D2C9754B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3083B-D97E-4F7B-AD23-42B88B3C5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Only one of the multiple threads running for various applications took up most of the CPU to run.</a:t>
            </a:r>
          </a:p>
          <a:p>
            <a:r>
              <a:rPr lang="en-IN" dirty="0"/>
              <a:t>For all applications, the memory consumed by each thread was almost a constant.</a:t>
            </a:r>
          </a:p>
          <a:p>
            <a:r>
              <a:rPr lang="en-IN" dirty="0"/>
              <a:t>However, we did find a few threads that did not run throughout the execution time of an application and are looking into the same.</a:t>
            </a:r>
          </a:p>
          <a:p>
            <a:r>
              <a:rPr lang="en-IN" dirty="0"/>
              <a:t>The rest of the plots can be found at </a:t>
            </a:r>
            <a:r>
              <a:rPr lang="en-IN" dirty="0">
                <a:hlinkClick r:id="rId2"/>
              </a:rPr>
              <a:t>https://bit.ly/tbplots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70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2EE3-9E2D-4B68-9CF8-0697C37B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</a:t>
            </a:r>
            <a:r>
              <a:rPr lang="en-IN"/>
              <a:t>in TailBench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B7BAA-7729-4494-8DE0-26E095973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/>
              <a:t>img-dnn: Used to perform handwriting image recognition using the MNIST dataset. </a:t>
            </a:r>
          </a:p>
          <a:p>
            <a:r>
              <a:rPr lang="en-IN"/>
              <a:t>masstree: Used to store data as key-value pairs</a:t>
            </a:r>
          </a:p>
          <a:p>
            <a:r>
              <a:rPr lang="en-IN"/>
              <a:t>moses: Used to perform statistical machine translation</a:t>
            </a:r>
          </a:p>
          <a:p>
            <a:r>
              <a:rPr lang="en-IN"/>
              <a:t>shore: On disk database to perform OLTP</a:t>
            </a:r>
          </a:p>
          <a:p>
            <a:r>
              <a:rPr lang="en-IN"/>
              <a:t>silo: In memory database to perform OLTP</a:t>
            </a:r>
          </a:p>
          <a:p>
            <a:r>
              <a:rPr lang="en-IN"/>
              <a:t>specjbb: Industry standard Java middleware benchmark</a:t>
            </a:r>
          </a:p>
          <a:p>
            <a:r>
              <a:rPr lang="en-IN"/>
              <a:t>sphinx: Speech recognition suite</a:t>
            </a:r>
          </a:p>
          <a:p>
            <a:r>
              <a:rPr lang="en-IN"/>
              <a:t>xapian: Open source search engine</a:t>
            </a:r>
          </a:p>
          <a:p>
            <a:endParaRPr lang="en-IN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012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D39C6-BB3D-426A-9871-1E5C2B74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en-IN" sz="5400"/>
              <a:t>Future Work Plan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192E2-E226-40DC-9DDE-38E2CF48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en-IN" sz="2000"/>
              <a:t>We are still trying to build and run the remaining 4 applications</a:t>
            </a:r>
          </a:p>
          <a:p>
            <a:r>
              <a:rPr lang="en-IN" sz="2000"/>
              <a:t>We are planning to figure out a way to explicitly control the number of threads an application uses and monitor the performance and find how the memory consumption changes.</a:t>
            </a:r>
          </a:p>
          <a:p>
            <a:r>
              <a:rPr lang="en-IN" sz="2000"/>
              <a:t>We are also analysing the threads that did not run throughout the execution time of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2656046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F4652-6689-4496-9003-52DC0171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7FFC9C1-6210-4D0A-9603-10E6520E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9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2C83-C8FA-4C8B-B93C-31622212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DAE3F-9FB7-4EDF-9D54-32B61D5E1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plan is to build and run each of the 8 applications and compare their tail latencies using various metrics against various simulation conditions of hardware usage such as the number of CPU cores, threads and RAM usage.</a:t>
            </a:r>
          </a:p>
          <a:p>
            <a:r>
              <a:rPr lang="en-IN" dirty="0"/>
              <a:t>The secondary objective is to find the most optimum environment performance-wise to run each of these applications with the corresponding hardware by finding out how each of the components of cores, threads and RAM affect the application’s runtime.</a:t>
            </a:r>
          </a:p>
        </p:txBody>
      </p:sp>
    </p:spTree>
    <p:extLst>
      <p:ext uri="{BB962C8B-B14F-4D97-AF65-F5344CB8AC3E}">
        <p14:creationId xmlns:p14="http://schemas.microsoft.com/office/powerpoint/2010/main" val="288563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88C6-4FB8-4C79-9B24-E7E6EF2F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Workflow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5B8BA-8205-4B57-857C-529338BF2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managed to build and run 4 out of the given 8 applications – </a:t>
            </a:r>
            <a:r>
              <a:rPr lang="en-IN" dirty="0" err="1"/>
              <a:t>img-dnn</a:t>
            </a:r>
            <a:r>
              <a:rPr lang="en-IN" dirty="0"/>
              <a:t>, </a:t>
            </a:r>
            <a:r>
              <a:rPr lang="en-IN" dirty="0" err="1"/>
              <a:t>masstree</a:t>
            </a:r>
            <a:r>
              <a:rPr lang="en-IN" dirty="0"/>
              <a:t>, silo and </a:t>
            </a:r>
            <a:r>
              <a:rPr lang="en-IN" dirty="0" err="1"/>
              <a:t>specjbb</a:t>
            </a:r>
            <a:r>
              <a:rPr lang="en-IN" dirty="0"/>
              <a:t>.</a:t>
            </a:r>
          </a:p>
          <a:p>
            <a:r>
              <a:rPr lang="en-IN" dirty="0"/>
              <a:t>We created several environments on Google Cloud Platform (GCP) with different combination of cores and memory.</a:t>
            </a:r>
          </a:p>
          <a:p>
            <a:r>
              <a:rPr lang="en-IN" dirty="0"/>
              <a:t>We also executed the applications on these instances by explicitly shutting down a few cores and obtained results on an application’s dependency on CPU and RAM usage.</a:t>
            </a:r>
          </a:p>
        </p:txBody>
      </p:sp>
    </p:spTree>
    <p:extLst>
      <p:ext uri="{BB962C8B-B14F-4D97-AF65-F5344CB8AC3E}">
        <p14:creationId xmlns:p14="http://schemas.microsoft.com/office/powerpoint/2010/main" val="20515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9631-71B1-4529-B360-763524A1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 – </a:t>
            </a:r>
            <a:r>
              <a:rPr lang="en-IN" dirty="0" err="1"/>
              <a:t>img-dnn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BB84C-51D2-49CB-93F1-146F545A1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8507" y="6138651"/>
            <a:ext cx="4574986" cy="632699"/>
          </a:xfrm>
        </p:spPr>
        <p:txBody>
          <a:bodyPr>
            <a:normAutofit fontScale="40000" lnSpcReduction="20000"/>
          </a:bodyPr>
          <a:lstStyle/>
          <a:p>
            <a:r>
              <a:rPr lang="en-IN" dirty="0"/>
              <a:t>Plot of 95</a:t>
            </a:r>
            <a:r>
              <a:rPr lang="en-IN" baseline="30000" dirty="0"/>
              <a:t>th</a:t>
            </a:r>
            <a:r>
              <a:rPr lang="en-IN" dirty="0"/>
              <a:t> percentile</a:t>
            </a:r>
            <a:r>
              <a:rPr lang="en-IN" baseline="30000" dirty="0"/>
              <a:t> </a:t>
            </a:r>
            <a:r>
              <a:rPr lang="en-IN" dirty="0"/>
              <a:t>tail latencies vs system configurations</a:t>
            </a:r>
          </a:p>
          <a:p>
            <a:r>
              <a:rPr lang="en-IN" dirty="0"/>
              <a:t>Representation: GCP-&lt;RAM&gt;-&lt;CPU cores&gt;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568BD79-0624-465A-9C67-EECC0666B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179" y="2031092"/>
            <a:ext cx="8322906" cy="404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85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D6EA-03F5-45A8-968E-D8C26BCD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Variation with RAM with 4 cores- </a:t>
            </a:r>
            <a:r>
              <a:rPr lang="en-IN" dirty="0" err="1"/>
              <a:t>img-dnn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BFE1AF-E8C3-4FD9-8BE7-1DD352F07A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357" y="2133462"/>
            <a:ext cx="9017285" cy="440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27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CDA6-3337-4C7C-88E2-99D9B2A0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Variation with Cores with 60 GB RAM – </a:t>
            </a:r>
            <a:r>
              <a:rPr lang="en-IN" dirty="0" err="1"/>
              <a:t>img-dnn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4AD4BF-E3CA-4450-9114-3AF1864E47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780" y="2198169"/>
            <a:ext cx="9198440" cy="427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33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9631-71B1-4529-B360-763524A1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 – </a:t>
            </a:r>
            <a:r>
              <a:rPr lang="en-IN" dirty="0" err="1"/>
              <a:t>masstree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BB84C-51D2-49CB-93F1-146F545A1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8507" y="6138651"/>
            <a:ext cx="4574986" cy="632699"/>
          </a:xfrm>
        </p:spPr>
        <p:txBody>
          <a:bodyPr>
            <a:normAutofit fontScale="40000" lnSpcReduction="20000"/>
          </a:bodyPr>
          <a:lstStyle/>
          <a:p>
            <a:r>
              <a:rPr lang="en-IN" dirty="0"/>
              <a:t>Plot of 95</a:t>
            </a:r>
            <a:r>
              <a:rPr lang="en-IN" baseline="30000" dirty="0"/>
              <a:t>th</a:t>
            </a:r>
            <a:r>
              <a:rPr lang="en-IN" dirty="0"/>
              <a:t> percentile</a:t>
            </a:r>
            <a:r>
              <a:rPr lang="en-IN" baseline="30000" dirty="0"/>
              <a:t> </a:t>
            </a:r>
            <a:r>
              <a:rPr lang="en-IN" dirty="0"/>
              <a:t>tail latencies vs system configurations</a:t>
            </a:r>
          </a:p>
          <a:p>
            <a:r>
              <a:rPr lang="en-IN" dirty="0"/>
              <a:t>Representation: GCP-&lt;RAM&gt;-&lt;CPU cores&gt;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3F5EE1EA-A0D0-4E9F-A12D-EA32EE490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862" y="2083137"/>
            <a:ext cx="8744062" cy="405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24684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02441"/>
      </a:dk2>
      <a:lt2>
        <a:srgbClr val="E8E4E2"/>
      </a:lt2>
      <a:accent1>
        <a:srgbClr val="64AACD"/>
      </a:accent1>
      <a:accent2>
        <a:srgbClr val="6A83CF"/>
      </a:accent2>
      <a:accent3>
        <a:srgbClr val="9285D8"/>
      </a:accent3>
      <a:accent4>
        <a:srgbClr val="A56ACF"/>
      </a:accent4>
      <a:accent5>
        <a:srgbClr val="D785D8"/>
      </a:accent5>
      <a:accent6>
        <a:srgbClr val="CF6AA5"/>
      </a:accent6>
      <a:hlink>
        <a:srgbClr val="A8765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797</Words>
  <Application>Microsoft Office PowerPoint</Application>
  <PresentationFormat>Widescreen</PresentationFormat>
  <Paragraphs>66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Avenir Next LT Pro</vt:lpstr>
      <vt:lpstr>Calibri</vt:lpstr>
      <vt:lpstr>AccentBoxVTI</vt:lpstr>
      <vt:lpstr>TailBench</vt:lpstr>
      <vt:lpstr>Introduction</vt:lpstr>
      <vt:lpstr>Applications in TailBench</vt:lpstr>
      <vt:lpstr>Work Plan</vt:lpstr>
      <vt:lpstr>Current Workflow - I</vt:lpstr>
      <vt:lpstr>Observations – img-dnn</vt:lpstr>
      <vt:lpstr>Variation with RAM with 4 cores- img-dnn</vt:lpstr>
      <vt:lpstr>Variation with Cores with 60 GB RAM – img-dnn</vt:lpstr>
      <vt:lpstr>Observations – masstree</vt:lpstr>
      <vt:lpstr>Variation with RAM with 4 cores- masstree</vt:lpstr>
      <vt:lpstr>Variation with Cores with 60 GB RAM – masstree</vt:lpstr>
      <vt:lpstr>Observations – silo</vt:lpstr>
      <vt:lpstr>Variation with RAM with 4 cores - silo</vt:lpstr>
      <vt:lpstr>Variation with Cores with 60 GB RAM – silo</vt:lpstr>
      <vt:lpstr>Observations – specjbb</vt:lpstr>
      <vt:lpstr>Variation with RAM with 4 cores- specjbb</vt:lpstr>
      <vt:lpstr>Variation with Cores with 60 GB RAM – specjbb</vt:lpstr>
      <vt:lpstr>Conclusion - I</vt:lpstr>
      <vt:lpstr>Current Workflow - II</vt:lpstr>
      <vt:lpstr>img-dnn</vt:lpstr>
      <vt:lpstr>PowerPoint Presentation</vt:lpstr>
      <vt:lpstr>PowerPoint Presentation</vt:lpstr>
      <vt:lpstr>masstree</vt:lpstr>
      <vt:lpstr>PowerPoint Presentation</vt:lpstr>
      <vt:lpstr>PowerPoint Presentation</vt:lpstr>
      <vt:lpstr>silo</vt:lpstr>
      <vt:lpstr>PowerPoint Presentation</vt:lpstr>
      <vt:lpstr>PowerPoint Presentation</vt:lpstr>
      <vt:lpstr>Conclusion - II</vt:lpstr>
      <vt:lpstr>Future Work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TailBench</dc:title>
  <dc:creator>Aditeya Baral</dc:creator>
  <cp:lastModifiedBy>Aditeya Baral</cp:lastModifiedBy>
  <cp:revision>4</cp:revision>
  <dcterms:created xsi:type="dcterms:W3CDTF">2020-07-24T16:30:27Z</dcterms:created>
  <dcterms:modified xsi:type="dcterms:W3CDTF">2020-07-24T16:34:36Z</dcterms:modified>
</cp:coreProperties>
</file>