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70" r:id="rId11"/>
    <p:sldId id="266" r:id="rId12"/>
    <p:sldId id="265" r:id="rId13"/>
    <p:sldId id="268" r:id="rId14"/>
    <p:sldId id="269" r:id="rId15"/>
    <p:sldId id="267" r:id="rId16"/>
    <p:sldId id="271" r:id="rId17"/>
    <p:sldId id="272" r:id="rId18"/>
    <p:sldId id="275" r:id="rId19"/>
    <p:sldId id="276" r:id="rId20"/>
    <p:sldId id="273" r:id="rId21"/>
    <p:sldId id="274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59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44CC73-9C1E-DF47-B28F-417D7FF32A83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DA9A8-5571-EE46-8B19-936DB389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3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rced_circulation_boiler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BEB5-5D53-9E43-94A1-B077A9805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Sipercritical</a:t>
            </a:r>
            <a:r>
              <a:rPr lang="en-US" dirty="0"/>
              <a:t>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181EF-4504-9F47-A16F-3D013B78B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1" y="4427620"/>
            <a:ext cx="4784557" cy="102268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Sudhakar Kumar</a:t>
            </a:r>
          </a:p>
          <a:p>
            <a:r>
              <a:rPr lang="en-US" sz="2800" dirty="0"/>
              <a:t>Manager (operation)</a:t>
            </a:r>
          </a:p>
        </p:txBody>
      </p:sp>
    </p:spTree>
    <p:extLst>
      <p:ext uri="{BB962C8B-B14F-4D97-AF65-F5344CB8AC3E}">
        <p14:creationId xmlns:p14="http://schemas.microsoft.com/office/powerpoint/2010/main" val="330528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A7AF-695D-714C-82C7-DA986A36B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0014"/>
            <a:ext cx="9905998" cy="1414462"/>
          </a:xfrm>
        </p:spPr>
        <p:txBody>
          <a:bodyPr>
            <a:normAutofit/>
          </a:bodyPr>
          <a:lstStyle/>
          <a:p>
            <a:r>
              <a:rPr lang="en-US" sz="4000" dirty="0"/>
              <a:t>Special features of </a:t>
            </a:r>
            <a:r>
              <a:rPr lang="en-US" sz="4000" dirty="0" err="1"/>
              <a:t>sipat</a:t>
            </a:r>
            <a:r>
              <a:rPr lang="en-US" sz="4000" dirty="0"/>
              <a:t> stage 1 supercritical boilers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23F2A-5804-424D-BC62-1D6872C84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7396"/>
            <a:ext cx="9905999" cy="4076701"/>
          </a:xfrm>
        </p:spPr>
        <p:txBody>
          <a:bodyPr>
            <a:normAutofit/>
          </a:bodyPr>
          <a:lstStyle/>
          <a:p>
            <a:r>
              <a:rPr lang="en-US" sz="2800" dirty="0"/>
              <a:t>ONCE THROUGH BOILER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SPIRAL WATER WALLS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LOW LOAD CIRCULATION SYSTEM THROUGH SEPERATORS</a:t>
            </a:r>
          </a:p>
        </p:txBody>
      </p:sp>
    </p:spTree>
    <p:extLst>
      <p:ext uri="{BB962C8B-B14F-4D97-AF65-F5344CB8AC3E}">
        <p14:creationId xmlns:p14="http://schemas.microsoft.com/office/powerpoint/2010/main" val="277309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AB5C-B5F0-0D49-9921-7C11BB568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4221"/>
            <a:ext cx="9905998" cy="1299411"/>
          </a:xfrm>
        </p:spPr>
        <p:txBody>
          <a:bodyPr/>
          <a:lstStyle/>
          <a:p>
            <a:r>
              <a:rPr lang="en-US" dirty="0"/>
              <a:t>Types of boilers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5316E-584A-EB4C-825C-362E28EB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1916"/>
            <a:ext cx="9905999" cy="4836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A). </a:t>
            </a:r>
            <a:r>
              <a:rPr lang="en-US" sz="2800" dirty="0"/>
              <a:t>DRUM TYPE BOILERS.   (ONLY IN SUB CRITICAL)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600" dirty="0"/>
              <a:t>Natural circulation – circulation through thermo-syphon effect</a:t>
            </a:r>
          </a:p>
          <a:p>
            <a:r>
              <a:rPr lang="en-US" sz="2600" dirty="0"/>
              <a:t>Forced circulation – circulation through thermo syphon effect supplemented by pumps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B).  </a:t>
            </a:r>
            <a:r>
              <a:rPr lang="en-US" sz="2800" dirty="0"/>
              <a:t>ONCE THROUGH BOILERS (SUB CRITICAL AND SUPER </a:t>
            </a:r>
            <a:r>
              <a:rPr lang="en-US" sz="2800" dirty="0" err="1"/>
              <a:t>CRITICAl</a:t>
            </a:r>
            <a:r>
              <a:rPr lang="en-US" sz="28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99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0EB0-7393-994D-B946-387EF734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Drum type boiler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7FE38-48AB-7F43-BD73-164F4A9C5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1025" indent="-581025">
              <a:buSzPct val="115000"/>
              <a:buFont typeface="Wingdings" pitchFamily="2" charset="2"/>
              <a:buChar char="²"/>
            </a:pPr>
            <a:r>
              <a:rPr lang="en-US" altLang="en-US" b="1" dirty="0">
                <a:latin typeface="Arial" panose="020B0604020202020204" pitchFamily="34" charset="0"/>
              </a:rPr>
              <a:t>Steam generation takes place in furnace  water walls </a:t>
            </a:r>
          </a:p>
          <a:p>
            <a:pPr marL="581025" indent="-581025">
              <a:buSzPct val="115000"/>
              <a:buFont typeface="Wingdings" pitchFamily="2" charset="2"/>
              <a:buChar char="²"/>
            </a:pPr>
            <a:r>
              <a:rPr lang="en-US" altLang="en-US" b="1" dirty="0">
                <a:latin typeface="Arial" panose="020B0604020202020204" pitchFamily="34" charset="0"/>
              </a:rPr>
              <a:t>Fixed evaporation end point - the drum</a:t>
            </a:r>
          </a:p>
          <a:p>
            <a:pPr marL="581025" indent="-581025">
              <a:buSzPct val="115000"/>
              <a:buFont typeface="Wingdings" pitchFamily="2" charset="2"/>
              <a:buChar char="²"/>
            </a:pPr>
            <a:r>
              <a:rPr lang="en-US" altLang="en-US" b="1" dirty="0">
                <a:latin typeface="Arial" panose="020B0604020202020204" pitchFamily="34" charset="0"/>
              </a:rPr>
              <a:t>Steam -water separation takes place in the drum</a:t>
            </a:r>
          </a:p>
          <a:p>
            <a:pPr marL="581025" indent="-581025">
              <a:buSzPct val="115000"/>
              <a:buFont typeface="Wingdings" pitchFamily="2" charset="2"/>
              <a:buChar char="²"/>
            </a:pPr>
            <a:r>
              <a:rPr lang="en-US" altLang="en-US" b="1" dirty="0">
                <a:latin typeface="Arial" panose="020B0604020202020204" pitchFamily="34" charset="0"/>
              </a:rPr>
              <a:t>Separated water mixed with incoming feed water  </a:t>
            </a:r>
          </a:p>
          <a:p>
            <a:pPr marL="581025" indent="-581025">
              <a:buSzPct val="115000"/>
              <a:buFont typeface="Wingdings" pitchFamily="2" charset="2"/>
              <a:buChar char="²"/>
            </a:pPr>
            <a:r>
              <a:rPr lang="en-US" altLang="en-US" b="1" dirty="0">
                <a:latin typeface="Arial" panose="020B0604020202020204" pitchFamily="34" charset="0"/>
              </a:rPr>
              <a:t>The water is sent down via downcomers and circulates either naturally or is assisted  through BCP.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9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6ABC-EBC7-524A-BB7A-CE875A3C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F35A8B-3C83-944A-8474-E0FEC55B1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013" y="1"/>
            <a:ext cx="12091987" cy="71231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2915AD-D1AD-B44C-B3AA-72BC679AFAE7}"/>
              </a:ext>
            </a:extLst>
          </p:cNvPr>
          <p:cNvSpPr txBox="1"/>
          <p:nvPr/>
        </p:nvSpPr>
        <p:spPr>
          <a:xfrm>
            <a:off x="100013" y="5544344"/>
            <a:ext cx="12091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en.wikipedia.org/wiki/Forced_circulation_boiler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7570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BE0E-A075-F347-820A-E8E00B76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through boiler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D68A-7CFB-5846-826E-A84ED6A7A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MASS FLOW RATE THROUGH ALL HEATING ELEMENTS ARE THE SAME.</a:t>
            </a:r>
          </a:p>
          <a:p>
            <a:r>
              <a:rPr lang="en-US" dirty="0"/>
              <a:t>IT IS SUITABLE FOR BOTH SUB CRITICAL AND SUPERCRITICAL BOILER</a:t>
            </a:r>
          </a:p>
          <a:p>
            <a:r>
              <a:rPr lang="en-US" dirty="0"/>
              <a:t>ALL THE WATER IS CONVERTED INTO STEAM IN ONE GO. SO THERE IS NO NEED OF CIRCULATION OR DRUM.</a:t>
            </a:r>
          </a:p>
          <a:p>
            <a:r>
              <a:rPr lang="en-US" dirty="0"/>
              <a:t>SINCE THE WATER IS ALREADY SUPERHEATED, NEEDS NO MECHANISM FOR STEAM WATER SEPERATION.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28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D21B7-0B49-0B45-ACD8-10AD85DD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49C724-DE77-AA4A-91B8-006EA911B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-190530"/>
            <a:ext cx="12192000" cy="7048530"/>
          </a:xfrm>
        </p:spPr>
      </p:pic>
    </p:spTree>
    <p:extLst>
      <p:ext uri="{BB962C8B-B14F-4D97-AF65-F5344CB8AC3E}">
        <p14:creationId xmlns:p14="http://schemas.microsoft.com/office/powerpoint/2010/main" val="1110903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747DF-C602-2A4D-A4BD-5713E011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WATER WALLS (advantages)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ABB4A-67CE-AD41-B825-3D0CA057A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 dirty="0">
                <a:latin typeface="Arial" panose="020B0604020202020204" pitchFamily="34" charset="0"/>
              </a:rPr>
              <a:t>As the tubes pass through all the  furnace walls more uniform heat absorption takes place. Evaporator outlet steam temperatures more uniform.</a:t>
            </a:r>
          </a:p>
          <a:p>
            <a:r>
              <a:rPr lang="en-US" altLang="en-US" b="1" dirty="0">
                <a:latin typeface="Arial" panose="020B0604020202020204" pitchFamily="34" charset="0"/>
              </a:rPr>
              <a:t>Tubes spirally wound around the furnace to reduce number of tubes and to increase the mass flow rate thru’ the tubes</a:t>
            </a:r>
          </a:p>
          <a:p>
            <a:r>
              <a:rPr lang="en-US" altLang="en-US" b="1" dirty="0">
                <a:latin typeface="Arial" panose="020B0604020202020204" pitchFamily="34" charset="0"/>
              </a:rPr>
              <a:t>Small tube diameter arrangement ensures high mass velocity thru the tubes</a:t>
            </a:r>
          </a:p>
          <a:p>
            <a:r>
              <a:rPr lang="en-US" altLang="en-US" b="1" dirty="0">
                <a:latin typeface="Arial" panose="020B0604020202020204" pitchFamily="34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35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CAE5-8A80-9640-8DB8-D81A5A50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2E0C2-8C76-4C47-8111-4ED63CCD1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b="1" dirty="0">
                <a:latin typeface="Arial" panose="020B0604020202020204" pitchFamily="34" charset="0"/>
              </a:rPr>
              <a:t>Furnace walls are not self supporting because the tubes are inclined.</a:t>
            </a:r>
          </a:p>
          <a:p>
            <a:r>
              <a:rPr lang="en-US" altLang="en-US" b="1" dirty="0">
                <a:latin typeface="Arial" panose="020B0604020202020204" pitchFamily="34" charset="0"/>
              </a:rPr>
              <a:t>External support strap system is needed .</a:t>
            </a:r>
          </a:p>
          <a:p>
            <a:r>
              <a:rPr lang="en-US" altLang="en-US" b="1" dirty="0">
                <a:latin typeface="Arial" panose="020B0604020202020204" pitchFamily="34" charset="0"/>
              </a:rPr>
              <a:t>Dislodging ash becomes a problem</a:t>
            </a:r>
          </a:p>
          <a:p>
            <a:r>
              <a:rPr lang="en-US" altLang="en-US" b="1" dirty="0">
                <a:latin typeface="Arial" panose="020B0604020202020204" pitchFamily="34" charset="0"/>
              </a:rPr>
              <a:t>Fabrication and  installation are more difficult.</a:t>
            </a:r>
          </a:p>
          <a:p>
            <a:r>
              <a:rPr lang="en-US" altLang="en-US" b="1" dirty="0">
                <a:latin typeface="Arial" panose="020B0604020202020204" pitchFamily="34" charset="0"/>
              </a:rPr>
              <a:t>Increases pressure drop and hence increases auxiliary power </a:t>
            </a:r>
          </a:p>
          <a:p>
            <a:r>
              <a:rPr lang="en-US" altLang="en-US" b="1" dirty="0">
                <a:latin typeface="Arial" panose="020B0604020202020204" pitchFamily="34" charset="0"/>
              </a:rPr>
              <a:t>Above </a:t>
            </a:r>
            <a:r>
              <a:rPr lang="en-US" altLang="en-US" b="1" dirty="0" err="1">
                <a:latin typeface="Arial" panose="020B0604020202020204" pitchFamily="34" charset="0"/>
              </a:rPr>
              <a:t>apspects</a:t>
            </a:r>
            <a:r>
              <a:rPr lang="en-US" altLang="en-US" b="1" dirty="0">
                <a:latin typeface="Arial" panose="020B0604020202020204" pitchFamily="34" charset="0"/>
              </a:rPr>
              <a:t> tend to increase the cost.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41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5EB4-8FCB-7946-A12E-6169DB05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water walls </a:t>
            </a:r>
          </a:p>
        </p:txBody>
      </p:sp>
      <p:pic>
        <p:nvPicPr>
          <p:cNvPr id="4" name="Picture 4" descr="2">
            <a:extLst>
              <a:ext uri="{FF2B5EF4-FFF2-40B4-BE49-F238E27FC236}">
                <a16:creationId xmlns:a16="http://schemas.microsoft.com/office/drawing/2014/main" id="{F136DF1D-CDF5-BC4E-940A-86D938913D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220913"/>
            <a:ext cx="4954587" cy="424229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8" descr="figure4">
            <a:extLst>
              <a:ext uri="{FF2B5EF4-FFF2-40B4-BE49-F238E27FC236}">
                <a16:creationId xmlns:a16="http://schemas.microsoft.com/office/drawing/2014/main" id="{E67060F7-726A-684C-B424-190114C54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1357803"/>
            <a:ext cx="42291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067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67C0-9A47-EF47-9ACE-1DB267C9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88D9E-DF68-4C4A-B723-9D8E151F7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33B20C18-D5FD-B741-9BB5-9FDC0EFC2A80}"/>
              </a:ext>
            </a:extLst>
          </p:cNvPr>
          <p:cNvGrpSpPr>
            <a:grpSpLocks/>
          </p:cNvGrpSpPr>
          <p:nvPr/>
        </p:nvGrpSpPr>
        <p:grpSpPr bwMode="auto">
          <a:xfrm>
            <a:off x="116681" y="242888"/>
            <a:ext cx="11958637" cy="6372224"/>
            <a:chOff x="240" y="726"/>
            <a:chExt cx="5186" cy="2968"/>
          </a:xfrm>
        </p:grpSpPr>
        <p:pic>
          <p:nvPicPr>
            <p:cNvPr id="5" name="Picture 7">
              <a:extLst>
                <a:ext uri="{FF2B5EF4-FFF2-40B4-BE49-F238E27FC236}">
                  <a16:creationId xmlns:a16="http://schemas.microsoft.com/office/drawing/2014/main" id="{2A471BC6-7474-7349-98A4-508B75BFFF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7" r="2371" b="7538"/>
            <a:stretch>
              <a:fillRect/>
            </a:stretch>
          </p:blipFill>
          <p:spPr bwMode="auto">
            <a:xfrm>
              <a:off x="243" y="726"/>
              <a:ext cx="5183" cy="29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95EE90C-5848-9B4C-A0FA-86219FEA70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200"/>
              <a:ext cx="895" cy="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372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47F5-A216-4943-B590-A80C4FCA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0322D0-6B89-0644-9CA7-1C575F074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30291"/>
            <a:ext cx="12191999" cy="7041916"/>
          </a:xfrm>
        </p:spPr>
      </p:pic>
    </p:spTree>
    <p:extLst>
      <p:ext uri="{BB962C8B-B14F-4D97-AF65-F5344CB8AC3E}">
        <p14:creationId xmlns:p14="http://schemas.microsoft.com/office/powerpoint/2010/main" val="707090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C39D-8176-F24E-8A91-A378D205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28688"/>
          </a:xfrm>
        </p:spPr>
        <p:txBody>
          <a:bodyPr>
            <a:normAutofit/>
          </a:bodyPr>
          <a:lstStyle/>
          <a:p>
            <a:r>
              <a:rPr lang="en-US" sz="4000" dirty="0"/>
              <a:t>LOW LOAD CIRCULATION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BF9AB-2D6C-B348-89C4-EA77FCD38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part loads , once through flow is</a:t>
            </a:r>
          </a:p>
          <a:p>
            <a:pPr marL="0" indent="0">
              <a:buNone/>
            </a:pPr>
            <a:r>
              <a:rPr lang="en-US" dirty="0"/>
              <a:t> not adequate to cool the tubes.</a:t>
            </a:r>
          </a:p>
          <a:p>
            <a:r>
              <a:rPr lang="en-US" dirty="0"/>
              <a:t>To maintain mass velocity boiler</a:t>
            </a:r>
          </a:p>
          <a:p>
            <a:pPr marL="0" indent="0">
              <a:buNone/>
            </a:pPr>
            <a:r>
              <a:rPr lang="en-US" dirty="0"/>
              <a:t>operates in circulating mode at</a:t>
            </a:r>
          </a:p>
          <a:p>
            <a:pPr marL="0" indent="0">
              <a:buNone/>
            </a:pPr>
            <a:r>
              <a:rPr lang="en-US" dirty="0"/>
              <a:t>low loads</a:t>
            </a:r>
          </a:p>
        </p:txBody>
      </p:sp>
      <p:pic>
        <p:nvPicPr>
          <p:cNvPr id="4" name="Picture 2" descr="C:\ONCE-R.BMP">
            <a:extLst>
              <a:ext uri="{FF2B5EF4-FFF2-40B4-BE49-F238E27FC236}">
                <a16:creationId xmlns:a16="http://schemas.microsoft.com/office/drawing/2014/main" id="{8CE47205-F696-6A4C-8363-8089C1120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2"/>
          <a:stretch>
            <a:fillRect/>
          </a:stretch>
        </p:blipFill>
        <p:spPr bwMode="auto">
          <a:xfrm>
            <a:off x="5729289" y="671513"/>
            <a:ext cx="6462712" cy="6090209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729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F47A-DF52-9249-B3DF-81CFDB68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AF521D-3983-D54D-827A-6842B2A0C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4259610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28FD-71A5-604B-BA83-EF40FE89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66799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       </a:t>
            </a:r>
            <a:br>
              <a:rPr lang="en-US" sz="4900" dirty="0"/>
            </a:br>
            <a:r>
              <a:rPr lang="en-US" sz="4900" dirty="0"/>
              <a:t>Description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403F5-4A93-0245-BFB6-E2182CA99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9"/>
            <a:ext cx="9905999" cy="4724402"/>
          </a:xfrm>
        </p:spPr>
        <p:txBody>
          <a:bodyPr>
            <a:noAutofit/>
          </a:bodyPr>
          <a:lstStyle/>
          <a:p>
            <a:r>
              <a:rPr lang="en-US" sz="2800" dirty="0"/>
              <a:t>Excess flow over the once through flow is circulated back  to the water walls.</a:t>
            </a:r>
          </a:p>
          <a:p>
            <a:r>
              <a:rPr lang="en-US" sz="2800" dirty="0"/>
              <a:t>The excess water from the separator mixes with incoming flow from HPH in mixing piece and is forced through the heating elements through BRP.</a:t>
            </a:r>
          </a:p>
          <a:p>
            <a:r>
              <a:rPr lang="en-US" sz="2800" dirty="0"/>
              <a:t>The separator </a:t>
            </a:r>
            <a:r>
              <a:rPr lang="en-US" sz="2800" dirty="0" err="1"/>
              <a:t>seperates</a:t>
            </a:r>
            <a:r>
              <a:rPr lang="en-US" sz="2800" dirty="0"/>
              <a:t> steam and water during low loads and remain dry thereafter</a:t>
            </a:r>
          </a:p>
          <a:p>
            <a:r>
              <a:rPr lang="en-US" sz="2800" dirty="0" err="1"/>
              <a:t>Sepeartor</a:t>
            </a:r>
            <a:r>
              <a:rPr lang="en-US" sz="2800" dirty="0"/>
              <a:t> is similar to a boiler drum but is smaller and remains in service only till the once through flow becomes greater than the minimum mass flow required for proper cooling of tubes</a:t>
            </a:r>
          </a:p>
        </p:txBody>
      </p:sp>
    </p:spTree>
    <p:extLst>
      <p:ext uri="{BB962C8B-B14F-4D97-AF65-F5344CB8AC3E}">
        <p14:creationId xmlns:p14="http://schemas.microsoft.com/office/powerpoint/2010/main" val="276051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DF4708-C2B4-6F42-A651-855B3C1F7410}"/>
              </a:ext>
            </a:extLst>
          </p:cNvPr>
          <p:cNvSpPr/>
          <p:nvPr/>
        </p:nvSpPr>
        <p:spPr>
          <a:xfrm>
            <a:off x="4166051" y="2967335"/>
            <a:ext cx="3859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</a:t>
            </a:r>
            <a:endParaRPr lang="en-GB" sz="5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11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4803-6035-BF47-9B64-F352A8676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671BFA-1290-0F49-835F-EB26B5A1F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8359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C95C-7516-3347-9FD2-447F554C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6F69A6-3DF1-6444-8AD8-038EB0F68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16042" y="1"/>
            <a:ext cx="12308042" cy="6858000"/>
          </a:xfrm>
        </p:spPr>
      </p:pic>
    </p:spTree>
    <p:extLst>
      <p:ext uri="{BB962C8B-B14F-4D97-AF65-F5344CB8AC3E}">
        <p14:creationId xmlns:p14="http://schemas.microsoft.com/office/powerpoint/2010/main" val="170391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575E-EF7C-574C-A1FA-BD3BBB27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7FC342-5915-B043-880C-0FDFE03C7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03768" cy="6858000"/>
          </a:xfrm>
        </p:spPr>
      </p:pic>
    </p:spTree>
    <p:extLst>
      <p:ext uri="{BB962C8B-B14F-4D97-AF65-F5344CB8AC3E}">
        <p14:creationId xmlns:p14="http://schemas.microsoft.com/office/powerpoint/2010/main" val="160691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C09A-3389-7C41-AA82-83C21AEE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4D3AD8-04A2-5245-9ECF-4E09C5D3B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5442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35A2-4C0D-194D-98E9-E919CCB09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1263316"/>
          </a:xfrm>
        </p:spPr>
        <p:txBody>
          <a:bodyPr>
            <a:normAutofit/>
          </a:bodyPr>
          <a:lstStyle/>
          <a:p>
            <a:r>
              <a:rPr lang="en-US" dirty="0"/>
              <a:t>Increase of cycle efficiency due to steam parameters</a:t>
            </a:r>
          </a:p>
        </p:txBody>
      </p:sp>
      <p:graphicFrame>
        <p:nvGraphicFramePr>
          <p:cNvPr id="4" name="Object 1027">
            <a:extLst>
              <a:ext uri="{FF2B5EF4-FFF2-40B4-BE49-F238E27FC236}">
                <a16:creationId xmlns:a16="http://schemas.microsoft.com/office/drawing/2014/main" id="{B3C71B52-2150-804F-9C5A-7644CC8FF97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676154"/>
              </p:ext>
            </p:extLst>
          </p:nvPr>
        </p:nvGraphicFramePr>
        <p:xfrm>
          <a:off x="1588586" y="1263317"/>
          <a:ext cx="9011652" cy="5470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abelle" r:id="rId3" imgW="10795000" imgH="6553200" progId="Excel.Sheet.8">
                  <p:embed/>
                </p:oleObj>
              </mc:Choice>
              <mc:Fallback>
                <p:oleObj name="Tabelle" r:id="rId3" imgW="10795000" imgH="6553200" progId="Excel.Sheet.8">
                  <p:embed/>
                  <p:pic>
                    <p:nvPicPr>
                      <p:cNvPr id="1026" name="Object 1027">
                        <a:extLst>
                          <a:ext uri="{FF2B5EF4-FFF2-40B4-BE49-F238E27FC236}">
                            <a16:creationId xmlns:a16="http://schemas.microsoft.com/office/drawing/2014/main" id="{3E22794F-B4D0-9441-9796-ED1C0CED3A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586" y="1263317"/>
                        <a:ext cx="9011652" cy="5470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646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FC975-DD8A-8B48-95D7-3274E46E6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66800"/>
          </a:xfrm>
        </p:spPr>
        <p:txBody>
          <a:bodyPr/>
          <a:lstStyle/>
          <a:p>
            <a:r>
              <a:rPr lang="en-US" dirty="0"/>
              <a:t>Advantages of supercritical technology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C0776A-FD71-5941-AFED-32B31C25E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947" y="915283"/>
            <a:ext cx="9543464" cy="5858496"/>
          </a:xfrm>
        </p:spPr>
      </p:pic>
    </p:spTree>
    <p:extLst>
      <p:ext uri="{BB962C8B-B14F-4D97-AF65-F5344CB8AC3E}">
        <p14:creationId xmlns:p14="http://schemas.microsoft.com/office/powerpoint/2010/main" val="119381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1168-FA4F-E94F-A797-CCF8D8E9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9335"/>
          </a:xfrm>
        </p:spPr>
        <p:txBody>
          <a:bodyPr/>
          <a:lstStyle/>
          <a:p>
            <a:r>
              <a:rPr lang="en-US" dirty="0"/>
              <a:t>LIMITATIONS ON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AD66-915B-ED47-ADEB-77758FF9C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sz="2800" b="1" dirty="0"/>
              <a:t>APPROXIMATE IMPROVEMENT IN CYCLE EFFICIENCY WITH </a:t>
            </a:r>
          </a:p>
          <a:p>
            <a:pPr>
              <a:buFontTx/>
              <a:buNone/>
            </a:pPr>
            <a:r>
              <a:rPr lang="en-US" altLang="en-US" sz="2800" b="1" dirty="0"/>
              <a:t> Pressure increase  :  0.005 % per bar</a:t>
            </a:r>
          </a:p>
          <a:p>
            <a:pPr>
              <a:buFontTx/>
              <a:buNone/>
            </a:pPr>
            <a:r>
              <a:rPr lang="en-US" altLang="en-US" sz="2800" b="1" dirty="0"/>
              <a:t>Temp increase       :   0.011 % per deg K</a:t>
            </a:r>
          </a:p>
          <a:p>
            <a:pPr>
              <a:buNone/>
            </a:pPr>
            <a:r>
              <a:rPr lang="en-US" altLang="en-US" sz="2800" b="1" kern="0" dirty="0" err="1">
                <a:latin typeface="Times New Roman"/>
              </a:rPr>
              <a:t>Realising</a:t>
            </a:r>
            <a:r>
              <a:rPr lang="en-US" altLang="en-US" sz="2800" b="1" kern="0" dirty="0">
                <a:latin typeface="Times New Roman"/>
              </a:rPr>
              <a:t> higher steam parameters is restricted, to a great extent on the availability of materials to withstand the demanding service conditions</a:t>
            </a:r>
            <a:r>
              <a:rPr lang="en-US" altLang="en-US" sz="3600" b="1" kern="0" dirty="0">
                <a:latin typeface="Times New Roman"/>
              </a:rPr>
              <a:t>.</a:t>
            </a:r>
            <a:endParaRPr lang="en-US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41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251</TotalTime>
  <Words>495</Words>
  <Application>Microsoft Macintosh PowerPoint</Application>
  <PresentationFormat>Widescreen</PresentationFormat>
  <Paragraphs>60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Times New Roman</vt:lpstr>
      <vt:lpstr>Tw Cen MT</vt:lpstr>
      <vt:lpstr>Wingdings</vt:lpstr>
      <vt:lpstr>Circuit</vt:lpstr>
      <vt:lpstr>Tabelle</vt:lpstr>
      <vt:lpstr>Sipercritical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Increase of cycle efficiency due to steam parameters</vt:lpstr>
      <vt:lpstr>Advantages of supercritical technology</vt:lpstr>
      <vt:lpstr>LIMITATIONS ON EFFICIENCY</vt:lpstr>
      <vt:lpstr>Special features of sipat stage 1 supercritical boilers</vt:lpstr>
      <vt:lpstr>Types of boilers</vt:lpstr>
      <vt:lpstr>Drum type boiler</vt:lpstr>
      <vt:lpstr>PowerPoint Presentation</vt:lpstr>
      <vt:lpstr>Once through boiler</vt:lpstr>
      <vt:lpstr>PowerPoint Presentation</vt:lpstr>
      <vt:lpstr>SPIRAL WATER WALLS (advantages)</vt:lpstr>
      <vt:lpstr>disadvantages</vt:lpstr>
      <vt:lpstr>Spiral water walls </vt:lpstr>
      <vt:lpstr>PowerPoint Presentation</vt:lpstr>
      <vt:lpstr>LOW LOAD CIRCULATION SYSTEM</vt:lpstr>
      <vt:lpstr>PowerPoint Presentation</vt:lpstr>
      <vt:lpstr>        Description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Sipercritical technology</dc:title>
  <dc:creator>Microsoft Office User</dc:creator>
  <cp:lastModifiedBy>Microsoft Office User</cp:lastModifiedBy>
  <cp:revision>10</cp:revision>
  <dcterms:created xsi:type="dcterms:W3CDTF">2021-06-22T17:47:28Z</dcterms:created>
  <dcterms:modified xsi:type="dcterms:W3CDTF">2021-06-23T11:44:05Z</dcterms:modified>
</cp:coreProperties>
</file>