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</p:sldIdLst>
  <p:sldSz cy="5143500" cx="9144000"/>
  <p:notesSz cx="6858000" cy="9144000"/>
  <p:embeddedFontLst>
    <p:embeddedFont>
      <p:font typeface="Roboto"/>
      <p:regular r:id="rId38"/>
      <p:bold r:id="rId39"/>
      <p:italic r:id="rId40"/>
      <p:boldItalic r:id="rId41"/>
    </p:embeddedFont>
    <p:embeddedFont>
      <p:font typeface="Roboto Mono"/>
      <p:regular r:id="rId42"/>
      <p:bold r:id="rId43"/>
      <p:italic r:id="rId44"/>
      <p:boldItalic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16EB238C-8FE0-4C76-BD08-A7798C29FB53}">
  <a:tblStyle styleId="{16EB238C-8FE0-4C76-BD08-A7798C29FB5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75F74E9A-62A7-4813-9FE6-03C5E4CAC09B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italic.fntdata"/><Relationship Id="rId20" Type="http://schemas.openxmlformats.org/officeDocument/2006/relationships/slide" Target="slides/slide14.xml"/><Relationship Id="rId42" Type="http://schemas.openxmlformats.org/officeDocument/2006/relationships/font" Target="fonts/RobotoMono-regular.fntdata"/><Relationship Id="rId41" Type="http://schemas.openxmlformats.org/officeDocument/2006/relationships/font" Target="fonts/Roboto-boldItalic.fntdata"/><Relationship Id="rId22" Type="http://schemas.openxmlformats.org/officeDocument/2006/relationships/slide" Target="slides/slide16.xml"/><Relationship Id="rId44" Type="http://schemas.openxmlformats.org/officeDocument/2006/relationships/font" Target="fonts/RobotoMono-italic.fntdata"/><Relationship Id="rId21" Type="http://schemas.openxmlformats.org/officeDocument/2006/relationships/slide" Target="slides/slide15.xml"/><Relationship Id="rId43" Type="http://schemas.openxmlformats.org/officeDocument/2006/relationships/font" Target="fonts/RobotoMono-bold.fnt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45" Type="http://schemas.openxmlformats.org/officeDocument/2006/relationships/font" Target="fonts/RobotoMon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font" Target="fonts/Roboto-bold.fntdata"/><Relationship Id="rId16" Type="http://schemas.openxmlformats.org/officeDocument/2006/relationships/slide" Target="slides/slide10.xml"/><Relationship Id="rId38" Type="http://schemas.openxmlformats.org/officeDocument/2006/relationships/font" Target="fonts/Roboto-regular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8b066a2480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8b066a2480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Ansh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8ba7a82d08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8ba7a82d0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Ansh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8b2b2eda2b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8b2b2eda2b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8ba7a82d0c_0_3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8ba7a82d0c_0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8ba7a82d0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8ba7a82d0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8b0d82a2bf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8b0d82a2bf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8ba7a82d0c_0_3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8ba7a82d0c_0_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8b066a2480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8b066a2480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Raloue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8ba3ed537d_2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8ba3ed537d_2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8ba3ed537d_2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8ba3ed537d_2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8b2b2eda2b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8b2b2eda2b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Srihari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8ba3ed537d_2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8ba3ed537d_2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8bbbf3dc6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8bbbf3dc6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8b066a2480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8b066a2480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Akshiti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8b2b2eda2b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8b2b2eda2b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Srihari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8ba3ed537d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8ba3ed537d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Srihari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8ba3ed537d_1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8ba3ed537d_1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Akshiti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8ba3ed537d_1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8ba3ed537d_1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Srihari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8ba3ed537d_1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8ba3ed537d_1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Akshiti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8b2b2eda2b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8b2b2eda2b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Akshiti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8b2b2eda2b_2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8b2b2eda2b_2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akshiti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8b066a2480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8b066a2480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Akshiti</a:t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8b2b2eda2b_2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8b2b2eda2b_2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srihari</a:t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8b066a2480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8b066a2480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All together wow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8b0d82a2bf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8b0d82a2bf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Raloue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8b2b2eda2b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8b2b2eda2b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Akshiti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8b2b2eda2b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8b2b2eda2b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Raloue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8b2b2eda2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8b2b2eda2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Srihari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8b2b2eda2b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8b2b2eda2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Srihari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8b2b2eda2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8b2b2eda2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Ansh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8.png"/><Relationship Id="rId6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png"/><Relationship Id="rId4" Type="http://schemas.openxmlformats.org/officeDocument/2006/relationships/image" Target="../media/image22.png"/><Relationship Id="rId5" Type="http://schemas.openxmlformats.org/officeDocument/2006/relationships/image" Target="../media/image16.png"/><Relationship Id="rId6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5.png"/><Relationship Id="rId4" Type="http://schemas.openxmlformats.org/officeDocument/2006/relationships/image" Target="../media/image1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9.png"/><Relationship Id="rId4" Type="http://schemas.openxmlformats.org/officeDocument/2006/relationships/image" Target="../media/image2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3.png"/><Relationship Id="rId4" Type="http://schemas.openxmlformats.org/officeDocument/2006/relationships/image" Target="../media/image24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508200"/>
            <a:ext cx="8222100" cy="224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9144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IMPLEMENTATION OF KNN, HBOS AND LOF ALGORITHMS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USING HTTP REQUEST DATASET</a:t>
            </a:r>
            <a:endParaRPr/>
          </a:p>
        </p:txBody>
      </p:sp>
      <p:sp>
        <p:nvSpPr>
          <p:cNvPr id="69" name="Google Shape;69;p13"/>
          <p:cNvSpPr txBox="1"/>
          <p:nvPr/>
        </p:nvSpPr>
        <p:spPr>
          <a:xfrm>
            <a:off x="390525" y="3418725"/>
            <a:ext cx="7537200" cy="15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1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Group Members</a:t>
            </a:r>
            <a:endParaRPr b="1" i="1" sz="1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Raloue R Kapoor</a:t>
            </a:r>
            <a:endParaRPr sz="1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Akshiti Parashar</a:t>
            </a:r>
            <a:endParaRPr sz="1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Ansh Tiwari</a:t>
            </a:r>
            <a:endParaRPr sz="1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Srihari Ananthan</a:t>
            </a:r>
            <a:endParaRPr sz="1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" name="Google Shape;70;p13"/>
          <p:cNvSpPr txBox="1"/>
          <p:nvPr/>
        </p:nvSpPr>
        <p:spPr>
          <a:xfrm>
            <a:off x="30075" y="75200"/>
            <a:ext cx="18951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1" name="Google Shape;7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562100" cy="110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"/>
          <p:cNvSpPr txBox="1"/>
          <p:nvPr>
            <p:ph type="title"/>
          </p:nvPr>
        </p:nvSpPr>
        <p:spPr>
          <a:xfrm>
            <a:off x="263850" y="107425"/>
            <a:ext cx="8430000" cy="139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3.PROBLEM STATEMENT - </a:t>
            </a:r>
            <a:endParaRPr/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/>
              <a:t>THE HTTP REQUEST DATASET</a:t>
            </a:r>
            <a:endParaRPr i="1"/>
          </a:p>
        </p:txBody>
      </p:sp>
      <p:sp>
        <p:nvSpPr>
          <p:cNvPr id="150" name="Google Shape;150;p22"/>
          <p:cNvSpPr txBox="1"/>
          <p:nvPr>
            <p:ph idx="1" type="body"/>
          </p:nvPr>
        </p:nvSpPr>
        <p:spPr>
          <a:xfrm>
            <a:off x="471900" y="2571750"/>
            <a:ext cx="8222100" cy="19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i="1"/>
          </a:p>
        </p:txBody>
      </p:sp>
      <p:pic>
        <p:nvPicPr>
          <p:cNvPr id="151" name="Google Shape;15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1900" y="2117900"/>
            <a:ext cx="7391900" cy="241555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2"/>
          <p:cNvSpPr txBox="1"/>
          <p:nvPr/>
        </p:nvSpPr>
        <p:spPr>
          <a:xfrm>
            <a:off x="1486500" y="4601132"/>
            <a:ext cx="6564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Roboto"/>
                <a:ea typeface="Roboto"/>
                <a:cs typeface="Roboto"/>
                <a:sym typeface="Roboto"/>
              </a:rPr>
              <a:t>X : INDEPENDENT VARIABLES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3" name="Google Shape;153;p22"/>
          <p:cNvSpPr txBox="1"/>
          <p:nvPr/>
        </p:nvSpPr>
        <p:spPr>
          <a:xfrm flipH="1">
            <a:off x="7050900" y="4850350"/>
            <a:ext cx="2093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Roboto"/>
                <a:ea typeface="Roboto"/>
                <a:cs typeface="Roboto"/>
                <a:sym typeface="Roboto"/>
              </a:rPr>
              <a:t>Y : DEPENDENT VARIABLE 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54" name="Google Shape;154;p22"/>
          <p:cNvCxnSpPr>
            <a:stCxn id="152" idx="0"/>
          </p:cNvCxnSpPr>
          <p:nvPr/>
        </p:nvCxnSpPr>
        <p:spPr>
          <a:xfrm flipH="1">
            <a:off x="1789050" y="4601132"/>
            <a:ext cx="29796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5" name="Google Shape;155;p22"/>
          <p:cNvCxnSpPr>
            <a:stCxn id="152" idx="0"/>
          </p:cNvCxnSpPr>
          <p:nvPr/>
        </p:nvCxnSpPr>
        <p:spPr>
          <a:xfrm>
            <a:off x="4768650" y="4601132"/>
            <a:ext cx="2940000" cy="1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6" name="Google Shape;156;p22"/>
          <p:cNvCxnSpPr>
            <a:endCxn id="153" idx="0"/>
          </p:cNvCxnSpPr>
          <p:nvPr/>
        </p:nvCxnSpPr>
        <p:spPr>
          <a:xfrm>
            <a:off x="8077050" y="4340950"/>
            <a:ext cx="20400" cy="50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9775" y="2283650"/>
            <a:ext cx="5330238" cy="285985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3"/>
          <p:cNvSpPr txBox="1"/>
          <p:nvPr/>
        </p:nvSpPr>
        <p:spPr>
          <a:xfrm>
            <a:off x="-282025" y="1557825"/>
            <a:ext cx="9393300" cy="10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u="sng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50">
                <a:highlight>
                  <a:schemeClr val="lt1"/>
                </a:highlight>
              </a:rPr>
              <a:t>K-Nearest Neighbors</a:t>
            </a:r>
            <a:r>
              <a:rPr lang="en-GB" sz="1250">
                <a:highlight>
                  <a:schemeClr val="lt1"/>
                </a:highlight>
              </a:rPr>
              <a:t> is an algorithm for supervised learning. Where the data is 'trained' with data points corresponding to their classification. Once a point is to be predicted, it takes into account the 'K' nearest points to it to determine its classification.</a:t>
            </a:r>
            <a:endParaRPr b="1"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3" name="Google Shape;163;p23"/>
          <p:cNvSpPr txBox="1"/>
          <p:nvPr>
            <p:ph type="title"/>
          </p:nvPr>
        </p:nvSpPr>
        <p:spPr>
          <a:xfrm>
            <a:off x="0" y="604425"/>
            <a:ext cx="89442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/>
              <a:t>     </a:t>
            </a:r>
            <a:r>
              <a:rPr lang="en-GB"/>
              <a:t>4. K-Nearest Neighbors</a:t>
            </a:r>
            <a:endParaRPr sz="27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4"/>
          <p:cNvSpPr txBox="1"/>
          <p:nvPr/>
        </p:nvSpPr>
        <p:spPr>
          <a:xfrm>
            <a:off x="0" y="201450"/>
            <a:ext cx="4661100" cy="38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b="1" lang="en-GB" u="sng">
                <a:latin typeface="Roboto"/>
                <a:ea typeface="Roboto"/>
                <a:cs typeface="Roboto"/>
                <a:sym typeface="Roboto"/>
              </a:rPr>
              <a:t>KNN ALGORITHM</a:t>
            </a:r>
            <a:endParaRPr b="1" u="sng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Roboto"/>
              <a:buAutoNum type="arabicPeriod"/>
            </a:pPr>
            <a:r>
              <a:rPr lang="en-GB" sz="1500">
                <a:latin typeface="Roboto"/>
                <a:ea typeface="Roboto"/>
                <a:cs typeface="Roboto"/>
                <a:sym typeface="Roboto"/>
              </a:rPr>
              <a:t>Import unsupervised .csv file and convert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latin typeface="Roboto"/>
                <a:ea typeface="Roboto"/>
                <a:cs typeface="Roboto"/>
                <a:sym typeface="Roboto"/>
              </a:rPr>
              <a:t> it to supervised.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Roboto"/>
              <a:buAutoNum type="arabicPeriod"/>
            </a:pPr>
            <a:r>
              <a:rPr lang="en-GB" sz="1500">
                <a:latin typeface="Roboto"/>
                <a:ea typeface="Roboto"/>
                <a:cs typeface="Roboto"/>
                <a:sym typeface="Roboto"/>
              </a:rPr>
              <a:t>Convert </a:t>
            </a:r>
            <a:r>
              <a:rPr lang="en-GB" sz="1500">
                <a:solidFill>
                  <a:srgbClr val="222222"/>
                </a:solidFill>
                <a:highlight>
                  <a:srgbClr val="FFFFFF"/>
                </a:highlight>
              </a:rPr>
              <a:t>categorical classes into binary.</a:t>
            </a:r>
            <a:endParaRPr sz="15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500"/>
              <a:buAutoNum type="arabicPeriod"/>
            </a:pPr>
            <a:r>
              <a:rPr lang="en-GB" sz="1500">
                <a:solidFill>
                  <a:srgbClr val="222222"/>
                </a:solidFill>
                <a:highlight>
                  <a:srgbClr val="FFFFFF"/>
                </a:highlight>
              </a:rPr>
              <a:t>Do standardization on independent </a:t>
            </a:r>
            <a:endParaRPr sz="15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222222"/>
                </a:solidFill>
                <a:highlight>
                  <a:srgbClr val="FFFFFF"/>
                </a:highlight>
              </a:rPr>
              <a:t>variables.</a:t>
            </a:r>
            <a:endParaRPr sz="15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500"/>
              <a:buAutoNum type="arabicPeriod"/>
            </a:pPr>
            <a:r>
              <a:rPr lang="en-GB" sz="1500">
                <a:solidFill>
                  <a:srgbClr val="222222"/>
                </a:solidFill>
                <a:highlight>
                  <a:srgbClr val="FFFFFF"/>
                </a:highlight>
              </a:rPr>
              <a:t>Perform train test split.</a:t>
            </a:r>
            <a:endParaRPr sz="15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500"/>
              <a:buAutoNum type="arabicPeriod"/>
            </a:pPr>
            <a:r>
              <a:rPr lang="en-GB" sz="1500">
                <a:solidFill>
                  <a:srgbClr val="222222"/>
                </a:solidFill>
                <a:highlight>
                  <a:srgbClr val="FFFFFF"/>
                </a:highlight>
              </a:rPr>
              <a:t>Do classification..</a:t>
            </a:r>
            <a:endParaRPr sz="15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500"/>
              <a:buAutoNum type="arabicPeriod"/>
            </a:pPr>
            <a:r>
              <a:rPr lang="en-GB" sz="1500">
                <a:solidFill>
                  <a:srgbClr val="222222"/>
                </a:solidFill>
                <a:highlight>
                  <a:srgbClr val="FFFFFF"/>
                </a:highlight>
              </a:rPr>
              <a:t>Plot accuracy and filter out best K.</a:t>
            </a:r>
            <a:endParaRPr sz="15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500"/>
              <a:buAutoNum type="arabicPeriod"/>
            </a:pPr>
            <a:r>
              <a:rPr lang="en-GB" sz="1500">
                <a:solidFill>
                  <a:srgbClr val="222222"/>
                </a:solidFill>
                <a:highlight>
                  <a:srgbClr val="FFFFFF"/>
                </a:highlight>
              </a:rPr>
              <a:t>Plot error rate curve</a:t>
            </a:r>
            <a:endParaRPr sz="15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500"/>
              <a:buAutoNum type="arabicPeriod"/>
            </a:pPr>
            <a:r>
              <a:rPr lang="en-GB" sz="1500">
                <a:solidFill>
                  <a:srgbClr val="222222"/>
                </a:solidFill>
                <a:highlight>
                  <a:schemeClr val="lt1"/>
                </a:highlight>
              </a:rPr>
              <a:t>Predict the model.</a:t>
            </a:r>
            <a:endParaRPr sz="15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500"/>
              <a:buAutoNum type="arabicPeriod"/>
            </a:pPr>
            <a:r>
              <a:rPr lang="en-GB" sz="1500">
                <a:solidFill>
                  <a:srgbClr val="222222"/>
                </a:solidFill>
                <a:highlight>
                  <a:srgbClr val="FFFFFF"/>
                </a:highlight>
              </a:rPr>
              <a:t>Get confusion matrix and compute classification report for best K.</a:t>
            </a:r>
            <a:endParaRPr sz="15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500"/>
              <a:buAutoNum type="arabicPeriod"/>
            </a:pPr>
            <a:r>
              <a:rPr lang="en-GB" sz="1500">
                <a:solidFill>
                  <a:srgbClr val="222222"/>
                </a:solidFill>
                <a:highlight>
                  <a:srgbClr val="FFFFFF"/>
                </a:highlight>
              </a:rPr>
              <a:t>Get ROC curve and find AUC.</a:t>
            </a:r>
            <a:endParaRPr sz="150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  <p:sp>
        <p:nvSpPr>
          <p:cNvPr id="169" name="Google Shape;169;p24"/>
          <p:cNvSpPr txBox="1"/>
          <p:nvPr/>
        </p:nvSpPr>
        <p:spPr>
          <a:xfrm>
            <a:off x="4368888" y="0"/>
            <a:ext cx="4775100" cy="4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Euclidean distance formula for multi-dimensional vectors </a:t>
            </a:r>
            <a:r>
              <a:rPr b="1" lang="en-GB">
                <a:latin typeface="Roboto"/>
                <a:ea typeface="Roboto"/>
                <a:cs typeface="Roboto"/>
                <a:sym typeface="Roboto"/>
              </a:rPr>
              <a:t>: 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0" name="Google Shape;17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5837" y="454800"/>
            <a:ext cx="4661224" cy="68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25950" y="1290150"/>
            <a:ext cx="4661100" cy="385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5"/>
          <p:cNvSpPr txBox="1"/>
          <p:nvPr/>
        </p:nvSpPr>
        <p:spPr>
          <a:xfrm>
            <a:off x="1505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Roboto"/>
                <a:ea typeface="Roboto"/>
                <a:cs typeface="Roboto"/>
                <a:sym typeface="Roboto"/>
              </a:rPr>
              <a:t>def KNN_algorithm(dataset): 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   </a:t>
            </a:r>
            <a:r>
              <a:rPr b="1" lang="en-GB">
                <a:solidFill>
                  <a:srgbClr val="980000"/>
                </a:solidFill>
                <a:latin typeface="Roboto"/>
                <a:ea typeface="Roboto"/>
                <a:cs typeface="Roboto"/>
                <a:sym typeface="Roboto"/>
              </a:rPr>
              <a:t> datax,datay = data_preprocessing(dataset)</a:t>
            </a:r>
            <a:endParaRPr b="1">
              <a:solidFill>
                <a:srgbClr val="98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98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    print("Data Preprocessed")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    </a:t>
            </a:r>
            <a:r>
              <a:rPr b="1" lang="en-GB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datay = convert_to_num(datay,'KNN')</a:t>
            </a:r>
            <a:endParaRPr b="1">
              <a:solidFill>
                <a:srgbClr val="FF99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   </a:t>
            </a:r>
            <a:r>
              <a:rPr b="1" lang="en-GB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 x_train,x_test,y_train,y_test = train_test_split(datax,datay,test_size=0.3,random_state=4)</a:t>
            </a:r>
            <a:endParaRPr b="1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  </a:t>
            </a:r>
            <a:r>
              <a:rPr b="1" lang="en-GB">
                <a:solidFill>
                  <a:srgbClr val="FF00FF"/>
                </a:solidFill>
                <a:latin typeface="Roboto"/>
                <a:ea typeface="Roboto"/>
                <a:cs typeface="Roboto"/>
                <a:sym typeface="Roboto"/>
              </a:rPr>
              <a:t>  optimal_value,hpvalues,error_rate = findhyperparameter('KNN',x_train,y_train,x_test,y_test)</a:t>
            </a:r>
            <a:endParaRPr b="1">
              <a:solidFill>
                <a:srgbClr val="FF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    print("Optimal value found")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6AA84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    neigh = KNeighborsClassifier(n_neighbors=optimal_value)</a:t>
            </a:r>
            <a:endParaRPr b="1">
              <a:solidFill>
                <a:srgbClr val="6AA84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u="sng">
              <a:solidFill>
                <a:srgbClr val="741B47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u="sng">
                <a:solidFill>
                  <a:srgbClr val="741B47"/>
                </a:solidFill>
                <a:latin typeface="Roboto"/>
                <a:ea typeface="Roboto"/>
                <a:cs typeface="Roboto"/>
                <a:sym typeface="Roboto"/>
              </a:rPr>
              <a:t>   </a:t>
            </a:r>
            <a:r>
              <a:rPr b="1" lang="en-GB">
                <a:solidFill>
                  <a:srgbClr val="741B47"/>
                </a:solidFill>
                <a:latin typeface="Roboto"/>
                <a:ea typeface="Roboto"/>
                <a:cs typeface="Roboto"/>
                <a:sym typeface="Roboto"/>
              </a:rPr>
              <a:t> neigh.fit(x_train,y_train)</a:t>
            </a:r>
            <a:endParaRPr b="1">
              <a:solidFill>
                <a:srgbClr val="741B47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741B47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741B47"/>
                </a:solidFill>
                <a:latin typeface="Roboto"/>
                <a:ea typeface="Roboto"/>
                <a:cs typeface="Roboto"/>
                <a:sym typeface="Roboto"/>
              </a:rPr>
              <a:t>    preds = neigh.predict(x_test)</a:t>
            </a:r>
            <a:endParaRPr b="1">
              <a:solidFill>
                <a:srgbClr val="741B47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741B47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  </a:t>
            </a:r>
            <a:r>
              <a:rPr b="1" lang="en-GB">
                <a:latin typeface="Roboto"/>
                <a:ea typeface="Roboto"/>
                <a:cs typeface="Roboto"/>
                <a:sym typeface="Roboto"/>
              </a:rPr>
              <a:t>  </a:t>
            </a:r>
            <a:r>
              <a:rPr b="1" lang="en-GB">
                <a:solidFill>
                  <a:srgbClr val="351C75"/>
                </a:solidFill>
                <a:latin typeface="Roboto"/>
                <a:ea typeface="Roboto"/>
                <a:cs typeface="Roboto"/>
                <a:sym typeface="Roboto"/>
              </a:rPr>
              <a:t>print_results(optimal_value,hpvalues,error_rate,y_test,preds,dataset,'KNN')</a:t>
            </a:r>
            <a:endParaRPr b="1">
              <a:solidFill>
                <a:srgbClr val="351C7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77" name="Google Shape;177;p25"/>
          <p:cNvCxnSpPr/>
          <p:nvPr/>
        </p:nvCxnSpPr>
        <p:spPr>
          <a:xfrm>
            <a:off x="2571750" y="210550"/>
            <a:ext cx="16542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8" name="Google Shape;178;p25"/>
          <p:cNvSpPr txBox="1"/>
          <p:nvPr/>
        </p:nvSpPr>
        <p:spPr>
          <a:xfrm>
            <a:off x="4286250" y="0"/>
            <a:ext cx="3910200" cy="3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u="sng">
                <a:latin typeface="Roboto"/>
                <a:ea typeface="Roboto"/>
                <a:cs typeface="Roboto"/>
                <a:sym typeface="Roboto"/>
              </a:rPr>
              <a:t>Calling the function</a:t>
            </a:r>
            <a:endParaRPr b="1" u="sng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79" name="Google Shape;179;p25"/>
          <p:cNvCxnSpPr/>
          <p:nvPr/>
        </p:nvCxnSpPr>
        <p:spPr>
          <a:xfrm flipH="1" rot="10800000">
            <a:off x="3729800" y="616650"/>
            <a:ext cx="962400" cy="15000"/>
          </a:xfrm>
          <a:prstGeom prst="straightConnector1">
            <a:avLst/>
          </a:prstGeom>
          <a:noFill/>
          <a:ln cap="flat" cmpd="sng" w="9525">
            <a:solidFill>
              <a:srgbClr val="98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0" name="Google Shape;180;p25"/>
          <p:cNvSpPr txBox="1"/>
          <p:nvPr/>
        </p:nvSpPr>
        <p:spPr>
          <a:xfrm>
            <a:off x="4692200" y="391350"/>
            <a:ext cx="1865100" cy="3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u="sng">
                <a:solidFill>
                  <a:srgbClr val="980000"/>
                </a:solidFill>
                <a:latin typeface="Roboto"/>
                <a:ea typeface="Roboto"/>
                <a:cs typeface="Roboto"/>
                <a:sym typeface="Roboto"/>
              </a:rPr>
              <a:t>Data preprocessing</a:t>
            </a:r>
            <a:endParaRPr b="1" u="sng">
              <a:solidFill>
                <a:srgbClr val="98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81" name="Google Shape;181;p25"/>
          <p:cNvCxnSpPr/>
          <p:nvPr/>
        </p:nvCxnSpPr>
        <p:spPr>
          <a:xfrm flipH="1" rot="10800000">
            <a:off x="3233500" y="1488975"/>
            <a:ext cx="1699500" cy="1500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2" name="Google Shape;182;p25"/>
          <p:cNvSpPr txBox="1"/>
          <p:nvPr/>
        </p:nvSpPr>
        <p:spPr>
          <a:xfrm>
            <a:off x="4572000" y="1256175"/>
            <a:ext cx="4226100" cy="4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u="sng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Converting </a:t>
            </a:r>
            <a:r>
              <a:rPr b="1" lang="en-GB" u="sng">
                <a:solidFill>
                  <a:srgbClr val="FF9900"/>
                </a:solidFill>
                <a:highlight>
                  <a:srgbClr val="FFFFFF"/>
                </a:highlight>
              </a:rPr>
              <a:t>categorical classes into binary.</a:t>
            </a:r>
            <a:endParaRPr b="1" sz="1500" u="sng">
              <a:solidFill>
                <a:srgbClr val="FF99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83" name="Google Shape;183;p25"/>
          <p:cNvCxnSpPr/>
          <p:nvPr/>
        </p:nvCxnSpPr>
        <p:spPr>
          <a:xfrm>
            <a:off x="7534775" y="2301050"/>
            <a:ext cx="586500" cy="15000"/>
          </a:xfrm>
          <a:prstGeom prst="straightConnector1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4" name="Google Shape;184;p25"/>
          <p:cNvCxnSpPr/>
          <p:nvPr/>
        </p:nvCxnSpPr>
        <p:spPr>
          <a:xfrm>
            <a:off x="8106275" y="2331125"/>
            <a:ext cx="0" cy="616500"/>
          </a:xfrm>
          <a:prstGeom prst="straightConnector1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5" name="Google Shape;185;p25"/>
          <p:cNvSpPr txBox="1"/>
          <p:nvPr/>
        </p:nvSpPr>
        <p:spPr>
          <a:xfrm>
            <a:off x="7234025" y="2962700"/>
            <a:ext cx="2045400" cy="9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u="sng">
                <a:solidFill>
                  <a:srgbClr val="FF00FF"/>
                </a:solidFill>
                <a:latin typeface="Roboto"/>
                <a:ea typeface="Roboto"/>
                <a:cs typeface="Roboto"/>
                <a:sym typeface="Roboto"/>
              </a:rPr>
              <a:t>TRAIN TEST SPLIT AND FINDING OPTIMAL K</a:t>
            </a:r>
            <a:endParaRPr b="1" u="sng">
              <a:solidFill>
                <a:srgbClr val="FF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86" name="Google Shape;186;p25"/>
          <p:cNvCxnSpPr/>
          <p:nvPr/>
        </p:nvCxnSpPr>
        <p:spPr>
          <a:xfrm>
            <a:off x="4947975" y="3158300"/>
            <a:ext cx="827100" cy="15000"/>
          </a:xfrm>
          <a:prstGeom prst="straightConnector1">
            <a:avLst/>
          </a:prstGeom>
          <a:noFill/>
          <a:ln cap="flat" cmpd="sng" w="9525">
            <a:solidFill>
              <a:srgbClr val="38761D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7" name="Google Shape;187;p25"/>
          <p:cNvSpPr txBox="1"/>
          <p:nvPr/>
        </p:nvSpPr>
        <p:spPr>
          <a:xfrm>
            <a:off x="5820275" y="2752225"/>
            <a:ext cx="1331100" cy="9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rPr>
              <a:t>Putting optimal value as K</a:t>
            </a:r>
            <a:endParaRPr b="1">
              <a:solidFill>
                <a:srgbClr val="38761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88" name="Google Shape;188;p25"/>
          <p:cNvCxnSpPr/>
          <p:nvPr/>
        </p:nvCxnSpPr>
        <p:spPr>
          <a:xfrm>
            <a:off x="2707100" y="3489150"/>
            <a:ext cx="0" cy="601500"/>
          </a:xfrm>
          <a:prstGeom prst="straightConnector1">
            <a:avLst/>
          </a:prstGeom>
          <a:noFill/>
          <a:ln cap="flat" cmpd="sng" w="9525">
            <a:solidFill>
              <a:srgbClr val="4C113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9" name="Google Shape;189;p25"/>
          <p:cNvCxnSpPr/>
          <p:nvPr/>
        </p:nvCxnSpPr>
        <p:spPr>
          <a:xfrm>
            <a:off x="2737175" y="3774900"/>
            <a:ext cx="360900" cy="0"/>
          </a:xfrm>
          <a:prstGeom prst="straightConnector1">
            <a:avLst/>
          </a:prstGeom>
          <a:noFill/>
          <a:ln cap="flat" cmpd="sng" w="9525">
            <a:solidFill>
              <a:srgbClr val="4C11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0" name="Google Shape;190;p25"/>
          <p:cNvSpPr txBox="1"/>
          <p:nvPr/>
        </p:nvSpPr>
        <p:spPr>
          <a:xfrm>
            <a:off x="3098075" y="3489150"/>
            <a:ext cx="2676900" cy="6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u="sng">
                <a:solidFill>
                  <a:srgbClr val="4C1130"/>
                </a:solidFill>
                <a:latin typeface="Roboto"/>
                <a:ea typeface="Roboto"/>
                <a:cs typeface="Roboto"/>
                <a:sym typeface="Roboto"/>
              </a:rPr>
              <a:t>Fitting and predicting the </a:t>
            </a:r>
            <a:endParaRPr b="1" u="sng">
              <a:solidFill>
                <a:srgbClr val="4C113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u="sng">
                <a:solidFill>
                  <a:srgbClr val="4C1130"/>
                </a:solidFill>
                <a:latin typeface="Roboto"/>
                <a:ea typeface="Roboto"/>
                <a:cs typeface="Roboto"/>
                <a:sym typeface="Roboto"/>
              </a:rPr>
              <a:t>x and y train data</a:t>
            </a:r>
            <a:endParaRPr b="1" u="sng">
              <a:solidFill>
                <a:srgbClr val="4C113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91" name="Google Shape;191;p25"/>
          <p:cNvCxnSpPr/>
          <p:nvPr/>
        </p:nvCxnSpPr>
        <p:spPr>
          <a:xfrm flipH="1" rot="10800000">
            <a:off x="6256425" y="4406600"/>
            <a:ext cx="466200" cy="15000"/>
          </a:xfrm>
          <a:prstGeom prst="straightConnector1">
            <a:avLst/>
          </a:prstGeom>
          <a:noFill/>
          <a:ln cap="flat" cmpd="sng" w="9525">
            <a:solidFill>
              <a:srgbClr val="351C75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2" name="Google Shape;192;p25"/>
          <p:cNvSpPr txBox="1"/>
          <p:nvPr/>
        </p:nvSpPr>
        <p:spPr>
          <a:xfrm>
            <a:off x="6677550" y="4195425"/>
            <a:ext cx="1654200" cy="4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u="sng">
                <a:solidFill>
                  <a:srgbClr val="674EA7"/>
                </a:solidFill>
                <a:latin typeface="Roboto"/>
                <a:ea typeface="Roboto"/>
                <a:cs typeface="Roboto"/>
                <a:sym typeface="Roboto"/>
              </a:rPr>
              <a:t>Plotting results</a:t>
            </a:r>
            <a:endParaRPr b="1" u="sng">
              <a:solidFill>
                <a:srgbClr val="674EA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6"/>
          <p:cNvSpPr txBox="1"/>
          <p:nvPr/>
        </p:nvSpPr>
        <p:spPr>
          <a:xfrm>
            <a:off x="0" y="45125"/>
            <a:ext cx="91440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b="1" lang="en-GB" sz="1600" u="sng">
                <a:latin typeface="Roboto"/>
                <a:ea typeface="Roboto"/>
                <a:cs typeface="Roboto"/>
                <a:sym typeface="Roboto"/>
              </a:rPr>
              <a:t>Computation of accuracy </a:t>
            </a:r>
            <a:r>
              <a:rPr b="1" lang="en-GB" sz="1600" u="sng">
                <a:latin typeface="Roboto"/>
                <a:ea typeface="Roboto"/>
                <a:cs typeface="Roboto"/>
                <a:sym typeface="Roboto"/>
              </a:rPr>
              <a:t>using confusion matrix</a:t>
            </a:r>
            <a:r>
              <a:rPr b="1" lang="en-GB" sz="1600" u="sng">
                <a:latin typeface="Roboto"/>
                <a:ea typeface="Roboto"/>
                <a:cs typeface="Roboto"/>
                <a:sym typeface="Roboto"/>
              </a:rPr>
              <a:t> :</a:t>
            </a:r>
            <a:endParaRPr b="1" sz="1600" u="sng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8" name="Google Shape;19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4375" y="376025"/>
            <a:ext cx="3751700" cy="21055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99" name="Google Shape;199;p26"/>
          <p:cNvGraphicFramePr/>
          <p:nvPr/>
        </p:nvGraphicFramePr>
        <p:xfrm>
          <a:off x="0" y="668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{16EB238C-8FE0-4C76-BD08-A7798C29FB53}</a:tableStyleId>
              </a:tblPr>
              <a:tblGrid>
                <a:gridCol w="1185375"/>
                <a:gridCol w="992400"/>
              </a:tblGrid>
              <a:tr h="624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50"/>
                        <a:t>T</a:t>
                      </a:r>
                      <a:r>
                        <a:rPr lang="en-GB" sz="1550"/>
                        <a:t>P=18570</a:t>
                      </a:r>
                      <a:endParaRPr sz="1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50"/>
                        <a:t>FP=0</a:t>
                      </a:r>
                      <a:endParaRPr sz="1650"/>
                    </a:p>
                  </a:txBody>
                  <a:tcPr marT="91425" marB="91425" marR="91425" marL="91425"/>
                </a:tc>
              </a:tr>
              <a:tr h="444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50"/>
                        <a:t>FN</a:t>
                      </a:r>
                      <a:r>
                        <a:rPr lang="en-GB" sz="1650"/>
                        <a:t>=1 </a:t>
                      </a:r>
                      <a:endParaRPr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50"/>
                        <a:t>TN=32</a:t>
                      </a:r>
                      <a:endParaRPr sz="19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200" name="Google Shape;200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24150" y="460425"/>
            <a:ext cx="3352800" cy="486725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6"/>
          <p:cNvSpPr txBox="1"/>
          <p:nvPr/>
        </p:nvSpPr>
        <p:spPr>
          <a:xfrm>
            <a:off x="65775" y="1981900"/>
            <a:ext cx="4932900" cy="4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latin typeface="Roboto"/>
                <a:ea typeface="Roboto"/>
                <a:cs typeface="Roboto"/>
                <a:sym typeface="Roboto"/>
              </a:rPr>
              <a:t>ACC=(18570+32)/(</a:t>
            </a:r>
            <a:r>
              <a:rPr b="1" lang="en-GB" sz="1500">
                <a:latin typeface="Roboto"/>
                <a:ea typeface="Roboto"/>
                <a:cs typeface="Roboto"/>
                <a:sym typeface="Roboto"/>
              </a:rPr>
              <a:t>18570+32+0+1)=0.999=99.99%</a:t>
            </a:r>
            <a:endParaRPr b="1" sz="15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2" name="Google Shape;202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12625" y="2692050"/>
            <a:ext cx="4331375" cy="2316075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26"/>
          <p:cNvSpPr txBox="1"/>
          <p:nvPr/>
        </p:nvSpPr>
        <p:spPr>
          <a:xfrm>
            <a:off x="391025" y="2646950"/>
            <a:ext cx="4181100" cy="224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4" name="Google Shape;204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2571750"/>
            <a:ext cx="4932950" cy="257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26"/>
          <p:cNvSpPr txBox="1"/>
          <p:nvPr/>
        </p:nvSpPr>
        <p:spPr>
          <a:xfrm>
            <a:off x="2236300" y="1026075"/>
            <a:ext cx="3431700" cy="9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Roboto"/>
                <a:ea typeface="Roboto"/>
                <a:cs typeface="Roboto"/>
                <a:sym typeface="Roboto"/>
              </a:rPr>
              <a:t>Prediction conduction positive=TP+FP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Roboto"/>
                <a:ea typeface="Roboto"/>
                <a:cs typeface="Roboto"/>
                <a:sym typeface="Roboto"/>
              </a:rPr>
              <a:t>                                                        =18750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Roboto"/>
                <a:ea typeface="Roboto"/>
                <a:cs typeface="Roboto"/>
                <a:sym typeface="Roboto"/>
              </a:rPr>
              <a:t>Prediction conduction negative=FN+TN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Roboto"/>
                <a:ea typeface="Roboto"/>
                <a:cs typeface="Roboto"/>
                <a:sym typeface="Roboto"/>
              </a:rPr>
              <a:t>                                                         =33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7"/>
          <p:cNvSpPr txBox="1"/>
          <p:nvPr/>
        </p:nvSpPr>
        <p:spPr>
          <a:xfrm>
            <a:off x="2296450" y="0"/>
            <a:ext cx="40422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211" name="Google Shape;211;p27"/>
          <p:cNvGraphicFramePr/>
          <p:nvPr/>
        </p:nvGraphicFramePr>
        <p:xfrm>
          <a:off x="30075" y="1019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{75F74E9A-62A7-4813-9FE6-03C5E4CAC09B}</a:tableStyleId>
              </a:tblPr>
              <a:tblGrid>
                <a:gridCol w="2255925"/>
                <a:gridCol w="2286000"/>
                <a:gridCol w="2141300"/>
                <a:gridCol w="2430700"/>
              </a:tblGrid>
              <a:tr h="6416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600"/>
                        <a:t> </a:t>
                      </a:r>
                      <a:endParaRPr b="1" sz="16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750"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precision</a:t>
                      </a:r>
                      <a:endParaRPr b="1" sz="1750"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750">
                          <a:highlight>
                            <a:srgbClr val="FFFFFF"/>
                          </a:highlight>
                        </a:rPr>
                        <a:t>recall</a:t>
                      </a:r>
                      <a:endParaRPr b="1" sz="175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350">
                          <a:highlight>
                            <a:srgbClr val="FFFFFF"/>
                          </a:highlight>
                        </a:rPr>
                        <a:t>f1-score</a:t>
                      </a:r>
                      <a:endParaRPr b="1" sz="135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16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600"/>
                        <a:t>0</a:t>
                      </a:r>
                      <a:endParaRPr b="1" sz="16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75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1.00</a:t>
                      </a:r>
                      <a:endParaRPr b="1" sz="175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75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1.00</a:t>
                      </a:r>
                      <a:endParaRPr b="1" sz="175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35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1.00</a:t>
                      </a:r>
                      <a:endParaRPr b="1" sz="135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16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600"/>
                        <a:t>1</a:t>
                      </a:r>
                      <a:endParaRPr b="1" sz="16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75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1.00</a:t>
                      </a:r>
                      <a:endParaRPr b="1" sz="175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75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0.97</a:t>
                      </a:r>
                      <a:endParaRPr b="1" sz="175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35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0.98</a:t>
                      </a:r>
                      <a:endParaRPr b="1" sz="135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16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600"/>
                        <a:t>accuracy</a:t>
                      </a:r>
                      <a:endParaRPr b="1" sz="16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2100"/>
                        <a:t> </a:t>
                      </a:r>
                      <a:endParaRPr b="1" sz="21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2100"/>
                        <a:t> </a:t>
                      </a:r>
                      <a:endParaRPr b="1" sz="21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35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1.00</a:t>
                      </a:r>
                      <a:endParaRPr b="1" sz="135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16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600"/>
                        <a:t>macro avg</a:t>
                      </a:r>
                      <a:endParaRPr b="1" sz="16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75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1.00</a:t>
                      </a:r>
                      <a:endParaRPr b="1" sz="175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75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0.98</a:t>
                      </a:r>
                      <a:endParaRPr b="1" sz="175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35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0.99</a:t>
                      </a:r>
                      <a:endParaRPr b="1" sz="135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521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65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weighted avg</a:t>
                      </a:r>
                      <a:r>
                        <a:rPr b="1" lang="en-GB" sz="125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	</a:t>
                      </a:r>
                      <a:endParaRPr b="1" sz="125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75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1.00</a:t>
                      </a:r>
                      <a:endParaRPr b="1" sz="175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75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1.00</a:t>
                      </a:r>
                      <a:endParaRPr b="1" sz="175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35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1.00</a:t>
                      </a:r>
                      <a:endParaRPr b="1" sz="135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12" name="Google Shape;212;p27"/>
          <p:cNvSpPr txBox="1"/>
          <p:nvPr/>
        </p:nvSpPr>
        <p:spPr>
          <a:xfrm>
            <a:off x="30075" y="180475"/>
            <a:ext cx="91440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ctr">
              <a:spcBef>
                <a:spcPts val="0"/>
              </a:spcBef>
              <a:spcAft>
                <a:spcPts val="0"/>
              </a:spcAft>
              <a:buSzPts val="1700"/>
              <a:buFont typeface="Roboto"/>
              <a:buChar char="●"/>
            </a:pPr>
            <a:r>
              <a:rPr b="1" lang="en-GB" sz="1700" u="sng">
                <a:latin typeface="Roboto"/>
                <a:ea typeface="Roboto"/>
                <a:cs typeface="Roboto"/>
                <a:sym typeface="Roboto"/>
              </a:rPr>
              <a:t>Classification report</a:t>
            </a:r>
            <a:endParaRPr b="1" sz="1700" u="sng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8"/>
          <p:cNvSpPr txBox="1"/>
          <p:nvPr/>
        </p:nvSpPr>
        <p:spPr>
          <a:xfrm>
            <a:off x="15050" y="30075"/>
            <a:ext cx="92193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ctr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b="1" lang="en-GB" sz="1600" u="sng">
                <a:latin typeface="Roboto"/>
                <a:ea typeface="Roboto"/>
                <a:cs typeface="Roboto"/>
                <a:sym typeface="Roboto"/>
              </a:rPr>
              <a:t>Results</a:t>
            </a:r>
            <a:endParaRPr b="1" sz="1600" u="sng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8" name="Google Shape;218;p28"/>
          <p:cNvSpPr txBox="1"/>
          <p:nvPr/>
        </p:nvSpPr>
        <p:spPr>
          <a:xfrm>
            <a:off x="30075" y="1503950"/>
            <a:ext cx="4436700" cy="36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19" name="Google Shape;21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7575" y="420950"/>
            <a:ext cx="4572000" cy="3130875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28"/>
          <p:cNvSpPr txBox="1"/>
          <p:nvPr/>
        </p:nvSpPr>
        <p:spPr>
          <a:xfrm>
            <a:off x="4632150" y="782050"/>
            <a:ext cx="4511700" cy="43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1" name="Google Shape;221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632450"/>
            <a:ext cx="4511700" cy="2707900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28"/>
          <p:cNvSpPr txBox="1"/>
          <p:nvPr/>
        </p:nvSpPr>
        <p:spPr>
          <a:xfrm>
            <a:off x="5064575" y="3564925"/>
            <a:ext cx="3867600" cy="13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11111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What is the value of the AUROC (area under roc) to conclude that a classifier is excellent?</a:t>
            </a:r>
            <a:endParaRPr b="1" sz="1800">
              <a:solidFill>
                <a:srgbClr val="11111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3" name="Google Shape;223;p28"/>
          <p:cNvSpPr txBox="1"/>
          <p:nvPr/>
        </p:nvSpPr>
        <p:spPr>
          <a:xfrm>
            <a:off x="315725" y="3735950"/>
            <a:ext cx="4064700" cy="13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4" name="Google Shape;224;p28"/>
          <p:cNvPicPr preferRelativeResize="0"/>
          <p:nvPr/>
        </p:nvPicPr>
        <p:blipFill rotWithShape="1">
          <a:blip r:embed="rId5">
            <a:alphaModFix/>
          </a:blip>
          <a:srcRect b="130040" l="77992" r="-32426" t="-130040"/>
          <a:stretch/>
        </p:blipFill>
        <p:spPr>
          <a:xfrm>
            <a:off x="4314750" y="1869425"/>
            <a:ext cx="3157625" cy="135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0975" y="3556525"/>
            <a:ext cx="3143250" cy="137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5.Histogram Based Outlier Score</a:t>
            </a:r>
            <a:endParaRPr/>
          </a:p>
        </p:txBody>
      </p:sp>
      <p:graphicFrame>
        <p:nvGraphicFramePr>
          <p:cNvPr id="231" name="Google Shape;231;p29"/>
          <p:cNvGraphicFramePr/>
          <p:nvPr/>
        </p:nvGraphicFramePr>
        <p:xfrm>
          <a:off x="217713" y="23035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{16EB238C-8FE0-4C76-BD08-A7798C29FB53}</a:tableStyleId>
              </a:tblPr>
              <a:tblGrid>
                <a:gridCol w="718350"/>
                <a:gridCol w="1033925"/>
              </a:tblGrid>
              <a:tr h="380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Column A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77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0.00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77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1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0.31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77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2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0.90</a:t>
                      </a:r>
                      <a:endParaRPr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7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3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0.45</a:t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9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4</a:t>
                      </a:r>
                      <a:endParaRPr sz="12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0.50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32" name="Google Shape;232;p29"/>
          <p:cNvSpPr txBox="1"/>
          <p:nvPr/>
        </p:nvSpPr>
        <p:spPr>
          <a:xfrm>
            <a:off x="63925" y="1874813"/>
            <a:ext cx="2204400" cy="3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Standardized xtrain data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233" name="Google Shape;233;p29"/>
          <p:cNvGraphicFramePr/>
          <p:nvPr/>
        </p:nvGraphicFramePr>
        <p:xfrm>
          <a:off x="217700" y="46573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{16EB238C-8FE0-4C76-BD08-A7798C29FB53}</a:tableStyleId>
              </a:tblPr>
              <a:tblGrid>
                <a:gridCol w="718375"/>
                <a:gridCol w="1033900"/>
              </a:tblGrid>
              <a:tr h="301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Min: 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Max: 0.9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34" name="Google Shape;234;p29"/>
          <p:cNvSpPr/>
          <p:nvPr/>
        </p:nvSpPr>
        <p:spPr>
          <a:xfrm>
            <a:off x="2173347" y="3191675"/>
            <a:ext cx="1065900" cy="208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9"/>
          <p:cNvSpPr txBox="1"/>
          <p:nvPr/>
        </p:nvSpPr>
        <p:spPr>
          <a:xfrm>
            <a:off x="2268325" y="2868500"/>
            <a:ext cx="1065900" cy="2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nbins = 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6" name="Google Shape;23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2600" y="2139888"/>
            <a:ext cx="3810000" cy="264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29"/>
          <p:cNvSpPr txBox="1"/>
          <p:nvPr/>
        </p:nvSpPr>
        <p:spPr>
          <a:xfrm>
            <a:off x="7252600" y="2911925"/>
            <a:ext cx="16329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Similarly we find histograms for other columns as well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0"/>
          <p:cNvSpPr txBox="1"/>
          <p:nvPr/>
        </p:nvSpPr>
        <p:spPr>
          <a:xfrm>
            <a:off x="364050" y="476250"/>
            <a:ext cx="4191000" cy="7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After we have all histograms ready we start bringing in values to calculate the scores for them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3" name="Google Shape;243;p30"/>
          <p:cNvSpPr txBox="1"/>
          <p:nvPr/>
        </p:nvSpPr>
        <p:spPr>
          <a:xfrm>
            <a:off x="5517675" y="476250"/>
            <a:ext cx="3156900" cy="2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Suppose  we calculate for x = 0.59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4" name="Google Shape;244;p30"/>
          <p:cNvSpPr txBox="1"/>
          <p:nvPr/>
        </p:nvSpPr>
        <p:spPr>
          <a:xfrm>
            <a:off x="381000" y="1183950"/>
            <a:ext cx="41571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We apply this formula for calculating the scores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45" name="Google Shape;24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1125" y="901050"/>
            <a:ext cx="3810000" cy="2857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30"/>
          <p:cNvSpPr/>
          <p:nvPr/>
        </p:nvSpPr>
        <p:spPr>
          <a:xfrm>
            <a:off x="7546525" y="3124200"/>
            <a:ext cx="122400" cy="954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30"/>
          <p:cNvSpPr txBox="1"/>
          <p:nvPr/>
        </p:nvSpPr>
        <p:spPr>
          <a:xfrm>
            <a:off x="7170925" y="2824800"/>
            <a:ext cx="4980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0.59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8" name="Google Shape;248;p30"/>
          <p:cNvSpPr txBox="1"/>
          <p:nvPr/>
        </p:nvSpPr>
        <p:spPr>
          <a:xfrm>
            <a:off x="5361225" y="4068525"/>
            <a:ext cx="34698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HBOS(0.59) = log(⅓).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9" name="Google Shape;249;p30"/>
          <p:cNvSpPr txBox="1"/>
          <p:nvPr/>
        </p:nvSpPr>
        <p:spPr>
          <a:xfrm>
            <a:off x="5361225" y="4504125"/>
            <a:ext cx="34698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Finally we get a score to check for outlier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0" name="Google Shape;250;p30"/>
          <p:cNvSpPr txBox="1"/>
          <p:nvPr/>
        </p:nvSpPr>
        <p:spPr>
          <a:xfrm>
            <a:off x="414975" y="2953125"/>
            <a:ext cx="3810000" cy="19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d stands for the number of features or columns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p is the input test data which needs to be checked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hist</a:t>
            </a:r>
            <a:r>
              <a:rPr baseline="-25000" lang="en-GB">
                <a:latin typeface="Roboto"/>
                <a:ea typeface="Roboto"/>
                <a:cs typeface="Roboto"/>
                <a:sym typeface="Roboto"/>
              </a:rPr>
              <a:t>i</a:t>
            </a:r>
            <a:r>
              <a:rPr lang="en-GB">
                <a:latin typeface="Roboto"/>
                <a:ea typeface="Roboto"/>
                <a:cs typeface="Roboto"/>
                <a:sym typeface="Roboto"/>
              </a:rPr>
              <a:t>p is the frequency for the point p in a histogram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51" name="Google Shape;251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4975" y="1771950"/>
            <a:ext cx="3122109" cy="102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1"/>
          <p:cNvSpPr txBox="1"/>
          <p:nvPr/>
        </p:nvSpPr>
        <p:spPr>
          <a:xfrm>
            <a:off x="2619450" y="272175"/>
            <a:ext cx="3905100" cy="5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HBOS FOR REQUESTS DATA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7" name="Google Shape;257;p31"/>
          <p:cNvSpPr txBox="1"/>
          <p:nvPr/>
        </p:nvSpPr>
        <p:spPr>
          <a:xfrm>
            <a:off x="523950" y="2136350"/>
            <a:ext cx="8096100" cy="16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 HBOS_algorithm(dataset):</a:t>
            </a:r>
            <a:endParaRPr b="1"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-GB" sz="1050">
                <a:solidFill>
                  <a:srgbClr val="38761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datax,datay = data_preprocessing(dataset)</a:t>
            </a:r>
            <a:endParaRPr b="1" sz="1050">
              <a:solidFill>
                <a:srgbClr val="38761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50">
                <a:solidFill>
                  <a:srgbClr val="38761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datay = convert_to_num(datay,'HBOS')</a:t>
            </a:r>
            <a:endParaRPr b="1" sz="1050">
              <a:solidFill>
                <a:srgbClr val="38761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-GB" sz="1050">
                <a:solidFill>
                  <a:srgbClr val="7F6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x_train,x_test,y_train,y_test</a:t>
            </a:r>
            <a:r>
              <a:rPr b="1" lang="en-GB" sz="1050">
                <a:solidFill>
                  <a:srgbClr val="7F6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-GB" sz="1050">
                <a:solidFill>
                  <a:srgbClr val="7F6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train_test_split(datax,datay,test_size=0.3,random_state=4)</a:t>
            </a:r>
            <a:endParaRPr b="1" sz="1050">
              <a:solidFill>
                <a:srgbClr val="7F6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50">
                <a:solidFill>
                  <a:srgbClr val="7F6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optimal_value,hpvalues,error_rate = findhyperparameter('HBOS',x_train,y_train,x_test,y_test)</a:t>
            </a:r>
            <a:endParaRPr b="1" sz="1050">
              <a:solidFill>
                <a:srgbClr val="7F6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-GB" sz="1050">
                <a:solidFill>
                  <a:srgbClr val="99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clf = HBOS(n_bins=optimal_value)</a:t>
            </a:r>
            <a:endParaRPr b="1" sz="1050">
              <a:solidFill>
                <a:srgbClr val="99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50">
                <a:solidFill>
                  <a:srgbClr val="99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clf.fit(x_train)   </a:t>
            </a:r>
            <a:r>
              <a:rPr b="1" lang="en-GB" sz="1050">
                <a:solidFill>
                  <a:srgbClr val="CC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1" sz="1050">
              <a:solidFill>
                <a:srgbClr val="CC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50">
                <a:solidFill>
                  <a:srgbClr val="CC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-GB" sz="1050">
                <a:solidFill>
                  <a:srgbClr val="99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preds = clf.predict(x_test)</a:t>
            </a:r>
            <a:endParaRPr b="1" sz="1050">
              <a:solidFill>
                <a:srgbClr val="99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-GB" sz="1050">
                <a:solidFill>
                  <a:srgbClr val="741B4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print_results(optimal_value,hpvalues,error_rate,y_test,preds,dataset,'HBOS')</a:t>
            </a:r>
            <a:endParaRPr b="1" sz="1050">
              <a:solidFill>
                <a:srgbClr val="741B4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A64D7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58" name="Google Shape;258;p31"/>
          <p:cNvCxnSpPr/>
          <p:nvPr/>
        </p:nvCxnSpPr>
        <p:spPr>
          <a:xfrm flipH="1" rot="5400000">
            <a:off x="2850700" y="1775750"/>
            <a:ext cx="748500" cy="4353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9" name="Google Shape;259;p31"/>
          <p:cNvSpPr txBox="1"/>
          <p:nvPr/>
        </p:nvSpPr>
        <p:spPr>
          <a:xfrm>
            <a:off x="1823350" y="1088575"/>
            <a:ext cx="2149800" cy="367500"/>
          </a:xfrm>
          <a:prstGeom prst="rect">
            <a:avLst/>
          </a:prstGeom>
          <a:noFill/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rPr>
              <a:t>DATA PREPROCESSING</a:t>
            </a:r>
            <a:endParaRPr>
              <a:solidFill>
                <a:srgbClr val="38761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60" name="Google Shape;260;p31"/>
          <p:cNvCxnSpPr/>
          <p:nvPr/>
        </p:nvCxnSpPr>
        <p:spPr>
          <a:xfrm rot="-5400000">
            <a:off x="6021150" y="1721425"/>
            <a:ext cx="1156500" cy="8163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7F6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1" name="Google Shape;261;p31"/>
          <p:cNvSpPr txBox="1"/>
          <p:nvPr/>
        </p:nvSpPr>
        <p:spPr>
          <a:xfrm>
            <a:off x="5892100" y="789188"/>
            <a:ext cx="2149800" cy="748500"/>
          </a:xfrm>
          <a:prstGeom prst="rect">
            <a:avLst/>
          </a:prstGeom>
          <a:noFill/>
          <a:ln cap="flat" cmpd="sng" w="9525">
            <a:solidFill>
              <a:srgbClr val="7F6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F6000"/>
                </a:solidFill>
                <a:latin typeface="Roboto"/>
                <a:ea typeface="Roboto"/>
                <a:cs typeface="Roboto"/>
                <a:sym typeface="Roboto"/>
              </a:rPr>
              <a:t>TRAIN TEST SPLIT AND FINDING OPTIMAL NBINS</a:t>
            </a:r>
            <a:endParaRPr>
              <a:solidFill>
                <a:srgbClr val="7F6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62" name="Google Shape;262;p31"/>
          <p:cNvCxnSpPr/>
          <p:nvPr/>
        </p:nvCxnSpPr>
        <p:spPr>
          <a:xfrm flipH="1" rot="-5400000">
            <a:off x="428600" y="3340575"/>
            <a:ext cx="1061400" cy="9933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3" name="Google Shape;263;p31"/>
          <p:cNvCxnSpPr/>
          <p:nvPr/>
        </p:nvCxnSpPr>
        <p:spPr>
          <a:xfrm flipH="1" rot="10800000">
            <a:off x="462650" y="3265725"/>
            <a:ext cx="421800" cy="40800"/>
          </a:xfrm>
          <a:prstGeom prst="straightConnector1">
            <a:avLst/>
          </a:prstGeom>
          <a:noFill/>
          <a:ln cap="flat" cmpd="sng" w="952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4" name="Google Shape;264;p31"/>
          <p:cNvSpPr txBox="1"/>
          <p:nvPr/>
        </p:nvSpPr>
        <p:spPr>
          <a:xfrm>
            <a:off x="966100" y="4449525"/>
            <a:ext cx="2558100" cy="503400"/>
          </a:xfrm>
          <a:prstGeom prst="rect">
            <a:avLst/>
          </a:prstGeom>
          <a:noFill/>
          <a:ln cap="flat" cmpd="sng" w="952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990000"/>
                </a:solidFill>
                <a:latin typeface="Roboto"/>
                <a:ea typeface="Roboto"/>
                <a:cs typeface="Roboto"/>
                <a:sym typeface="Roboto"/>
              </a:rPr>
              <a:t>TRAINING AND PREDICTING</a:t>
            </a:r>
            <a:endParaRPr>
              <a:solidFill>
                <a:srgbClr val="99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65" name="Google Shape;265;p31"/>
          <p:cNvCxnSpPr/>
          <p:nvPr/>
        </p:nvCxnSpPr>
        <p:spPr>
          <a:xfrm flipH="1" rot="-5400000">
            <a:off x="5728575" y="3823700"/>
            <a:ext cx="598800" cy="4899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741B4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6" name="Google Shape;266;p31"/>
          <p:cNvSpPr txBox="1"/>
          <p:nvPr/>
        </p:nvSpPr>
        <p:spPr>
          <a:xfrm>
            <a:off x="5429275" y="4367900"/>
            <a:ext cx="1918500" cy="435300"/>
          </a:xfrm>
          <a:prstGeom prst="rect">
            <a:avLst/>
          </a:prstGeom>
          <a:noFill/>
          <a:ln cap="flat" cmpd="sng" w="9525">
            <a:solidFill>
              <a:srgbClr val="741B4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41B47"/>
                </a:solidFill>
                <a:latin typeface="Roboto"/>
                <a:ea typeface="Roboto"/>
                <a:cs typeface="Roboto"/>
                <a:sym typeface="Roboto"/>
              </a:rPr>
              <a:t>PRINTING RESULTS</a:t>
            </a:r>
            <a:endParaRPr>
              <a:solidFill>
                <a:srgbClr val="741B4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/>
          <p:nvPr>
            <p:ph type="title"/>
          </p:nvPr>
        </p:nvSpPr>
        <p:spPr>
          <a:xfrm>
            <a:off x="226075" y="282025"/>
            <a:ext cx="2808000" cy="66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100"/>
              <a:t>INDEX</a:t>
            </a:r>
            <a:endParaRPr sz="3100"/>
          </a:p>
        </p:txBody>
      </p:sp>
      <p:sp>
        <p:nvSpPr>
          <p:cNvPr id="77" name="Google Shape;77;p14"/>
          <p:cNvSpPr txBox="1"/>
          <p:nvPr>
            <p:ph idx="1" type="body"/>
          </p:nvPr>
        </p:nvSpPr>
        <p:spPr>
          <a:xfrm>
            <a:off x="3437950" y="282025"/>
            <a:ext cx="5157000" cy="45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700"/>
              <a:buAutoNum type="arabicPeriod"/>
            </a:pPr>
            <a:r>
              <a:rPr b="1" lang="en-GB" sz="1700">
                <a:solidFill>
                  <a:srgbClr val="434343"/>
                </a:solidFill>
              </a:rPr>
              <a:t>INTRODUCTION</a:t>
            </a:r>
            <a:endParaRPr b="1" sz="1700">
              <a:solidFill>
                <a:srgbClr val="434343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700"/>
              <a:buAutoNum type="arabicPeriod"/>
            </a:pPr>
            <a:r>
              <a:rPr b="1" lang="en-GB" sz="1700">
                <a:solidFill>
                  <a:srgbClr val="434343"/>
                </a:solidFill>
              </a:rPr>
              <a:t>COMMON CODE</a:t>
            </a:r>
            <a:endParaRPr b="1" sz="1700">
              <a:solidFill>
                <a:srgbClr val="434343"/>
              </a:solidFill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700"/>
              <a:buAutoNum type="arabicPeriod"/>
            </a:pPr>
            <a:r>
              <a:rPr lang="en-GB" sz="1700">
                <a:solidFill>
                  <a:srgbClr val="666666"/>
                </a:solidFill>
              </a:rPr>
              <a:t>IMPORTING LIBRARIES</a:t>
            </a:r>
            <a:endParaRPr sz="1700">
              <a:solidFill>
                <a:srgbClr val="666666"/>
              </a:solidFill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700"/>
              <a:buAutoNum type="arabicPeriod"/>
            </a:pPr>
            <a:r>
              <a:rPr lang="en-GB" sz="1700">
                <a:solidFill>
                  <a:srgbClr val="666666"/>
                </a:solidFill>
              </a:rPr>
              <a:t>FUNCTION FOR DATA PREPROCESSING</a:t>
            </a:r>
            <a:endParaRPr sz="1700">
              <a:solidFill>
                <a:srgbClr val="666666"/>
              </a:solidFill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700"/>
              <a:buAutoNum type="arabicPeriod"/>
            </a:pPr>
            <a:r>
              <a:rPr lang="en-GB" sz="1700">
                <a:solidFill>
                  <a:srgbClr val="666666"/>
                </a:solidFill>
              </a:rPr>
              <a:t>FUNCTION FOR CONVERTING CLASSES TO NUM(-1,0,1)</a:t>
            </a:r>
            <a:endParaRPr sz="1700">
              <a:solidFill>
                <a:srgbClr val="666666"/>
              </a:solidFill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700"/>
              <a:buAutoNum type="arabicPeriod"/>
            </a:pPr>
            <a:r>
              <a:rPr lang="en-GB" sz="1700">
                <a:solidFill>
                  <a:srgbClr val="666666"/>
                </a:solidFill>
              </a:rPr>
              <a:t>FUNCTION FOR GETTING OPTIMAL HYPERPARAMETERS</a:t>
            </a:r>
            <a:endParaRPr sz="1700">
              <a:solidFill>
                <a:srgbClr val="666666"/>
              </a:solidFill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700"/>
              <a:buAutoNum type="arabicPeriod"/>
            </a:pPr>
            <a:r>
              <a:rPr lang="en-GB" sz="1700">
                <a:solidFill>
                  <a:srgbClr val="666666"/>
                </a:solidFill>
              </a:rPr>
              <a:t>FUNCTION FOR PRINTING RESULTS</a:t>
            </a:r>
            <a:endParaRPr sz="1700">
              <a:solidFill>
                <a:srgbClr val="666666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700"/>
              <a:buAutoNum type="arabicPeriod"/>
            </a:pPr>
            <a:r>
              <a:rPr b="1" lang="en-GB" sz="1700">
                <a:solidFill>
                  <a:srgbClr val="434343"/>
                </a:solidFill>
              </a:rPr>
              <a:t>THE PROBLEM STATEMENT</a:t>
            </a:r>
            <a:endParaRPr b="1" sz="1700">
              <a:solidFill>
                <a:srgbClr val="434343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700"/>
              <a:buAutoNum type="arabicPeriod"/>
            </a:pPr>
            <a:r>
              <a:rPr b="1" lang="en-GB" sz="1700">
                <a:solidFill>
                  <a:srgbClr val="434343"/>
                </a:solidFill>
              </a:rPr>
              <a:t>KNN </a:t>
            </a:r>
            <a:endParaRPr b="1" sz="1700">
              <a:solidFill>
                <a:srgbClr val="434343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700"/>
              <a:buAutoNum type="arabicPeriod"/>
            </a:pPr>
            <a:r>
              <a:rPr b="1" lang="en-GB" sz="1700">
                <a:solidFill>
                  <a:srgbClr val="434343"/>
                </a:solidFill>
              </a:rPr>
              <a:t>HBOS</a:t>
            </a:r>
            <a:endParaRPr b="1" sz="1700">
              <a:solidFill>
                <a:srgbClr val="434343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700"/>
              <a:buAutoNum type="arabicPeriod"/>
            </a:pPr>
            <a:r>
              <a:rPr b="1" lang="en-GB" sz="1700">
                <a:solidFill>
                  <a:srgbClr val="434343"/>
                </a:solidFill>
              </a:rPr>
              <a:t>LOF</a:t>
            </a:r>
            <a:endParaRPr b="1" sz="1700">
              <a:solidFill>
                <a:srgbClr val="434343"/>
              </a:solidFill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700"/>
              <a:buAutoNum type="arabicPeriod"/>
            </a:pPr>
            <a:r>
              <a:rPr lang="en-GB" sz="1700">
                <a:solidFill>
                  <a:srgbClr val="666666"/>
                </a:solidFill>
              </a:rPr>
              <a:t>WITHOUT NOVELTY</a:t>
            </a:r>
            <a:endParaRPr sz="1700">
              <a:solidFill>
                <a:srgbClr val="666666"/>
              </a:solidFill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700"/>
              <a:buAutoNum type="arabicPeriod"/>
            </a:pPr>
            <a:r>
              <a:rPr lang="en-GB" sz="1700">
                <a:solidFill>
                  <a:srgbClr val="666666"/>
                </a:solidFill>
              </a:rPr>
              <a:t>WITH NOVELTY</a:t>
            </a:r>
            <a:endParaRPr sz="17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2"/>
          <p:cNvSpPr txBox="1"/>
          <p:nvPr/>
        </p:nvSpPr>
        <p:spPr>
          <a:xfrm>
            <a:off x="3567750" y="163325"/>
            <a:ext cx="1408200" cy="529200"/>
          </a:xfrm>
          <a:prstGeom prst="rect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RESULTS</a:t>
            </a:r>
            <a:endParaRPr sz="24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2" name="Google Shape;272;p32"/>
          <p:cNvSpPr txBox="1"/>
          <p:nvPr/>
        </p:nvSpPr>
        <p:spPr>
          <a:xfrm>
            <a:off x="969675" y="1108950"/>
            <a:ext cx="1918500" cy="5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Confusion Matrix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273" name="Google Shape;273;p32"/>
          <p:cNvGraphicFramePr/>
          <p:nvPr/>
        </p:nvGraphicFramePr>
        <p:xfrm>
          <a:off x="360700" y="1698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{16EB238C-8FE0-4C76-BD08-A7798C29FB53}</a:tableStyleId>
              </a:tblPr>
              <a:tblGrid>
                <a:gridCol w="1568225"/>
                <a:gridCol w="1568225"/>
              </a:tblGrid>
              <a:tr h="418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TP = 16726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FP = 1844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18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FN = 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TN = 28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74" name="Google Shape;274;p32"/>
          <p:cNvSpPr txBox="1"/>
          <p:nvPr/>
        </p:nvSpPr>
        <p:spPr>
          <a:xfrm>
            <a:off x="5834001" y="1108950"/>
            <a:ext cx="1993500" cy="3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Classification Report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275" name="Google Shape;275;p32"/>
          <p:cNvGraphicFramePr/>
          <p:nvPr/>
        </p:nvGraphicFramePr>
        <p:xfrm>
          <a:off x="4517513" y="1698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{16EB238C-8FE0-4C76-BD08-A7798C29FB53}</a:tableStyleId>
              </a:tblPr>
              <a:tblGrid>
                <a:gridCol w="865425"/>
                <a:gridCol w="865425"/>
                <a:gridCol w="865425"/>
                <a:gridCol w="865425"/>
                <a:gridCol w="865425"/>
              </a:tblGrid>
              <a:tr h="469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p</a:t>
                      </a:r>
                      <a:r>
                        <a:rPr lang="en-GB" sz="1200"/>
                        <a:t>recision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recall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f1-score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support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254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1.00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0.90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0.95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18570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254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1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0.01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0.85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0.03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33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254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accuracy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-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-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0.90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18603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254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macro avg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0.51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0.87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0.49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18603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254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weighted avg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1.00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0.90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0.95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18603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76" name="Google Shape;276;p32"/>
          <p:cNvSpPr txBox="1"/>
          <p:nvPr/>
        </p:nvSpPr>
        <p:spPr>
          <a:xfrm>
            <a:off x="585125" y="3020800"/>
            <a:ext cx="3136500" cy="44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Accuracy =       (TP + TN)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		 _________________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		 </a:t>
            </a:r>
            <a:r>
              <a:rPr lang="en-GB">
                <a:latin typeface="Roboto"/>
                <a:ea typeface="Roboto"/>
                <a:cs typeface="Roboto"/>
                <a:sym typeface="Roboto"/>
              </a:rPr>
              <a:t>(TP+TN+FP+FN)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        </a:t>
            </a:r>
            <a:r>
              <a:rPr lang="en-GB">
                <a:latin typeface="Roboto"/>
                <a:ea typeface="Roboto"/>
                <a:cs typeface="Roboto"/>
                <a:sym typeface="Roboto"/>
              </a:rPr>
              <a:t>                                                         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7" name="Google Shape;277;p32"/>
          <p:cNvSpPr txBox="1"/>
          <p:nvPr/>
        </p:nvSpPr>
        <p:spPr>
          <a:xfrm>
            <a:off x="530750" y="3804175"/>
            <a:ext cx="2966400" cy="4491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latin typeface="Roboto"/>
                <a:ea typeface="Roboto"/>
                <a:cs typeface="Roboto"/>
                <a:sym typeface="Roboto"/>
              </a:rPr>
              <a:t>Accuracy = 90.06%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2" name="Google Shape;28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275" y="1492250"/>
            <a:ext cx="3967708" cy="264513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28987" y="1547088"/>
            <a:ext cx="3803212" cy="2535475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33"/>
          <p:cNvSpPr txBox="1"/>
          <p:nvPr/>
        </p:nvSpPr>
        <p:spPr>
          <a:xfrm>
            <a:off x="571575" y="4273050"/>
            <a:ext cx="32385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Optimal bins was found at nbins = </a:t>
            </a:r>
            <a:r>
              <a:rPr lang="en-GB">
                <a:solidFill>
                  <a:srgbClr val="990000"/>
                </a:solidFill>
                <a:latin typeface="Roboto"/>
                <a:ea typeface="Roboto"/>
                <a:cs typeface="Roboto"/>
                <a:sym typeface="Roboto"/>
              </a:rPr>
              <a:t>61</a:t>
            </a:r>
            <a:endParaRPr>
              <a:solidFill>
                <a:srgbClr val="99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5" name="Google Shape;285;p33"/>
          <p:cNvSpPr txBox="1"/>
          <p:nvPr/>
        </p:nvSpPr>
        <p:spPr>
          <a:xfrm>
            <a:off x="598725" y="585100"/>
            <a:ext cx="31842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latin typeface="Roboto"/>
                <a:ea typeface="Roboto"/>
                <a:cs typeface="Roboto"/>
                <a:sym typeface="Roboto"/>
              </a:rPr>
              <a:t>Error rate vs nbins</a:t>
            </a:r>
            <a:endParaRPr sz="1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6" name="Google Shape;286;p33"/>
          <p:cNvSpPr txBox="1"/>
          <p:nvPr/>
        </p:nvSpPr>
        <p:spPr>
          <a:xfrm>
            <a:off x="5265975" y="585100"/>
            <a:ext cx="28710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latin typeface="Roboto"/>
                <a:ea typeface="Roboto"/>
                <a:cs typeface="Roboto"/>
                <a:sym typeface="Roboto"/>
              </a:rPr>
              <a:t>Roc_curve</a:t>
            </a:r>
            <a:endParaRPr sz="1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7" name="Google Shape;287;p33"/>
          <p:cNvSpPr txBox="1"/>
          <p:nvPr/>
        </p:nvSpPr>
        <p:spPr>
          <a:xfrm>
            <a:off x="5873388" y="4137400"/>
            <a:ext cx="1945800" cy="190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False positive rate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8" name="Google Shape;288;p33"/>
          <p:cNvSpPr txBox="1"/>
          <p:nvPr/>
        </p:nvSpPr>
        <p:spPr>
          <a:xfrm rot="-5400000">
            <a:off x="3823650" y="2719575"/>
            <a:ext cx="18777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True positive rate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9" name="Google Shape;289;p33"/>
          <p:cNvSpPr txBox="1"/>
          <p:nvPr/>
        </p:nvSpPr>
        <p:spPr>
          <a:xfrm>
            <a:off x="7316125" y="3310450"/>
            <a:ext cx="820800" cy="3108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Roboto"/>
                <a:ea typeface="Roboto"/>
                <a:cs typeface="Roboto"/>
                <a:sym typeface="Roboto"/>
              </a:rPr>
              <a:t>AUC = 0.87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6.Local Outlier Factor</a:t>
            </a:r>
            <a:endParaRPr/>
          </a:p>
        </p:txBody>
      </p:sp>
      <p:sp>
        <p:nvSpPr>
          <p:cNvPr id="295" name="Google Shape;295;p34"/>
          <p:cNvSpPr txBox="1"/>
          <p:nvPr>
            <p:ph idx="1" type="body"/>
          </p:nvPr>
        </p:nvSpPr>
        <p:spPr>
          <a:xfrm>
            <a:off x="157950" y="1718975"/>
            <a:ext cx="8850000" cy="34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0B5394"/>
                </a:solidFill>
                <a:latin typeface="Georgia"/>
                <a:ea typeface="Georgia"/>
                <a:cs typeface="Georgia"/>
                <a:sym typeface="Georgia"/>
              </a:rPr>
              <a:t>Local Outlier Factor (LOF)</a:t>
            </a:r>
            <a:r>
              <a:rPr lang="en-GB" sz="1500">
                <a:solidFill>
                  <a:srgbClr val="292929"/>
                </a:solidFill>
                <a:latin typeface="Georgia"/>
                <a:ea typeface="Georgia"/>
                <a:cs typeface="Georgia"/>
                <a:sym typeface="Georgia"/>
              </a:rPr>
              <a:t> is a score that tells how likely a certain data point is an outlier or anomaly.</a:t>
            </a:r>
            <a:endParaRPr sz="1500">
              <a:solidFill>
                <a:srgbClr val="292929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 sz="1450">
                <a:solidFill>
                  <a:srgbClr val="0B539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CONCEPT:</a:t>
            </a:r>
            <a:r>
              <a:rPr b="1" lang="en-GB" sz="145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1450">
                <a:solidFill>
                  <a:srgbClr val="202122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Local Density</a:t>
            </a:r>
            <a:endParaRPr sz="1450">
              <a:solidFill>
                <a:srgbClr val="202122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 sz="1450">
                <a:solidFill>
                  <a:srgbClr val="07376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LOCALITY:</a:t>
            </a:r>
            <a:r>
              <a:rPr lang="en-GB" sz="145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i="1" lang="en-GB" sz="1450">
                <a:solidFill>
                  <a:srgbClr val="202122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k</a:t>
            </a:r>
            <a:r>
              <a:rPr lang="en-GB" sz="1450">
                <a:solidFill>
                  <a:srgbClr val="202122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nearest neighbors </a:t>
            </a:r>
            <a:r>
              <a:rPr i="1" lang="en-GB" sz="1450">
                <a:solidFill>
                  <a:srgbClr val="202122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(Distance=&gt;Density)</a:t>
            </a:r>
            <a:endParaRPr i="1" sz="1450">
              <a:solidFill>
                <a:srgbClr val="202122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 sz="1450">
                <a:solidFill>
                  <a:srgbClr val="20124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OUTLIERS:</a:t>
            </a:r>
            <a:r>
              <a:rPr lang="en-GB" sz="145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1450">
                <a:solidFill>
                  <a:srgbClr val="202122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Points that have a substantially lower density than their neighbors</a:t>
            </a:r>
            <a:endParaRPr sz="1450">
              <a:solidFill>
                <a:srgbClr val="202122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 sz="145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MATHEMATICAL CALCULATION:</a:t>
            </a:r>
            <a:r>
              <a:rPr b="1" lang="en-GB" sz="1450">
                <a:solidFill>
                  <a:srgbClr val="292929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GB" sz="1400">
                <a:solidFill>
                  <a:srgbClr val="292929"/>
                </a:solidFill>
                <a:latin typeface="Georgia"/>
                <a:ea typeface="Georgia"/>
                <a:cs typeface="Georgia"/>
                <a:sym typeface="Georgia"/>
              </a:rPr>
              <a:t>	a)Look at the neighbors of a certain point </a:t>
            </a:r>
            <a:endParaRPr sz="1400">
              <a:solidFill>
                <a:srgbClr val="292929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292929"/>
                </a:solidFill>
                <a:latin typeface="Georgia"/>
                <a:ea typeface="Georgia"/>
                <a:cs typeface="Georgia"/>
                <a:sym typeface="Georgia"/>
              </a:rPr>
              <a:t>            				 b) Find out its density</a:t>
            </a:r>
            <a:endParaRPr sz="1400">
              <a:solidFill>
                <a:srgbClr val="292929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292929"/>
                </a:solidFill>
                <a:latin typeface="Georgia"/>
                <a:ea typeface="Georgia"/>
                <a:cs typeface="Georgia"/>
                <a:sym typeface="Georgia"/>
              </a:rPr>
              <a:t>             				c) Compare this to the density of other points later on.</a:t>
            </a:r>
            <a:endParaRPr sz="1450">
              <a:solidFill>
                <a:srgbClr val="202122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45720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5"/>
          <p:cNvSpPr txBox="1"/>
          <p:nvPr/>
        </p:nvSpPr>
        <p:spPr>
          <a:xfrm>
            <a:off x="0" y="872925"/>
            <a:ext cx="5076300" cy="42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0B5394"/>
                </a:solidFill>
              </a:rPr>
              <a:t>K-distance: </a:t>
            </a:r>
            <a:r>
              <a:rPr lang="en-GB">
                <a:solidFill>
                  <a:srgbClr val="292929"/>
                </a:solidFill>
                <a:latin typeface="Georgia"/>
                <a:ea typeface="Georgia"/>
                <a:cs typeface="Georgia"/>
                <a:sym typeface="Georgia"/>
              </a:rPr>
              <a:t>Is the distance of a point to its </a:t>
            </a:r>
            <a:r>
              <a:rPr i="1" lang="en-GB">
                <a:solidFill>
                  <a:srgbClr val="292929"/>
                </a:solidFill>
                <a:latin typeface="Georgia"/>
                <a:ea typeface="Georgia"/>
                <a:cs typeface="Georgia"/>
                <a:sym typeface="Georgia"/>
              </a:rPr>
              <a:t>kth </a:t>
            </a:r>
            <a:r>
              <a:rPr lang="en-GB">
                <a:solidFill>
                  <a:srgbClr val="292929"/>
                </a:solidFill>
                <a:latin typeface="Georgia"/>
                <a:ea typeface="Georgia"/>
                <a:cs typeface="Georgia"/>
                <a:sym typeface="Georgia"/>
              </a:rPr>
              <a:t>neighbor. If </a:t>
            </a:r>
            <a:r>
              <a:rPr i="1" lang="en-GB">
                <a:solidFill>
                  <a:srgbClr val="292929"/>
                </a:solidFill>
                <a:latin typeface="Georgia"/>
                <a:ea typeface="Georgia"/>
                <a:cs typeface="Georgia"/>
                <a:sym typeface="Georgia"/>
              </a:rPr>
              <a:t>k</a:t>
            </a:r>
            <a:r>
              <a:rPr lang="en-GB">
                <a:solidFill>
                  <a:srgbClr val="292929"/>
                </a:solidFill>
                <a:latin typeface="Georgia"/>
                <a:ea typeface="Georgia"/>
                <a:cs typeface="Georgia"/>
                <a:sym typeface="Georgia"/>
              </a:rPr>
              <a:t> was 3, the </a:t>
            </a:r>
            <a:r>
              <a:rPr i="1" lang="en-GB">
                <a:solidFill>
                  <a:srgbClr val="292929"/>
                </a:solidFill>
                <a:latin typeface="Georgia"/>
                <a:ea typeface="Georgia"/>
                <a:cs typeface="Georgia"/>
                <a:sym typeface="Georgia"/>
              </a:rPr>
              <a:t>k-distance</a:t>
            </a:r>
            <a:r>
              <a:rPr lang="en-GB">
                <a:solidFill>
                  <a:srgbClr val="292929"/>
                </a:solidFill>
                <a:latin typeface="Georgia"/>
                <a:ea typeface="Georgia"/>
                <a:cs typeface="Georgia"/>
                <a:sym typeface="Georgia"/>
              </a:rPr>
              <a:t> would be the  distance of a point to the third closest point.</a:t>
            </a:r>
            <a:br>
              <a:rPr lang="en-GB">
                <a:solidFill>
                  <a:srgbClr val="292929"/>
                </a:solidFill>
                <a:latin typeface="Georgia"/>
                <a:ea typeface="Georgia"/>
                <a:cs typeface="Georgia"/>
                <a:sym typeface="Georgia"/>
              </a:rPr>
            </a:br>
            <a:endParaRPr>
              <a:solidFill>
                <a:srgbClr val="292929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B5394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B5394"/>
                </a:solidFill>
                <a:latin typeface="Georgia"/>
                <a:ea typeface="Georgia"/>
                <a:cs typeface="Georgia"/>
                <a:sym typeface="Georgia"/>
              </a:rPr>
              <a:t>Reachability distance:</a:t>
            </a:r>
            <a:r>
              <a:rPr b="1" lang="en-GB">
                <a:solidFill>
                  <a:srgbClr val="292929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GB">
                <a:solidFill>
                  <a:srgbClr val="292929"/>
                </a:solidFill>
                <a:latin typeface="Georgia"/>
                <a:ea typeface="Georgia"/>
                <a:cs typeface="Georgia"/>
                <a:sym typeface="Georgia"/>
              </a:rPr>
              <a:t>The k-distance is now used calculate the reachability distance. This distance measure is the maximum of the distance of two points and the k-distance of the second point.</a:t>
            </a:r>
            <a:r>
              <a:rPr lang="en-GB">
                <a:solidFill>
                  <a:srgbClr val="292929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 </a:t>
            </a:r>
            <a:endParaRPr b="1" sz="1300">
              <a:solidFill>
                <a:srgbClr val="757575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757575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757575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rgbClr val="757575"/>
                </a:solidFill>
                <a:latin typeface="Georgia"/>
                <a:ea typeface="Georgia"/>
                <a:cs typeface="Georgia"/>
                <a:sym typeface="Georgia"/>
              </a:rPr>
              <a:t>   reach-dist(a,b) = max{k-distance(b), dist(a,b)}</a:t>
            </a:r>
            <a:br>
              <a:rPr lang="en-GB">
                <a:solidFill>
                  <a:srgbClr val="292929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-GB">
                <a:solidFill>
                  <a:srgbClr val="292929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endParaRPr>
              <a:solidFill>
                <a:srgbClr val="292929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457200" lvl="0" marL="22860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1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01" name="Google Shape;30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76775" y="2686342"/>
            <a:ext cx="2537925" cy="2457157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76767" y="114575"/>
            <a:ext cx="2537932" cy="245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6"/>
          <p:cNvSpPr txBox="1"/>
          <p:nvPr>
            <p:ph idx="4294967295" type="body"/>
          </p:nvPr>
        </p:nvSpPr>
        <p:spPr>
          <a:xfrm>
            <a:off x="471900" y="278500"/>
            <a:ext cx="8123100" cy="47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41176"/>
              </a:lnSpc>
              <a:spcBef>
                <a:spcPts val="290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rgbClr val="073763"/>
                </a:solidFill>
                <a:latin typeface="Georgia"/>
                <a:ea typeface="Georgia"/>
                <a:cs typeface="Georgia"/>
                <a:sym typeface="Georgia"/>
              </a:rPr>
              <a:t>Local reachability density: </a:t>
            </a:r>
            <a:r>
              <a:rPr lang="en-GB" sz="1300">
                <a:solidFill>
                  <a:srgbClr val="292929"/>
                </a:solidFill>
                <a:latin typeface="Georgia"/>
                <a:ea typeface="Georgia"/>
                <a:cs typeface="Georgia"/>
                <a:sym typeface="Georgia"/>
              </a:rPr>
              <a:t>The </a:t>
            </a:r>
            <a:r>
              <a:rPr i="1" lang="en-GB" sz="1300">
                <a:solidFill>
                  <a:srgbClr val="292929"/>
                </a:solidFill>
                <a:latin typeface="Georgia"/>
                <a:ea typeface="Georgia"/>
                <a:cs typeface="Georgia"/>
                <a:sym typeface="Georgia"/>
              </a:rPr>
              <a:t>reach-dist</a:t>
            </a:r>
            <a:r>
              <a:rPr lang="en-GB" sz="1300">
                <a:solidFill>
                  <a:srgbClr val="292929"/>
                </a:solidFill>
                <a:latin typeface="Georgia"/>
                <a:ea typeface="Georgia"/>
                <a:cs typeface="Georgia"/>
                <a:sym typeface="Georgia"/>
              </a:rPr>
              <a:t> is then used to calculate the lrd. </a:t>
            </a:r>
            <a:br>
              <a:rPr lang="en-GB" sz="1300">
                <a:solidFill>
                  <a:srgbClr val="292929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-GB" sz="1300">
                <a:solidFill>
                  <a:srgbClr val="292929"/>
                </a:solidFill>
                <a:latin typeface="Georgia"/>
                <a:ea typeface="Georgia"/>
                <a:cs typeface="Georgia"/>
                <a:sym typeface="Georgia"/>
              </a:rPr>
              <a:t>Basically, the local reachability density tells how far we have to travel from our point to reach the next point or cluster of points.</a:t>
            </a:r>
            <a:endParaRPr sz="1300">
              <a:solidFill>
                <a:srgbClr val="292929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rgbClr val="757575"/>
                </a:solidFill>
                <a:latin typeface="Georgia"/>
                <a:ea typeface="Georgia"/>
                <a:cs typeface="Georgia"/>
                <a:sym typeface="Georgia"/>
              </a:rPr>
              <a:t>                           lrd(a) = 1/(sum(reach-dist(a,n))/k)</a:t>
            </a:r>
            <a:endParaRPr b="1" sz="1300">
              <a:solidFill>
                <a:srgbClr val="757575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292929"/>
                </a:solidFill>
                <a:latin typeface="Georgia"/>
                <a:ea typeface="Georgia"/>
                <a:cs typeface="Georgia"/>
                <a:sym typeface="Georgia"/>
              </a:rPr>
              <a:t>The lrd of each point will then be compared to the lrd of their </a:t>
            </a:r>
            <a:r>
              <a:rPr i="1" lang="en-GB" sz="13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k </a:t>
            </a:r>
            <a:r>
              <a:rPr lang="en-GB" sz="13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neighbors. The LOF is basically the average ratio of the lrds of the neighbors of </a:t>
            </a:r>
            <a:r>
              <a:rPr i="1" lang="en-GB" sz="13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a</a:t>
            </a:r>
            <a:r>
              <a:rPr lang="en-GB" sz="13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to the lrd of </a:t>
            </a:r>
            <a:r>
              <a:rPr i="1" lang="en-GB" sz="13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a</a:t>
            </a:r>
            <a:r>
              <a:rPr lang="en-GB" sz="13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.</a:t>
            </a:r>
            <a:endParaRPr sz="13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lnSpc>
                <a:spcPct val="100000"/>
              </a:lnSpc>
              <a:spcBef>
                <a:spcPts val="620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rgbClr val="07376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LOF ≈1 ⇒ no outlier</a:t>
            </a:r>
            <a:endParaRPr b="1" sz="1300">
              <a:solidFill>
                <a:srgbClr val="073763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rgbClr val="07376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LOF ≫1 ⇒ outlier</a:t>
            </a:r>
            <a:endParaRPr b="1" sz="1300">
              <a:solidFill>
                <a:srgbClr val="073763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lnSpc>
                <a:spcPct val="141176"/>
              </a:lnSpc>
              <a:spcBef>
                <a:spcPts val="29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292929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218181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757575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45720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300">
              <a:solidFill>
                <a:srgbClr val="292929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2" name="Google Shape;312;p37"/>
          <p:cNvGraphicFramePr/>
          <p:nvPr/>
        </p:nvGraphicFramePr>
        <p:xfrm>
          <a:off x="362063" y="387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{16EB238C-8FE0-4C76-BD08-A7798C29FB53}</a:tableStyleId>
              </a:tblPr>
              <a:tblGrid>
                <a:gridCol w="4211325"/>
                <a:gridCol w="4208550"/>
              </a:tblGrid>
              <a:tr h="730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800">
                          <a:solidFill>
                            <a:srgbClr val="07376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Outlier detection</a:t>
                      </a:r>
                      <a:endParaRPr b="1" sz="1800">
                        <a:solidFill>
                          <a:srgbClr val="073763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800">
                          <a:solidFill>
                            <a:srgbClr val="134F5C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Novelty detection</a:t>
                      </a:r>
                      <a:endParaRPr b="1" sz="1800">
                        <a:solidFill>
                          <a:srgbClr val="134F5C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37125">
                <a:tc>
                  <a:txBody>
                    <a:bodyPr/>
                    <a:lstStyle/>
                    <a:p>
                      <a:pPr indent="-3238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500"/>
                        <a:buChar char="●"/>
                      </a:pPr>
                      <a:r>
                        <a:rPr lang="en-GB" sz="1500"/>
                        <a:t>O</a:t>
                      </a:r>
                      <a:r>
                        <a:rPr lang="en-GB" sz="1500"/>
                        <a:t>bservations that are far from the others.</a:t>
                      </a:r>
                      <a:endParaRPr sz="15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/>
                    </a:p>
                    <a:p>
                      <a:pPr indent="-3238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500"/>
                        <a:buChar char="●"/>
                      </a:pPr>
                      <a:r>
                        <a:rPr lang="en-GB" sz="1500"/>
                        <a:t>Outlier detection estimators try to fit the regions where the training data is the most concentrated.</a:t>
                      </a:r>
                      <a:endParaRPr sz="15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/>
                    </a:p>
                    <a:p>
                      <a:pPr indent="-3238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500"/>
                        <a:buChar char="●"/>
                      </a:pPr>
                      <a:r>
                        <a:rPr lang="en-GB" sz="1500">
                          <a:solidFill>
                            <a:srgbClr val="21252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Unsupervised anomaly detection</a:t>
                      </a:r>
                      <a:endParaRPr sz="1500">
                        <a:solidFill>
                          <a:srgbClr val="21252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>
                        <a:solidFill>
                          <a:srgbClr val="21252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3238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12529"/>
                        </a:buClr>
                        <a:buSzPts val="1500"/>
                        <a:buFont typeface="Roboto"/>
                        <a:buChar char="●"/>
                      </a:pPr>
                      <a:r>
                        <a:rPr lang="en-GB" sz="1500">
                          <a:solidFill>
                            <a:srgbClr val="21252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Outliers/anomalies cannot form a dense cluster as available estimators assume that the outliers/anomalies are located in low density regions.</a:t>
                      </a:r>
                      <a:endParaRPr sz="1500">
                        <a:solidFill>
                          <a:srgbClr val="21252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238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500"/>
                        <a:buChar char="●"/>
                      </a:pPr>
                      <a:r>
                        <a:rPr lang="en-GB" sz="1500"/>
                        <a:t>We are interested in detecting whether a </a:t>
                      </a:r>
                      <a:r>
                        <a:rPr b="1" lang="en-GB" sz="1500">
                          <a:solidFill>
                            <a:srgbClr val="CC0000"/>
                          </a:solidFill>
                        </a:rPr>
                        <a:t>new</a:t>
                      </a:r>
                      <a:r>
                        <a:rPr lang="en-GB" sz="1500"/>
                        <a:t> observation is an outlier.</a:t>
                      </a:r>
                      <a:endParaRPr sz="1500"/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/>
                    </a:p>
                    <a:p>
                      <a:pPr indent="-3238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500"/>
                        <a:buChar char="●"/>
                      </a:pPr>
                      <a:r>
                        <a:rPr lang="en-GB" sz="1500">
                          <a:solidFill>
                            <a:srgbClr val="21252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Semi-supervised anomaly detection. </a:t>
                      </a:r>
                      <a:endParaRPr sz="1500">
                        <a:solidFill>
                          <a:srgbClr val="21252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>
                        <a:solidFill>
                          <a:srgbClr val="21252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3238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12529"/>
                        </a:buClr>
                        <a:buSzPts val="1500"/>
                        <a:buFont typeface="Roboto"/>
                        <a:buChar char="●"/>
                      </a:pPr>
                      <a:r>
                        <a:rPr lang="en-GB" sz="1500">
                          <a:solidFill>
                            <a:srgbClr val="21252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Novelties/anomalies can form a dense cluster as long as they are in a low density region of the training data, considered as normal in this context.</a:t>
                      </a:r>
                      <a:endParaRPr sz="1500">
                        <a:solidFill>
                          <a:srgbClr val="21252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8"/>
          <p:cNvSpPr txBox="1"/>
          <p:nvPr/>
        </p:nvSpPr>
        <p:spPr>
          <a:xfrm>
            <a:off x="297825" y="1704450"/>
            <a:ext cx="8667600" cy="21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 LOF_no_novelty_algorithm(dataset):</a:t>
            </a:r>
            <a:endParaRPr b="1"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50">
                <a:solidFill>
                  <a:srgbClr val="741B4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-GB" sz="105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datax,datay = data_preprocessing(dataset)</a:t>
            </a:r>
            <a:endParaRPr b="1" sz="1050">
              <a:solidFill>
                <a:schemeClr val="accent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5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print("Data Preprocessed")</a:t>
            </a:r>
            <a:endParaRPr b="1" sz="1050">
              <a:solidFill>
                <a:schemeClr val="accent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5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-GB" sz="1050">
                <a:solidFill>
                  <a:schemeClr val="accent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datay = convert_to_num(datay,'LOF_no_novelty')</a:t>
            </a:r>
            <a:endParaRPr b="1" sz="1050">
              <a:solidFill>
                <a:schemeClr val="accent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50">
                <a:solidFill>
                  <a:schemeClr val="accent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x_train = datax</a:t>
            </a:r>
            <a:endParaRPr b="1" sz="1050">
              <a:solidFill>
                <a:schemeClr val="accent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50">
                <a:solidFill>
                  <a:schemeClr val="accent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y_train = datay</a:t>
            </a:r>
            <a:endParaRPr b="1" sz="1050">
              <a:solidFill>
                <a:schemeClr val="accent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50">
                <a:solidFill>
                  <a:schemeClr val="accent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x_test = None</a:t>
            </a:r>
            <a:endParaRPr b="1" sz="1050">
              <a:solidFill>
                <a:schemeClr val="accent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50">
                <a:solidFill>
                  <a:schemeClr val="accent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y_test = None</a:t>
            </a:r>
            <a:endParaRPr b="1" sz="1050">
              <a:solidFill>
                <a:schemeClr val="accent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50">
                <a:solidFill>
                  <a:srgbClr val="741B4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-GB" sz="10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optimal_value,hpvalues,error_rate = findhyperparameter('LOF_no_novelty',x_train,y_train,x_test,y_test)</a:t>
            </a:r>
            <a:br>
              <a:rPr b="1" lang="en-GB" sz="10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GB" sz="10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clf = LocalOutlierFactor(n_neighbors=optimal_value)</a:t>
            </a:r>
            <a:endParaRPr b="1" sz="1050">
              <a:solidFill>
                <a:srgbClr val="FF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preds = clf.fit_predict(x_train)</a:t>
            </a:r>
            <a:endParaRPr b="1" sz="1050">
              <a:solidFill>
                <a:srgbClr val="FF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-GB" sz="1050">
                <a:solidFill>
                  <a:schemeClr val="accent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print_results(optimal_value,hpvalues,error_rate,y_train,preds,dataset,'LOF_no_novelty')</a:t>
            </a:r>
            <a:endParaRPr b="1" sz="1050">
              <a:solidFill>
                <a:schemeClr val="accent6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rgbClr val="741B4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A64D7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8" name="Google Shape;318;p38"/>
          <p:cNvSpPr txBox="1"/>
          <p:nvPr/>
        </p:nvSpPr>
        <p:spPr>
          <a:xfrm>
            <a:off x="1942475" y="1073675"/>
            <a:ext cx="2149800" cy="367500"/>
          </a:xfrm>
          <a:prstGeom prst="rect">
            <a:avLst/>
          </a:prstGeom>
          <a:noFill/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rPr>
              <a:t>DATA PREPROCESSING</a:t>
            </a:r>
            <a:endParaRPr>
              <a:solidFill>
                <a:srgbClr val="38761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9" name="Google Shape;319;p38"/>
          <p:cNvSpPr txBox="1"/>
          <p:nvPr/>
        </p:nvSpPr>
        <p:spPr>
          <a:xfrm>
            <a:off x="5726575" y="1201050"/>
            <a:ext cx="2558100" cy="5034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TRAINING AND PREDICTING</a:t>
            </a:r>
            <a:endParaRPr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0" name="Google Shape;320;p38"/>
          <p:cNvSpPr txBox="1"/>
          <p:nvPr/>
        </p:nvSpPr>
        <p:spPr>
          <a:xfrm>
            <a:off x="5921875" y="3995600"/>
            <a:ext cx="1714500" cy="435300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Printing results</a:t>
            </a:r>
            <a:endParaRPr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21" name="Google Shape;321;p38"/>
          <p:cNvCxnSpPr>
            <a:endCxn id="318" idx="3"/>
          </p:cNvCxnSpPr>
          <p:nvPr/>
        </p:nvCxnSpPr>
        <p:spPr>
          <a:xfrm rot="-5400000">
            <a:off x="3635375" y="1687625"/>
            <a:ext cx="887100" cy="26700"/>
          </a:xfrm>
          <a:prstGeom prst="bentConnector4">
            <a:avLst>
              <a:gd fmla="val 39643" name="adj1"/>
              <a:gd fmla="val 991854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2" name="Google Shape;322;p38"/>
          <p:cNvCxnSpPr/>
          <p:nvPr/>
        </p:nvCxnSpPr>
        <p:spPr>
          <a:xfrm>
            <a:off x="6996775" y="1704438"/>
            <a:ext cx="17700" cy="130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3" name="Google Shape;323;p38"/>
          <p:cNvCxnSpPr>
            <a:stCxn id="320" idx="1"/>
          </p:cNvCxnSpPr>
          <p:nvPr/>
        </p:nvCxnSpPr>
        <p:spPr>
          <a:xfrm flipH="1">
            <a:off x="5271775" y="4213250"/>
            <a:ext cx="650100" cy="1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4" name="Google Shape;324;p38"/>
          <p:cNvCxnSpPr/>
          <p:nvPr/>
        </p:nvCxnSpPr>
        <p:spPr>
          <a:xfrm rot="10800000">
            <a:off x="5271925" y="3827475"/>
            <a:ext cx="0" cy="40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5" name="Google Shape;325;p38"/>
          <p:cNvSpPr txBox="1"/>
          <p:nvPr/>
        </p:nvSpPr>
        <p:spPr>
          <a:xfrm>
            <a:off x="696375" y="3969650"/>
            <a:ext cx="2558100" cy="5034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Data altering and assignment</a:t>
            </a:r>
            <a:endParaRPr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26" name="Google Shape;326;p38"/>
          <p:cNvCxnSpPr/>
          <p:nvPr/>
        </p:nvCxnSpPr>
        <p:spPr>
          <a:xfrm rot="10800000">
            <a:off x="387150" y="4214575"/>
            <a:ext cx="297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7" name="Google Shape;327;p38"/>
          <p:cNvCxnSpPr/>
          <p:nvPr/>
        </p:nvCxnSpPr>
        <p:spPr>
          <a:xfrm rot="10800000">
            <a:off x="372275" y="3200450"/>
            <a:ext cx="0" cy="101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8" name="Google Shape;328;p38"/>
          <p:cNvCxnSpPr/>
          <p:nvPr/>
        </p:nvCxnSpPr>
        <p:spPr>
          <a:xfrm rot="10800000">
            <a:off x="372275" y="2914250"/>
            <a:ext cx="0" cy="29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9" name="Google Shape;329;p38"/>
          <p:cNvCxnSpPr/>
          <p:nvPr/>
        </p:nvCxnSpPr>
        <p:spPr>
          <a:xfrm>
            <a:off x="372275" y="2914250"/>
            <a:ext cx="238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0" name="Google Shape;330;p38"/>
          <p:cNvSpPr txBox="1"/>
          <p:nvPr/>
        </p:nvSpPr>
        <p:spPr>
          <a:xfrm>
            <a:off x="4572000" y="200975"/>
            <a:ext cx="3905100" cy="6363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6.1 LOF</a:t>
            </a:r>
            <a:r>
              <a:rPr lang="en-GB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FOR REQUESTS DATA</a:t>
            </a:r>
            <a:br>
              <a:rPr lang="en-GB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GB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(without novelty)</a:t>
            </a:r>
            <a:endParaRPr sz="2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9"/>
          <p:cNvSpPr txBox="1"/>
          <p:nvPr/>
        </p:nvSpPr>
        <p:spPr>
          <a:xfrm>
            <a:off x="4889825" y="233675"/>
            <a:ext cx="3905100" cy="6363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6.2 </a:t>
            </a:r>
            <a:r>
              <a:rPr lang="en-GB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LOF FOR REQUESTS DATA</a:t>
            </a:r>
            <a:br>
              <a:rPr lang="en-GB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GB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(with novelty)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6" name="Google Shape;336;p39"/>
          <p:cNvSpPr txBox="1"/>
          <p:nvPr/>
        </p:nvSpPr>
        <p:spPr>
          <a:xfrm>
            <a:off x="67050" y="668525"/>
            <a:ext cx="9009900" cy="44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 LOF_novelty_algorithm(dataset):</a:t>
            </a:r>
            <a:endParaRPr b="1" sz="11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-GB" sz="1100">
                <a:solidFill>
                  <a:srgbClr val="6AA84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110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datax,datay = data_preprocessing(dataset)</a:t>
            </a:r>
            <a:endParaRPr b="1" sz="1100">
              <a:solidFill>
                <a:schemeClr val="accent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datay = convert_to_num(datay,'LOF_novelty')</a:t>
            </a:r>
            <a:endParaRPr b="1" sz="1100">
              <a:solidFill>
                <a:schemeClr val="accent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-GB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x_train,x_test,y_train,y_test = train_test_split(datax,datay,test_size=0.3,random_state=4)</a:t>
            </a:r>
            <a:endParaRPr b="1" sz="11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ytrainlist = []</a:t>
            </a:r>
            <a:endParaRPr b="1" sz="11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for i in y_train:</a:t>
            </a:r>
            <a:endParaRPr b="1" sz="11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ytrainlist.append(i)</a:t>
            </a:r>
            <a:endParaRPr b="1" sz="11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j = 0</a:t>
            </a:r>
            <a:endParaRPr b="1" sz="11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xtrainlist = []</a:t>
            </a:r>
            <a:endParaRPr b="1" sz="11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for i in x_train</a:t>
            </a:r>
            <a:endParaRPr b="1" sz="11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m = []</a:t>
            </a:r>
            <a:endParaRPr b="1" sz="11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m = i.tolist()</a:t>
            </a:r>
            <a:endParaRPr b="1" sz="11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m.append(ytrainlist[j])</a:t>
            </a:r>
            <a:endParaRPr b="1" sz="11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xtrainlist.append(m)</a:t>
            </a:r>
            <a:endParaRPr b="1" sz="11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j = j + 1</a:t>
            </a:r>
            <a:endParaRPr b="1" sz="11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df_rejoined = pd.DataFrame(xtrainlist)</a:t>
            </a:r>
            <a:endParaRPr b="1" sz="11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df</a:t>
            </a:r>
            <a:r>
              <a:rPr b="1" lang="en-GB" sz="1100">
                <a:solidFill>
                  <a:schemeClr val="accent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_</a:t>
            </a:r>
            <a:r>
              <a:rPr b="1" lang="en-GB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rejoined = df_rejoined[df_rejoined[30]==1]</a:t>
            </a:r>
            <a:endParaRPr b="1" sz="11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new</a:t>
            </a:r>
            <a:r>
              <a:rPr b="1" lang="en-GB" sz="1100">
                <a:solidFill>
                  <a:schemeClr val="accent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_</a:t>
            </a:r>
            <a:r>
              <a:rPr b="1" lang="en-GB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b="1" lang="en-GB" sz="1100">
                <a:solidFill>
                  <a:schemeClr val="accent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_</a:t>
            </a:r>
            <a:r>
              <a:rPr b="1" lang="en-GB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train = df_rejoined[30]</a:t>
            </a:r>
            <a:endParaRPr b="1" sz="11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new</a:t>
            </a:r>
            <a:r>
              <a:rPr b="1" lang="en-GB" sz="1100">
                <a:solidFill>
                  <a:schemeClr val="accent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_</a:t>
            </a:r>
            <a:r>
              <a:rPr b="1" lang="en-GB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1" lang="en-GB" sz="1100">
                <a:solidFill>
                  <a:schemeClr val="accent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_</a:t>
            </a:r>
            <a:r>
              <a:rPr b="1" lang="en-GB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train = df_rejoined.drop([30],axis=1)</a:t>
            </a:r>
            <a:endParaRPr b="1" sz="11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-GB" sz="11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optimal_value,hpvalues,error_rate=findhyperparameter('LOF_novelty',new_x_train,new_y_train,x_test,y_test)</a:t>
            </a:r>
            <a:endParaRPr b="1" sz="1100">
              <a:solidFill>
                <a:srgbClr val="FF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clf = LocalOutlierFactor(n_neighbors=optimal_value,novelty=True)</a:t>
            </a:r>
            <a:endParaRPr b="1" sz="1100">
              <a:solidFill>
                <a:srgbClr val="FF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clf.fit(new_x_train)</a:t>
            </a:r>
            <a:endParaRPr b="1" sz="1100">
              <a:solidFill>
                <a:srgbClr val="FF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preds = clf.predict(x_test)</a:t>
            </a:r>
            <a:endParaRPr b="1" sz="1100">
              <a:solidFill>
                <a:srgbClr val="FF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-GB" sz="1100">
                <a:solidFill>
                  <a:schemeClr val="accent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print_results(optimal_value,hpvalues,error_rate,y_test,preds,dataset,'LOF_novelty')</a:t>
            </a:r>
            <a:endParaRPr b="1" sz="1100">
              <a:solidFill>
                <a:schemeClr val="accent6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7" name="Google Shape;337;p39"/>
          <p:cNvSpPr txBox="1"/>
          <p:nvPr/>
        </p:nvSpPr>
        <p:spPr>
          <a:xfrm>
            <a:off x="1143150" y="139675"/>
            <a:ext cx="2149800" cy="36750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DATA PREPROCESSING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8" name="Google Shape;338;p39"/>
          <p:cNvSpPr txBox="1"/>
          <p:nvPr/>
        </p:nvSpPr>
        <p:spPr>
          <a:xfrm>
            <a:off x="6438950" y="2936675"/>
            <a:ext cx="2558100" cy="5034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TRAINING AND PREDICTING</a:t>
            </a:r>
            <a:endParaRPr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9" name="Google Shape;339;p39"/>
          <p:cNvSpPr txBox="1"/>
          <p:nvPr/>
        </p:nvSpPr>
        <p:spPr>
          <a:xfrm>
            <a:off x="7282550" y="4338400"/>
            <a:ext cx="1714500" cy="435300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Printing results</a:t>
            </a:r>
            <a:endParaRPr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40" name="Google Shape;340;p39"/>
          <p:cNvCxnSpPr>
            <a:stCxn id="339" idx="1"/>
          </p:cNvCxnSpPr>
          <p:nvPr/>
        </p:nvCxnSpPr>
        <p:spPr>
          <a:xfrm flipH="1">
            <a:off x="6714650" y="4556050"/>
            <a:ext cx="567900" cy="26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1" name="Google Shape;341;p39"/>
          <p:cNvSpPr txBox="1"/>
          <p:nvPr/>
        </p:nvSpPr>
        <p:spPr>
          <a:xfrm>
            <a:off x="3292950" y="2068350"/>
            <a:ext cx="2351400" cy="6105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Test Train split, data append and sorting</a:t>
            </a:r>
            <a:endParaRPr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42" name="Google Shape;342;p39"/>
          <p:cNvCxnSpPr>
            <a:stCxn id="337" idx="3"/>
          </p:cNvCxnSpPr>
          <p:nvPr/>
        </p:nvCxnSpPr>
        <p:spPr>
          <a:xfrm>
            <a:off x="3292950" y="323425"/>
            <a:ext cx="239100" cy="58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3" name="Google Shape;343;p39"/>
          <p:cNvCxnSpPr>
            <a:stCxn id="338" idx="1"/>
          </p:cNvCxnSpPr>
          <p:nvPr/>
        </p:nvCxnSpPr>
        <p:spPr>
          <a:xfrm flipH="1">
            <a:off x="5794250" y="3188375"/>
            <a:ext cx="644700" cy="98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4" name="Google Shape;344;p39"/>
          <p:cNvCxnSpPr>
            <a:stCxn id="341" idx="1"/>
          </p:cNvCxnSpPr>
          <p:nvPr/>
        </p:nvCxnSpPr>
        <p:spPr>
          <a:xfrm flipH="1">
            <a:off x="1965750" y="2373600"/>
            <a:ext cx="1327200" cy="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40"/>
          <p:cNvSpPr txBox="1"/>
          <p:nvPr/>
        </p:nvSpPr>
        <p:spPr>
          <a:xfrm>
            <a:off x="3565738" y="70325"/>
            <a:ext cx="1807200" cy="529200"/>
          </a:xfrm>
          <a:prstGeom prst="rect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34343"/>
                </a:solidFill>
              </a:rPr>
              <a:t>RESULTS</a:t>
            </a:r>
            <a:endParaRPr sz="2400">
              <a:solidFill>
                <a:srgbClr val="434343"/>
              </a:solidFill>
            </a:endParaRPr>
          </a:p>
        </p:txBody>
      </p:sp>
      <p:graphicFrame>
        <p:nvGraphicFramePr>
          <p:cNvPr id="350" name="Google Shape;350;p40"/>
          <p:cNvGraphicFramePr/>
          <p:nvPr/>
        </p:nvGraphicFramePr>
        <p:xfrm>
          <a:off x="244875" y="599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{16EB238C-8FE0-4C76-BD08-A7798C29FB53}</a:tableStyleId>
              </a:tblPr>
              <a:tblGrid>
                <a:gridCol w="4196550"/>
                <a:gridCol w="4252375"/>
              </a:tblGrid>
              <a:tr h="377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solidFill>
                            <a:srgbClr val="1C4587"/>
                          </a:solidFill>
                        </a:rPr>
                        <a:t>LOF with Novelty</a:t>
                      </a:r>
                      <a:endParaRPr b="1">
                        <a:solidFill>
                          <a:srgbClr val="1C4587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solidFill>
                            <a:srgbClr val="073763"/>
                          </a:solidFill>
                        </a:rPr>
                        <a:t>LOF without Novelty</a:t>
                      </a:r>
                      <a:endParaRPr b="1">
                        <a:solidFill>
                          <a:srgbClr val="073763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21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21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51" name="Google Shape;351;p40"/>
          <p:cNvSpPr txBox="1"/>
          <p:nvPr/>
        </p:nvSpPr>
        <p:spPr>
          <a:xfrm>
            <a:off x="5354700" y="991925"/>
            <a:ext cx="1918500" cy="5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latin typeface="Roboto"/>
                <a:ea typeface="Roboto"/>
                <a:cs typeface="Roboto"/>
                <a:sym typeface="Roboto"/>
              </a:rPr>
              <a:t>Confusion Matrix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352" name="Google Shape;352;p40"/>
          <p:cNvGraphicFramePr/>
          <p:nvPr/>
        </p:nvGraphicFramePr>
        <p:xfrm>
          <a:off x="4946650" y="1292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{16EB238C-8FE0-4C76-BD08-A7798C29FB53}</a:tableStyleId>
              </a:tblPr>
              <a:tblGrid>
                <a:gridCol w="1568225"/>
                <a:gridCol w="1166375"/>
              </a:tblGrid>
              <a:tr h="344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19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86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33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2663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59242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353" name="Google Shape;353;p40"/>
          <p:cNvGraphicFramePr/>
          <p:nvPr/>
        </p:nvGraphicFramePr>
        <p:xfrm>
          <a:off x="1026400" y="12923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{16EB238C-8FE0-4C76-BD08-A7798C29FB53}</a:tableStyleId>
              </a:tblPr>
              <a:tblGrid>
                <a:gridCol w="1568225"/>
                <a:gridCol w="1166375"/>
              </a:tblGrid>
              <a:tr h="344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33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0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33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879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17691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54" name="Google Shape;354;p40"/>
          <p:cNvSpPr txBox="1"/>
          <p:nvPr/>
        </p:nvSpPr>
        <p:spPr>
          <a:xfrm>
            <a:off x="1434450" y="991925"/>
            <a:ext cx="1918500" cy="5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latin typeface="Roboto"/>
                <a:ea typeface="Roboto"/>
                <a:cs typeface="Roboto"/>
                <a:sym typeface="Roboto"/>
              </a:rPr>
              <a:t>Confusion Matrix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5" name="Google Shape;355;p40"/>
          <p:cNvSpPr txBox="1"/>
          <p:nvPr/>
        </p:nvSpPr>
        <p:spPr>
          <a:xfrm>
            <a:off x="1329276" y="2043375"/>
            <a:ext cx="1993500" cy="3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Classification Report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356" name="Google Shape;356;p40"/>
          <p:cNvGraphicFramePr/>
          <p:nvPr/>
        </p:nvGraphicFramePr>
        <p:xfrm>
          <a:off x="340988" y="2441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{16EB238C-8FE0-4C76-BD08-A7798C29FB53}</a:tableStyleId>
              </a:tblPr>
              <a:tblGrid>
                <a:gridCol w="685400"/>
                <a:gridCol w="869675"/>
                <a:gridCol w="722625"/>
                <a:gridCol w="786500"/>
                <a:gridCol w="905875"/>
              </a:tblGrid>
              <a:tr h="378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Precision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Recall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f1-score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support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66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-1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0.04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1.00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0.07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33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53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1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1.00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0.95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0.98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18570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407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accuracy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-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-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0.95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18570</a:t>
                      </a:r>
                      <a:endParaRPr sz="10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92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macro avg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0.52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0.98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0.52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18570</a:t>
                      </a:r>
                      <a:endParaRPr sz="10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543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weighted avg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1.00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0.95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0.97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18570</a:t>
                      </a:r>
                      <a:endParaRPr sz="10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57" name="Google Shape;357;p40"/>
          <p:cNvSpPr txBox="1"/>
          <p:nvPr/>
        </p:nvSpPr>
        <p:spPr>
          <a:xfrm>
            <a:off x="5427051" y="2043375"/>
            <a:ext cx="1993500" cy="3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Classification Report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358" name="Google Shape;358;p40"/>
          <p:cNvGraphicFramePr/>
          <p:nvPr/>
        </p:nvGraphicFramePr>
        <p:xfrm>
          <a:off x="4572000" y="2441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{16EB238C-8FE0-4C76-BD08-A7798C29FB53}</a:tableStyleId>
              </a:tblPr>
              <a:tblGrid>
                <a:gridCol w="685400"/>
                <a:gridCol w="869675"/>
                <a:gridCol w="722625"/>
                <a:gridCol w="786500"/>
                <a:gridCol w="905875"/>
              </a:tblGrid>
              <a:tr h="378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Precision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Recall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f1-score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support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66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-1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0.01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0.18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0.01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105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53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1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1.00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    </a:t>
                      </a:r>
                      <a:r>
                        <a:rPr lang="en-GB" sz="1000"/>
                        <a:t>0.96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0.98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61905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407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accuracy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-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-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0.96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62010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92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macro avg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0.50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0.57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0.50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62010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543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weighted avg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1.00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0.96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0.98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62010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359" name="Google Shape;35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69075" y="391975"/>
            <a:ext cx="2247450" cy="164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4" name="Google Shape;364;p41"/>
          <p:cNvGraphicFramePr/>
          <p:nvPr/>
        </p:nvGraphicFramePr>
        <p:xfrm>
          <a:off x="127725" y="175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{16EB238C-8FE0-4C76-BD08-A7798C29FB53}</a:tableStyleId>
              </a:tblPr>
              <a:tblGrid>
                <a:gridCol w="4478350"/>
                <a:gridCol w="4537925"/>
              </a:tblGrid>
              <a:tr h="429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solidFill>
                            <a:srgbClr val="1C4587"/>
                          </a:solidFill>
                        </a:rPr>
                        <a:t>LOF with Novelty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solidFill>
                            <a:srgbClr val="073763"/>
                          </a:solidFill>
                        </a:rPr>
                        <a:t>LOF without Novelty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62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Roboto"/>
                          <a:ea typeface="Roboto"/>
                          <a:cs typeface="Roboto"/>
                          <a:sym typeface="Roboto"/>
                        </a:rPr>
                        <a:t>Error rate vs Hyperparameter values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Roboto"/>
                          <a:ea typeface="Roboto"/>
                          <a:cs typeface="Roboto"/>
                          <a:sym typeface="Roboto"/>
                        </a:rPr>
                        <a:t>Error rate vs Hyperparameter values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246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50">
                          <a:highlight>
                            <a:srgbClr val="FFFFFF"/>
                          </a:highlight>
                        </a:rPr>
                        <a:t>Optimal value is 10</a:t>
                      </a:r>
                      <a:endParaRPr sz="1550"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50">
                          <a:highlight>
                            <a:srgbClr val="FFFFFF"/>
                          </a:highlight>
                        </a:rPr>
                        <a:t>Optimal value is 11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365" name="Google Shape;365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800" y="921950"/>
            <a:ext cx="4183550" cy="289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6" name="Google Shape;366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7325" y="976875"/>
            <a:ext cx="4088350" cy="278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</a:t>
            </a:r>
            <a:endParaRPr/>
          </a:p>
        </p:txBody>
      </p:sp>
      <p:sp>
        <p:nvSpPr>
          <p:cNvPr id="83" name="Google Shape;83;p1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This is a recap of the algorithms we have learnt till now, that are used for unsupervised Anomaly detection- that is, to find out outliers in data sets without any prior training. We shall be exploring three algorithms- K-Nearest Neighbors, Histogram Based Outlier Scores and Local Outlier Factor. </a:t>
            </a:r>
            <a:r>
              <a:rPr lang="en-GB"/>
              <a:t>As assigned, we have used the HTTP dataset for our work, the results of which have been attached for better understanding of how these algorithms work, along with due explanation of the code.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1" name="Google Shape;371;p42"/>
          <p:cNvGraphicFramePr/>
          <p:nvPr/>
        </p:nvGraphicFramePr>
        <p:xfrm>
          <a:off x="134188" y="1284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{16EB238C-8FE0-4C76-BD08-A7798C29FB53}</a:tableStyleId>
              </a:tblPr>
              <a:tblGrid>
                <a:gridCol w="4478350"/>
                <a:gridCol w="4397275"/>
              </a:tblGrid>
              <a:tr h="39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solidFill>
                            <a:srgbClr val="1C4587"/>
                          </a:solidFill>
                        </a:rPr>
                        <a:t>LOF with Novelty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solidFill>
                            <a:srgbClr val="073763"/>
                          </a:solidFill>
                        </a:rPr>
                        <a:t>LOF without Novelty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74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01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900">
                          <a:latin typeface="Roboto"/>
                          <a:ea typeface="Roboto"/>
                          <a:cs typeface="Roboto"/>
                          <a:sym typeface="Roboto"/>
                        </a:rPr>
                        <a:t>Accuracy: 95.27%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900">
                          <a:latin typeface="Roboto"/>
                          <a:ea typeface="Roboto"/>
                          <a:cs typeface="Roboto"/>
                          <a:sym typeface="Roboto"/>
                        </a:rPr>
                        <a:t>Accuracy: 95.56%</a:t>
                      </a:r>
                      <a:endParaRPr sz="19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372" name="Google Shape;372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525" y="810975"/>
            <a:ext cx="3953663" cy="2555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Google Shape;373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93025" y="887034"/>
            <a:ext cx="3953676" cy="2479591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Google Shape;374;p42"/>
          <p:cNvSpPr txBox="1"/>
          <p:nvPr/>
        </p:nvSpPr>
        <p:spPr>
          <a:xfrm rot="-5400000">
            <a:off x="3883925" y="1993550"/>
            <a:ext cx="18777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True positive rate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5" name="Google Shape;375;p42"/>
          <p:cNvSpPr txBox="1"/>
          <p:nvPr/>
        </p:nvSpPr>
        <p:spPr>
          <a:xfrm rot="-5400000">
            <a:off x="-656150" y="1963100"/>
            <a:ext cx="1832100" cy="2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True positive rate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6" name="Google Shape;376;p42"/>
          <p:cNvSpPr txBox="1"/>
          <p:nvPr/>
        </p:nvSpPr>
        <p:spPr>
          <a:xfrm>
            <a:off x="6108388" y="3276600"/>
            <a:ext cx="1945800" cy="190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False positive rate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7" name="Google Shape;377;p42"/>
          <p:cNvSpPr txBox="1"/>
          <p:nvPr/>
        </p:nvSpPr>
        <p:spPr>
          <a:xfrm>
            <a:off x="1562825" y="3276600"/>
            <a:ext cx="1945800" cy="190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False positive rate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4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THANK YOU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/>
        </p:nvSpPr>
        <p:spPr>
          <a:xfrm>
            <a:off x="268200" y="873250"/>
            <a:ext cx="7547700" cy="22827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50">
                <a:latin typeface="Roboto"/>
                <a:ea typeface="Roboto"/>
                <a:cs typeface="Roboto"/>
                <a:sym typeface="Roboto"/>
              </a:rPr>
              <a:t>import numpy as np</a:t>
            </a:r>
            <a:endParaRPr sz="145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50">
                <a:latin typeface="Roboto"/>
                <a:ea typeface="Roboto"/>
                <a:cs typeface="Roboto"/>
                <a:sym typeface="Roboto"/>
              </a:rPr>
              <a:t>import pandas as pd</a:t>
            </a:r>
            <a:endParaRPr sz="145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50">
                <a:latin typeface="Roboto"/>
                <a:ea typeface="Roboto"/>
                <a:cs typeface="Roboto"/>
                <a:sym typeface="Roboto"/>
              </a:rPr>
              <a:t>import matplotlib.pyplot as plt</a:t>
            </a:r>
            <a:endParaRPr sz="145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50">
                <a:latin typeface="Roboto"/>
                <a:ea typeface="Roboto"/>
                <a:cs typeface="Roboto"/>
                <a:sym typeface="Roboto"/>
              </a:rPr>
              <a:t>from sklearn.preprocessing import StandardScaler</a:t>
            </a:r>
            <a:endParaRPr sz="145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50">
                <a:latin typeface="Roboto"/>
                <a:ea typeface="Roboto"/>
                <a:cs typeface="Roboto"/>
                <a:sym typeface="Roboto"/>
              </a:rPr>
              <a:t>from sklearn.model_selection import train_test_split</a:t>
            </a:r>
            <a:endParaRPr sz="145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50">
                <a:latin typeface="Roboto"/>
                <a:ea typeface="Roboto"/>
                <a:cs typeface="Roboto"/>
                <a:sym typeface="Roboto"/>
              </a:rPr>
              <a:t>from sklearn.neighbors import KNeighborsClassifier,LocalOutlierFactor</a:t>
            </a:r>
            <a:endParaRPr sz="145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50">
                <a:latin typeface="Roboto"/>
                <a:ea typeface="Roboto"/>
                <a:cs typeface="Roboto"/>
                <a:sym typeface="Roboto"/>
              </a:rPr>
              <a:t>from sklearn.metrics import confusion_matrix,classification_report,roc_curve,auc</a:t>
            </a:r>
            <a:endParaRPr sz="145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50">
                <a:latin typeface="Roboto"/>
                <a:ea typeface="Roboto"/>
                <a:cs typeface="Roboto"/>
                <a:sym typeface="Roboto"/>
              </a:rPr>
              <a:t>from pyod.models.hbos import HBOS</a:t>
            </a:r>
            <a:endParaRPr sz="145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" name="Google Shape;89;p16"/>
          <p:cNvSpPr txBox="1"/>
          <p:nvPr>
            <p:ph type="title"/>
          </p:nvPr>
        </p:nvSpPr>
        <p:spPr>
          <a:xfrm>
            <a:off x="98250" y="16350"/>
            <a:ext cx="8826600" cy="49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2.1 </a:t>
            </a:r>
            <a:r>
              <a:rPr lang="en-GB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IMPORTING LIBRARIES</a:t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90" name="Google Shape;90;p16"/>
          <p:cNvSpPr txBox="1"/>
          <p:nvPr/>
        </p:nvSpPr>
        <p:spPr>
          <a:xfrm>
            <a:off x="6405875" y="778900"/>
            <a:ext cx="2444100" cy="15444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50">
                <a:solidFill>
                  <a:srgbClr val="FFFFFF"/>
                </a:solidFill>
              </a:rPr>
              <a:t>NumPy</a:t>
            </a:r>
            <a:r>
              <a:rPr lang="en-GB" sz="1550">
                <a:solidFill>
                  <a:srgbClr val="FFFFFF"/>
                </a:solidFill>
              </a:rPr>
              <a:t> provides n-dimensional array object. Also provides mathematical functions which can be used in many calculations.</a:t>
            </a:r>
            <a:endParaRPr sz="155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" name="Google Shape;91;p16"/>
          <p:cNvSpPr txBox="1"/>
          <p:nvPr/>
        </p:nvSpPr>
        <p:spPr>
          <a:xfrm>
            <a:off x="7292100" y="3055200"/>
            <a:ext cx="1557900" cy="16113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50">
                <a:solidFill>
                  <a:srgbClr val="FFFFFF"/>
                </a:solidFill>
              </a:rPr>
              <a:t>Matplotlib</a:t>
            </a:r>
            <a:r>
              <a:rPr lang="en-GB" sz="1550">
                <a:solidFill>
                  <a:srgbClr val="FFFFFF"/>
                </a:solidFill>
              </a:rPr>
              <a:t>- scientific plotting library usually required to visualize data.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" name="Google Shape;92;p16"/>
          <p:cNvSpPr txBox="1"/>
          <p:nvPr/>
        </p:nvSpPr>
        <p:spPr>
          <a:xfrm>
            <a:off x="2524750" y="3156050"/>
            <a:ext cx="2047200" cy="17859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50">
                <a:solidFill>
                  <a:srgbClr val="FFFFFF"/>
                </a:solidFill>
              </a:rPr>
              <a:t>Scikit-learn</a:t>
            </a:r>
            <a:r>
              <a:rPr lang="en-GB" sz="1550">
                <a:solidFill>
                  <a:srgbClr val="FFFFFF"/>
                </a:solidFill>
              </a:rPr>
              <a:t>- provides tools for data analysis and data mining. It provides classification and clustering algorithms.</a:t>
            </a:r>
            <a:endParaRPr sz="155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50">
              <a:solidFill>
                <a:srgbClr val="23232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" name="Google Shape;93;p16"/>
          <p:cNvSpPr txBox="1"/>
          <p:nvPr/>
        </p:nvSpPr>
        <p:spPr>
          <a:xfrm>
            <a:off x="5036075" y="3155950"/>
            <a:ext cx="1933800" cy="17859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50">
                <a:solidFill>
                  <a:srgbClr val="FFFFFF"/>
                </a:solidFill>
              </a:rPr>
              <a:t>Pandas</a:t>
            </a:r>
            <a:r>
              <a:rPr lang="en-GB" sz="1550">
                <a:solidFill>
                  <a:srgbClr val="FFFFFF"/>
                </a:solidFill>
              </a:rPr>
              <a:t>- used for data analysis. It can take multi-dimensional arrays as input and produce charts/graphs.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" name="Google Shape;94;p16"/>
          <p:cNvSpPr txBox="1"/>
          <p:nvPr/>
        </p:nvSpPr>
        <p:spPr>
          <a:xfrm>
            <a:off x="268200" y="3156050"/>
            <a:ext cx="1792500" cy="17859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PyOD</a:t>
            </a: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 Python Outlier detection -for anomaly detection modeling with supervised and unsupervised learning techniques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/>
        </p:nvSpPr>
        <p:spPr>
          <a:xfrm>
            <a:off x="200025" y="936625"/>
            <a:ext cx="8032200" cy="3263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def data_preprocessing(input_data):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 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    df = pd.read_csv('/content/drive/My Drive/Com-Olho-Datasets/'+input_data+'.csv',header=None)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    l = df.columns.values.tolist()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    lastcolname = l[-1]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    df = df.rename(columns = {lastcolname:'TV'})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    datay = df['TV']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    datax = df.drop(['TV'],axis=1)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   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    scaler = StandardScaler()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    scaler.fit(datax)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    datax = scaler.transform(datax)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    return datax,datay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" name="Google Shape;100;p17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2.2 FUNCTION FOR DATA PREPROCESSING</a:t>
            </a:r>
            <a:endParaRPr/>
          </a:p>
        </p:txBody>
      </p:sp>
      <p:sp>
        <p:nvSpPr>
          <p:cNvPr id="101" name="Google Shape;101;p17"/>
          <p:cNvSpPr txBox="1"/>
          <p:nvPr/>
        </p:nvSpPr>
        <p:spPr>
          <a:xfrm>
            <a:off x="5621150" y="1870538"/>
            <a:ext cx="3209700" cy="4032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Loading the data into the dataframe 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" name="Google Shape;102;p17"/>
          <p:cNvSpPr txBox="1"/>
          <p:nvPr/>
        </p:nvSpPr>
        <p:spPr>
          <a:xfrm>
            <a:off x="5110825" y="2600250"/>
            <a:ext cx="3209700" cy="6027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Renaming last column as ‘TV’ (Test Vector)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" name="Google Shape;103;p17"/>
          <p:cNvSpPr txBox="1"/>
          <p:nvPr/>
        </p:nvSpPr>
        <p:spPr>
          <a:xfrm>
            <a:off x="4364575" y="3525250"/>
            <a:ext cx="3318000" cy="6027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   </a:t>
            </a: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Dividing the data into 2 parts for data standardization</a:t>
            </a: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4" name="Google Shape;104;p17"/>
          <p:cNvSpPr txBox="1"/>
          <p:nvPr/>
        </p:nvSpPr>
        <p:spPr>
          <a:xfrm>
            <a:off x="3902150" y="4450250"/>
            <a:ext cx="3209700" cy="4032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   </a:t>
            </a: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Standardize/Cleaning data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5" name="Google Shape;105;p17"/>
          <p:cNvCxnSpPr>
            <a:stCxn id="101" idx="1"/>
          </p:cNvCxnSpPr>
          <p:nvPr/>
        </p:nvCxnSpPr>
        <p:spPr>
          <a:xfrm rot="10800000">
            <a:off x="4754150" y="1719038"/>
            <a:ext cx="867000" cy="35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" name="Google Shape;106;p17"/>
          <p:cNvCxnSpPr>
            <a:stCxn id="102" idx="1"/>
          </p:cNvCxnSpPr>
          <p:nvPr/>
        </p:nvCxnSpPr>
        <p:spPr>
          <a:xfrm rot="10800000">
            <a:off x="4082725" y="2484300"/>
            <a:ext cx="1028100" cy="41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" name="Google Shape;107;p17"/>
          <p:cNvCxnSpPr>
            <a:stCxn id="103" idx="1"/>
          </p:cNvCxnSpPr>
          <p:nvPr/>
        </p:nvCxnSpPr>
        <p:spPr>
          <a:xfrm rot="10800000">
            <a:off x="2860375" y="3129100"/>
            <a:ext cx="1504200" cy="69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8" name="Google Shape;108;p17"/>
          <p:cNvCxnSpPr>
            <a:stCxn id="104" idx="1"/>
          </p:cNvCxnSpPr>
          <p:nvPr/>
        </p:nvCxnSpPr>
        <p:spPr>
          <a:xfrm rot="10800000">
            <a:off x="2376950" y="4028750"/>
            <a:ext cx="1525200" cy="62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/>
          <p:nvPr/>
        </p:nvSpPr>
        <p:spPr>
          <a:xfrm>
            <a:off x="99900" y="859475"/>
            <a:ext cx="5325600" cy="1544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def convert_to_num(datay,algotype):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    if algotype == 'KNN' or algotype == 'HBOS':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        datay = datay.replace({'n': 0,'o': 1})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    elif algotype == 'LOF_no_novelty' or algotype == 'LOF_novelty':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        datay = datay.replace({'n': 1,'o': -1})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    return datay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" name="Google Shape;114;p18"/>
          <p:cNvSpPr txBox="1"/>
          <p:nvPr/>
        </p:nvSpPr>
        <p:spPr>
          <a:xfrm>
            <a:off x="1745825" y="80575"/>
            <a:ext cx="67281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" name="Google Shape;115;p18"/>
          <p:cNvSpPr txBox="1"/>
          <p:nvPr>
            <p:ph type="title"/>
          </p:nvPr>
        </p:nvSpPr>
        <p:spPr>
          <a:xfrm>
            <a:off x="98250" y="243200"/>
            <a:ext cx="8826600" cy="37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2.3 </a:t>
            </a:r>
            <a:r>
              <a:rPr lang="en-GB">
                <a:solidFill>
                  <a:srgbClr val="FFFFFF"/>
                </a:solidFill>
              </a:rPr>
              <a:t>FUNCTION FOR CONVERTING CATEGORICAL CLASSES TO BINARY</a:t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8"/>
          <p:cNvSpPr txBox="1"/>
          <p:nvPr/>
        </p:nvSpPr>
        <p:spPr>
          <a:xfrm>
            <a:off x="6446200" y="3975125"/>
            <a:ext cx="2323200" cy="7386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n</a:t>
            </a:r>
            <a:r>
              <a:rPr lang="en-GB" sz="1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: Normal</a:t>
            </a:r>
            <a:endParaRPr sz="1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</a:t>
            </a:r>
            <a:r>
              <a:rPr lang="en-GB" sz="1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: Outlier</a:t>
            </a:r>
            <a:endParaRPr sz="1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/>
        </p:nvSpPr>
        <p:spPr>
          <a:xfrm>
            <a:off x="133500" y="725200"/>
            <a:ext cx="4526700" cy="43377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latin typeface="Roboto"/>
                <a:ea typeface="Roboto"/>
                <a:cs typeface="Roboto"/>
                <a:sym typeface="Roboto"/>
              </a:rPr>
              <a:t>def findhyperparameter(algotype,xtrain,ytrain,xtest,ytest):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latin typeface="Roboto"/>
                <a:ea typeface="Roboto"/>
                <a:cs typeface="Roboto"/>
                <a:sym typeface="Roboto"/>
              </a:rPr>
              <a:t>    error_rate = []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latin typeface="Roboto"/>
                <a:ea typeface="Roboto"/>
                <a:cs typeface="Roboto"/>
                <a:sym typeface="Roboto"/>
              </a:rPr>
              <a:t>    hplist = []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latin typeface="Roboto"/>
                <a:ea typeface="Roboto"/>
                <a:cs typeface="Roboto"/>
                <a:sym typeface="Roboto"/>
              </a:rPr>
              <a:t>    if algotype is 'KNN':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latin typeface="Roboto"/>
                <a:ea typeface="Roboto"/>
                <a:cs typeface="Roboto"/>
                <a:sym typeface="Roboto"/>
              </a:rPr>
              <a:t>        for i in range(1,50):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latin typeface="Roboto"/>
                <a:ea typeface="Roboto"/>
                <a:cs typeface="Roboto"/>
                <a:sym typeface="Roboto"/>
              </a:rPr>
              <a:t>            print("Checking k="+str(i))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latin typeface="Roboto"/>
                <a:ea typeface="Roboto"/>
                <a:cs typeface="Roboto"/>
                <a:sym typeface="Roboto"/>
              </a:rPr>
              <a:t>            neigh = KNeighborsClassifier(n_neighbors=i)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latin typeface="Roboto"/>
                <a:ea typeface="Roboto"/>
                <a:cs typeface="Roboto"/>
                <a:sym typeface="Roboto"/>
              </a:rPr>
              <a:t>            neigh.fit(xtrain,ytrain)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latin typeface="Roboto"/>
                <a:ea typeface="Roboto"/>
                <a:cs typeface="Roboto"/>
                <a:sym typeface="Roboto"/>
              </a:rPr>
              <a:t>            pred = neigh.predict(xtest)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latin typeface="Roboto"/>
                <a:ea typeface="Roboto"/>
                <a:cs typeface="Roboto"/>
                <a:sym typeface="Roboto"/>
              </a:rPr>
              <a:t>            error_rate.append(np.mean(pred!=ytest))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latin typeface="Roboto"/>
                <a:ea typeface="Roboto"/>
                <a:cs typeface="Roboto"/>
                <a:sym typeface="Roboto"/>
              </a:rPr>
              <a:t>    elif algotype is 'LOF_no_novelty':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latin typeface="Roboto"/>
                <a:ea typeface="Roboto"/>
                <a:cs typeface="Roboto"/>
                <a:sym typeface="Roboto"/>
              </a:rPr>
              <a:t>        for i in range(10,20):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latin typeface="Roboto"/>
                <a:ea typeface="Roboto"/>
                <a:cs typeface="Roboto"/>
                <a:sym typeface="Roboto"/>
              </a:rPr>
              <a:t>            print("Checking k="+str(i))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latin typeface="Roboto"/>
                <a:ea typeface="Roboto"/>
                <a:cs typeface="Roboto"/>
                <a:sym typeface="Roboto"/>
              </a:rPr>
              <a:t>            clf = LocalOutlierFactor(n_neighbors=i)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latin typeface="Roboto"/>
                <a:ea typeface="Roboto"/>
                <a:cs typeface="Roboto"/>
                <a:sym typeface="Roboto"/>
              </a:rPr>
              <a:t>            pred = clf.fit_predict(xtrain)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latin typeface="Roboto"/>
                <a:ea typeface="Roboto"/>
                <a:cs typeface="Roboto"/>
                <a:sym typeface="Roboto"/>
              </a:rPr>
              <a:t>            error_rate.append(np.mean(pred!=ytrain))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latin typeface="Roboto"/>
                <a:ea typeface="Roboto"/>
                <a:cs typeface="Roboto"/>
                <a:sym typeface="Roboto"/>
              </a:rPr>
              <a:t>    elif algotype is 'LOF_novelty':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latin typeface="Roboto"/>
                <a:ea typeface="Roboto"/>
                <a:cs typeface="Roboto"/>
                <a:sym typeface="Roboto"/>
              </a:rPr>
              <a:t>        for i in range(10,20):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latin typeface="Roboto"/>
                <a:ea typeface="Roboto"/>
                <a:cs typeface="Roboto"/>
                <a:sym typeface="Roboto"/>
              </a:rPr>
              <a:t>            print("Checking k="+str(i))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latin typeface="Roboto"/>
                <a:ea typeface="Roboto"/>
                <a:cs typeface="Roboto"/>
                <a:sym typeface="Roboto"/>
              </a:rPr>
              <a:t>            clf = LocalOutlierFactor(n_neighbors=i,novelty=True)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2" name="Google Shape;122;p19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2.4 </a:t>
            </a:r>
            <a:r>
              <a:rPr lang="en-GB">
                <a:solidFill>
                  <a:srgbClr val="FFFFFF"/>
                </a:solidFill>
              </a:rPr>
              <a:t>FUNCTION FOR FINDING HYPERPARAMETERS</a:t>
            </a:r>
            <a:endParaRPr/>
          </a:p>
        </p:txBody>
      </p:sp>
      <p:sp>
        <p:nvSpPr>
          <p:cNvPr id="123" name="Google Shape;123;p19"/>
          <p:cNvSpPr txBox="1"/>
          <p:nvPr/>
        </p:nvSpPr>
        <p:spPr>
          <a:xfrm>
            <a:off x="5250925" y="859500"/>
            <a:ext cx="3424500" cy="17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4" name="Google Shape;124;p19"/>
          <p:cNvSpPr txBox="1"/>
          <p:nvPr/>
        </p:nvSpPr>
        <p:spPr>
          <a:xfrm>
            <a:off x="4901775" y="980350"/>
            <a:ext cx="3626100" cy="11145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Hyperparameters: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Roboto"/>
              <a:buChar char="●"/>
            </a:pPr>
            <a:r>
              <a:rPr lang="en-GB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Type of algorithm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Roboto"/>
              <a:buChar char="●"/>
            </a:pPr>
            <a:r>
              <a:rPr lang="en-GB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Training set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Roboto"/>
              <a:buChar char="●"/>
            </a:pPr>
            <a:r>
              <a:rPr lang="en-GB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Testing set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" name="Google Shape;125;p19"/>
          <p:cNvSpPr txBox="1"/>
          <p:nvPr/>
        </p:nvSpPr>
        <p:spPr>
          <a:xfrm>
            <a:off x="4901775" y="2717450"/>
            <a:ext cx="3626100" cy="7206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Finding minimum error by passing different values of nearest neighbors (k)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/>
        </p:nvSpPr>
        <p:spPr>
          <a:xfrm>
            <a:off x="67150" y="725200"/>
            <a:ext cx="4504800" cy="4284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latin typeface="Roboto"/>
                <a:ea typeface="Roboto"/>
                <a:cs typeface="Roboto"/>
                <a:sym typeface="Roboto"/>
              </a:rPr>
              <a:t>clf.fit(xtrain)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latin typeface="Roboto"/>
                <a:ea typeface="Roboto"/>
                <a:cs typeface="Roboto"/>
                <a:sym typeface="Roboto"/>
              </a:rPr>
              <a:t>            pred = clf.predict(xtest)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latin typeface="Roboto"/>
                <a:ea typeface="Roboto"/>
                <a:cs typeface="Roboto"/>
                <a:sym typeface="Roboto"/>
              </a:rPr>
              <a:t>            error_rate.append(np.mean(pred!=ytest))</a:t>
            </a:r>
            <a:r>
              <a:rPr lang="en-GB">
                <a:latin typeface="Roboto"/>
                <a:ea typeface="Roboto"/>
                <a:cs typeface="Roboto"/>
                <a:sym typeface="Roboto"/>
              </a:rPr>
              <a:t> 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  elif algotype is 'HBOS':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        for i in range(10,100):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            print("Checking n_bins="+str(i))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            clf = HBOS(n_bins=i)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            clf.fit(xtrain)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            pred = clf.predict(xtest)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            error_rate.append(np.mean(pred!=ytest))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    for i in range(10,20):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        hplist.append(i)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   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    min_val = min(error_rate)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    ind = np.where(error_rate == min_val)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    ind = ind[0][0]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    return hplist[ind],hplist,error_rate</a:t>
            </a:r>
            <a:endParaRPr sz="2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1" name="Google Shape;131;p20"/>
          <p:cNvSpPr txBox="1"/>
          <p:nvPr/>
        </p:nvSpPr>
        <p:spPr>
          <a:xfrm>
            <a:off x="4888350" y="1535650"/>
            <a:ext cx="3626100" cy="7206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Finding minimum error by passing different values of bins (n)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2" name="Google Shape;132;p20"/>
          <p:cNvSpPr txBox="1"/>
          <p:nvPr/>
        </p:nvSpPr>
        <p:spPr>
          <a:xfrm>
            <a:off x="5054175" y="2869850"/>
            <a:ext cx="3626100" cy="5949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Getting index where error rate is minimum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33" name="Google Shape;133;p20"/>
          <p:cNvCxnSpPr>
            <a:stCxn id="132" idx="1"/>
          </p:cNvCxnSpPr>
          <p:nvPr/>
        </p:nvCxnSpPr>
        <p:spPr>
          <a:xfrm flipH="1">
            <a:off x="2497875" y="3167300"/>
            <a:ext cx="2556300" cy="37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4" name="Google Shape;134;p20"/>
          <p:cNvCxnSpPr>
            <a:stCxn id="131" idx="1"/>
          </p:cNvCxnSpPr>
          <p:nvPr/>
        </p:nvCxnSpPr>
        <p:spPr>
          <a:xfrm flipH="1">
            <a:off x="2511450" y="1895950"/>
            <a:ext cx="2376900" cy="30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/>
          <p:nvPr/>
        </p:nvSpPr>
        <p:spPr>
          <a:xfrm>
            <a:off x="208225" y="805650"/>
            <a:ext cx="6600600" cy="4109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def print_results(optimal_value,hpvalues,error_rate,y_test,preds,dataset,algotype):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    print("This is an analysis for "+algotype+" on "+dataset+" dataset")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    print("Optimal value is "+str(optimal_value))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    plt.plot(hpvalues,error_rate)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    plt.title('error rate vs hpvalues')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    plt.xlabel('hpvalues')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    plt.ylabel('errorrate')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    plt.show()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    cm = confusion_matrix(y_test,preds)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    cr = classification_report(y_test,preds)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    print("Printing confusion matrix")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    print(cm)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    print("Printing classification report")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    print(cr)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    print("Printing ROC_AUC Curve")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    fpr,tpr,threshold=roc_curve(y_test,preds)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    roc_auc=auc(fpr,tpr)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    plt.plot(fpr,tpr,roc_auc)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    plt.show()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" name="Google Shape;140;p21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2.5 </a:t>
            </a:r>
            <a:r>
              <a:rPr lang="en-GB">
                <a:solidFill>
                  <a:srgbClr val="FFFFFF"/>
                </a:solidFill>
              </a:rPr>
              <a:t>FUNCTION FOR PRINTING RESULTS</a:t>
            </a:r>
            <a:endParaRPr sz="2100">
              <a:solidFill>
                <a:srgbClr val="FFFFFF"/>
              </a:solidFill>
            </a:endParaRPr>
          </a:p>
        </p:txBody>
      </p:sp>
      <p:sp>
        <p:nvSpPr>
          <p:cNvPr id="141" name="Google Shape;141;p21"/>
          <p:cNvSpPr txBox="1"/>
          <p:nvPr/>
        </p:nvSpPr>
        <p:spPr>
          <a:xfrm>
            <a:off x="5076350" y="3478250"/>
            <a:ext cx="3921300" cy="6579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AUC: Area Under Curve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ROC: 	Receiver Operating Characteristics curve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42" name="Google Shape;142;p21"/>
          <p:cNvCxnSpPr>
            <a:stCxn id="141" idx="1"/>
          </p:cNvCxnSpPr>
          <p:nvPr/>
        </p:nvCxnSpPr>
        <p:spPr>
          <a:xfrm flipH="1">
            <a:off x="3169250" y="3807200"/>
            <a:ext cx="1907100" cy="14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3" name="Google Shape;143;p21"/>
          <p:cNvSpPr txBox="1"/>
          <p:nvPr/>
        </p:nvSpPr>
        <p:spPr>
          <a:xfrm>
            <a:off x="5788125" y="1812975"/>
            <a:ext cx="2914200" cy="4437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h</a:t>
            </a: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pvalues: Hyperparameter values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44" name="Google Shape;144;p21"/>
          <p:cNvCxnSpPr>
            <a:stCxn id="143" idx="1"/>
          </p:cNvCxnSpPr>
          <p:nvPr/>
        </p:nvCxnSpPr>
        <p:spPr>
          <a:xfrm flipH="1">
            <a:off x="2148825" y="2034825"/>
            <a:ext cx="3639300" cy="1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