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4" r:id="rId5"/>
    <p:sldId id="265" r:id="rId6"/>
    <p:sldId id="269" r:id="rId7"/>
    <p:sldId id="259" r:id="rId8"/>
    <p:sldId id="262" r:id="rId9"/>
    <p:sldId id="270" r:id="rId10"/>
    <p:sldId id="260" r:id="rId11"/>
    <p:sldId id="271" r:id="rId12"/>
    <p:sldId id="272" r:id="rId13"/>
    <p:sldId id="268" r:id="rId14"/>
    <p:sldId id="266" r:id="rId15"/>
    <p:sldId id="267" r:id="rId16"/>
    <p:sldId id="273" r:id="rId17"/>
  </p:sldIdLst>
  <p:sldSz cx="12192000" cy="6858000"/>
  <p:notesSz cx="6858000" cy="9144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D9B0FE-F1FC-43C8-AEE5-B5248777B26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10DB5C-DFA7-44D7-81F4-E74293B1409D}">
      <dgm:prSet/>
      <dgm:spPr/>
      <dgm:t>
        <a:bodyPr/>
        <a:lstStyle/>
        <a:p>
          <a:r>
            <a:rPr lang="en-US" b="1"/>
            <a:t>Problem:</a:t>
          </a:r>
          <a:br>
            <a:rPr lang="en-US"/>
          </a:br>
          <a:r>
            <a:rPr lang="en-US"/>
            <a:t>Low-resolution images often fail to meet the standards of modern applications in industries like healthcare, e-commerce, and entertainment. Traditional methods for enhancing image resolution lack accuracy in restoring fine details.</a:t>
          </a:r>
        </a:p>
      </dgm:t>
    </dgm:pt>
    <dgm:pt modelId="{AED76848-0F96-4D14-8181-0A055CAC77FB}" type="parTrans" cxnId="{3A34F76B-611B-4B33-9AC5-5AB9806B9B64}">
      <dgm:prSet/>
      <dgm:spPr/>
      <dgm:t>
        <a:bodyPr/>
        <a:lstStyle/>
        <a:p>
          <a:endParaRPr lang="en-US"/>
        </a:p>
      </dgm:t>
    </dgm:pt>
    <dgm:pt modelId="{C0B81A0E-892A-4696-B206-F93404A09391}" type="sibTrans" cxnId="{3A34F76B-611B-4B33-9AC5-5AB9806B9B64}">
      <dgm:prSet/>
      <dgm:spPr/>
      <dgm:t>
        <a:bodyPr/>
        <a:lstStyle/>
        <a:p>
          <a:endParaRPr lang="en-US"/>
        </a:p>
      </dgm:t>
    </dgm:pt>
    <dgm:pt modelId="{FAC5422E-010B-4E14-BE26-0E7FAB6262AA}">
      <dgm:prSet/>
      <dgm:spPr/>
      <dgm:t>
        <a:bodyPr/>
        <a:lstStyle/>
        <a:p>
          <a:r>
            <a:rPr lang="en-US" b="1"/>
            <a:t>Scope and Objectives:</a:t>
          </a:r>
          <a:endParaRPr lang="en-US"/>
        </a:p>
      </dgm:t>
    </dgm:pt>
    <dgm:pt modelId="{5493788F-ABEA-4423-B9B6-67D4B1A90AE8}" type="parTrans" cxnId="{9014DA37-F1BF-4F81-AAF7-2F01081D6260}">
      <dgm:prSet/>
      <dgm:spPr/>
      <dgm:t>
        <a:bodyPr/>
        <a:lstStyle/>
        <a:p>
          <a:endParaRPr lang="en-US"/>
        </a:p>
      </dgm:t>
    </dgm:pt>
    <dgm:pt modelId="{4550814E-226B-4185-9297-AEE57D97C8E4}" type="sibTrans" cxnId="{9014DA37-F1BF-4F81-AAF7-2F01081D6260}">
      <dgm:prSet/>
      <dgm:spPr/>
      <dgm:t>
        <a:bodyPr/>
        <a:lstStyle/>
        <a:p>
          <a:endParaRPr lang="en-US"/>
        </a:p>
      </dgm:t>
    </dgm:pt>
    <dgm:pt modelId="{E1292088-602D-4990-BD80-FC078982CBD9}">
      <dgm:prSet/>
      <dgm:spPr/>
      <dgm:t>
        <a:bodyPr/>
        <a:lstStyle/>
        <a:p>
          <a:r>
            <a:rPr lang="en-US"/>
            <a:t>Develop a solution to enhance low-resolution images using deep learning techniques.</a:t>
          </a:r>
        </a:p>
      </dgm:t>
    </dgm:pt>
    <dgm:pt modelId="{DE464297-F629-46AE-A138-38E0DAC7B9EC}" type="parTrans" cxnId="{EE45C51A-63A8-47E7-B118-1F5696C11380}">
      <dgm:prSet/>
      <dgm:spPr/>
      <dgm:t>
        <a:bodyPr/>
        <a:lstStyle/>
        <a:p>
          <a:endParaRPr lang="en-US"/>
        </a:p>
      </dgm:t>
    </dgm:pt>
    <dgm:pt modelId="{C0FA643C-ABF2-40A3-A1E7-3DE7FE7A90D3}" type="sibTrans" cxnId="{EE45C51A-63A8-47E7-B118-1F5696C11380}">
      <dgm:prSet/>
      <dgm:spPr/>
      <dgm:t>
        <a:bodyPr/>
        <a:lstStyle/>
        <a:p>
          <a:endParaRPr lang="en-US"/>
        </a:p>
      </dgm:t>
    </dgm:pt>
    <dgm:pt modelId="{38575B7D-5DF0-4190-AD6A-FB28283BD75C}">
      <dgm:prSet/>
      <dgm:spPr/>
      <dgm:t>
        <a:bodyPr/>
        <a:lstStyle/>
        <a:p>
          <a:r>
            <a:rPr lang="en-US"/>
            <a:t>Improve the quality and details of low-resolution images to match the standards of high-resolution images.</a:t>
          </a:r>
        </a:p>
      </dgm:t>
    </dgm:pt>
    <dgm:pt modelId="{88454865-0901-4530-A7BA-D73CD6E32194}" type="parTrans" cxnId="{27B95296-E640-41A6-B99E-F3D4C9AE2A1C}">
      <dgm:prSet/>
      <dgm:spPr/>
      <dgm:t>
        <a:bodyPr/>
        <a:lstStyle/>
        <a:p>
          <a:endParaRPr lang="en-US"/>
        </a:p>
      </dgm:t>
    </dgm:pt>
    <dgm:pt modelId="{7C899BC5-8499-4831-8612-A0AFE1A575C8}" type="sibTrans" cxnId="{27B95296-E640-41A6-B99E-F3D4C9AE2A1C}">
      <dgm:prSet/>
      <dgm:spPr/>
      <dgm:t>
        <a:bodyPr/>
        <a:lstStyle/>
        <a:p>
          <a:endParaRPr lang="en-US"/>
        </a:p>
      </dgm:t>
    </dgm:pt>
    <dgm:pt modelId="{0618743F-E4E8-48DB-AEFE-434F2847DE6F}">
      <dgm:prSet/>
      <dgm:spPr/>
      <dgm:t>
        <a:bodyPr/>
        <a:lstStyle/>
        <a:p>
          <a:r>
            <a:rPr lang="en-US"/>
            <a:t>Demonstrate the capability of SRGAN in generating realistic high-resolution images for various real-world applications.</a:t>
          </a:r>
        </a:p>
      </dgm:t>
    </dgm:pt>
    <dgm:pt modelId="{18A5A371-D450-47CC-BA02-81FA97950272}" type="parTrans" cxnId="{62F6B471-6946-4BE4-932F-BA5E33FEEF58}">
      <dgm:prSet/>
      <dgm:spPr/>
      <dgm:t>
        <a:bodyPr/>
        <a:lstStyle/>
        <a:p>
          <a:endParaRPr lang="en-US"/>
        </a:p>
      </dgm:t>
    </dgm:pt>
    <dgm:pt modelId="{07174992-BD78-494E-8D39-177D6E11D95B}" type="sibTrans" cxnId="{62F6B471-6946-4BE4-932F-BA5E33FEEF58}">
      <dgm:prSet/>
      <dgm:spPr/>
      <dgm:t>
        <a:bodyPr/>
        <a:lstStyle/>
        <a:p>
          <a:endParaRPr lang="en-US"/>
        </a:p>
      </dgm:t>
    </dgm:pt>
    <dgm:pt modelId="{94D9B162-2E1E-4E61-83D2-93A759130197}" type="pres">
      <dgm:prSet presAssocID="{95D9B0FE-F1FC-43C8-AEE5-B5248777B265}" presName="outerComposite" presStyleCnt="0">
        <dgm:presLayoutVars>
          <dgm:chMax val="5"/>
          <dgm:dir/>
          <dgm:resizeHandles val="exact"/>
        </dgm:presLayoutVars>
      </dgm:prSet>
      <dgm:spPr/>
    </dgm:pt>
    <dgm:pt modelId="{490EE007-DF44-4B03-8374-158213C2E574}" type="pres">
      <dgm:prSet presAssocID="{95D9B0FE-F1FC-43C8-AEE5-B5248777B265}" presName="dummyMaxCanvas" presStyleCnt="0">
        <dgm:presLayoutVars/>
      </dgm:prSet>
      <dgm:spPr/>
    </dgm:pt>
    <dgm:pt modelId="{492E5811-EC38-4FCD-AA96-0B577F897A4C}" type="pres">
      <dgm:prSet presAssocID="{95D9B0FE-F1FC-43C8-AEE5-B5248777B265}" presName="TwoNodes_1" presStyleLbl="node1" presStyleIdx="0" presStyleCnt="2">
        <dgm:presLayoutVars>
          <dgm:bulletEnabled val="1"/>
        </dgm:presLayoutVars>
      </dgm:prSet>
      <dgm:spPr/>
    </dgm:pt>
    <dgm:pt modelId="{DD199878-716C-442C-86E3-98CBD7FCEBCA}" type="pres">
      <dgm:prSet presAssocID="{95D9B0FE-F1FC-43C8-AEE5-B5248777B265}" presName="TwoNodes_2" presStyleLbl="node1" presStyleIdx="1" presStyleCnt="2">
        <dgm:presLayoutVars>
          <dgm:bulletEnabled val="1"/>
        </dgm:presLayoutVars>
      </dgm:prSet>
      <dgm:spPr/>
    </dgm:pt>
    <dgm:pt modelId="{2E0E2413-AE74-4B89-B215-F6D5792312F0}" type="pres">
      <dgm:prSet presAssocID="{95D9B0FE-F1FC-43C8-AEE5-B5248777B265}" presName="TwoConn_1-2" presStyleLbl="fgAccFollowNode1" presStyleIdx="0" presStyleCnt="1">
        <dgm:presLayoutVars>
          <dgm:bulletEnabled val="1"/>
        </dgm:presLayoutVars>
      </dgm:prSet>
      <dgm:spPr/>
    </dgm:pt>
    <dgm:pt modelId="{B9E9E389-9FC2-4C09-BBAA-9EE61CC8ED88}" type="pres">
      <dgm:prSet presAssocID="{95D9B0FE-F1FC-43C8-AEE5-B5248777B265}" presName="TwoNodes_1_text" presStyleLbl="node1" presStyleIdx="1" presStyleCnt="2">
        <dgm:presLayoutVars>
          <dgm:bulletEnabled val="1"/>
        </dgm:presLayoutVars>
      </dgm:prSet>
      <dgm:spPr/>
    </dgm:pt>
    <dgm:pt modelId="{FEB54B39-AB03-47C5-B19F-73FD09CD250F}" type="pres">
      <dgm:prSet presAssocID="{95D9B0FE-F1FC-43C8-AEE5-B5248777B265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5A219C15-25BA-4A56-9F2E-3BE55A00406D}" type="presOf" srcId="{FAC5422E-010B-4E14-BE26-0E7FAB6262AA}" destId="{DD199878-716C-442C-86E3-98CBD7FCEBCA}" srcOrd="0" destOrd="0" presId="urn:microsoft.com/office/officeart/2005/8/layout/vProcess5"/>
    <dgm:cxn modelId="{EE45C51A-63A8-47E7-B118-1F5696C11380}" srcId="{FAC5422E-010B-4E14-BE26-0E7FAB6262AA}" destId="{E1292088-602D-4990-BD80-FC078982CBD9}" srcOrd="0" destOrd="0" parTransId="{DE464297-F629-46AE-A138-38E0DAC7B9EC}" sibTransId="{C0FA643C-ABF2-40A3-A1E7-3DE7FE7A90D3}"/>
    <dgm:cxn modelId="{886BC729-E3F5-404B-A7B1-7945BA1A97DF}" type="presOf" srcId="{95D9B0FE-F1FC-43C8-AEE5-B5248777B265}" destId="{94D9B162-2E1E-4E61-83D2-93A759130197}" srcOrd="0" destOrd="0" presId="urn:microsoft.com/office/officeart/2005/8/layout/vProcess5"/>
    <dgm:cxn modelId="{9014DA37-F1BF-4F81-AAF7-2F01081D6260}" srcId="{95D9B0FE-F1FC-43C8-AEE5-B5248777B265}" destId="{FAC5422E-010B-4E14-BE26-0E7FAB6262AA}" srcOrd="1" destOrd="0" parTransId="{5493788F-ABEA-4423-B9B6-67D4B1A90AE8}" sibTransId="{4550814E-226B-4185-9297-AEE57D97C8E4}"/>
    <dgm:cxn modelId="{71A62D40-48DB-4BE0-82BE-2DD0F5B71191}" type="presOf" srcId="{0618743F-E4E8-48DB-AEFE-434F2847DE6F}" destId="{DD199878-716C-442C-86E3-98CBD7FCEBCA}" srcOrd="0" destOrd="3" presId="urn:microsoft.com/office/officeart/2005/8/layout/vProcess5"/>
    <dgm:cxn modelId="{570B296B-9828-42FC-9DAB-8979A4FF34E7}" type="presOf" srcId="{E1292088-602D-4990-BD80-FC078982CBD9}" destId="{DD199878-716C-442C-86E3-98CBD7FCEBCA}" srcOrd="0" destOrd="1" presId="urn:microsoft.com/office/officeart/2005/8/layout/vProcess5"/>
    <dgm:cxn modelId="{3A34F76B-611B-4B33-9AC5-5AB9806B9B64}" srcId="{95D9B0FE-F1FC-43C8-AEE5-B5248777B265}" destId="{DB10DB5C-DFA7-44D7-81F4-E74293B1409D}" srcOrd="0" destOrd="0" parTransId="{AED76848-0F96-4D14-8181-0A055CAC77FB}" sibTransId="{C0B81A0E-892A-4696-B206-F93404A09391}"/>
    <dgm:cxn modelId="{62F6B471-6946-4BE4-932F-BA5E33FEEF58}" srcId="{FAC5422E-010B-4E14-BE26-0E7FAB6262AA}" destId="{0618743F-E4E8-48DB-AEFE-434F2847DE6F}" srcOrd="2" destOrd="0" parTransId="{18A5A371-D450-47CC-BA02-81FA97950272}" sibTransId="{07174992-BD78-494E-8D39-177D6E11D95B}"/>
    <dgm:cxn modelId="{6DDA9D55-CAF1-4F68-8E6A-FA2811F080C1}" type="presOf" srcId="{0618743F-E4E8-48DB-AEFE-434F2847DE6F}" destId="{FEB54B39-AB03-47C5-B19F-73FD09CD250F}" srcOrd="1" destOrd="3" presId="urn:microsoft.com/office/officeart/2005/8/layout/vProcess5"/>
    <dgm:cxn modelId="{27B95296-E640-41A6-B99E-F3D4C9AE2A1C}" srcId="{FAC5422E-010B-4E14-BE26-0E7FAB6262AA}" destId="{38575B7D-5DF0-4190-AD6A-FB28283BD75C}" srcOrd="1" destOrd="0" parTransId="{88454865-0901-4530-A7BA-D73CD6E32194}" sibTransId="{7C899BC5-8499-4831-8612-A0AFE1A575C8}"/>
    <dgm:cxn modelId="{FC3610A0-F32E-4ECD-A72A-B845DCA2EBCF}" type="presOf" srcId="{FAC5422E-010B-4E14-BE26-0E7FAB6262AA}" destId="{FEB54B39-AB03-47C5-B19F-73FD09CD250F}" srcOrd="1" destOrd="0" presId="urn:microsoft.com/office/officeart/2005/8/layout/vProcess5"/>
    <dgm:cxn modelId="{03C454CE-834C-476A-9974-710F2879100D}" type="presOf" srcId="{C0B81A0E-892A-4696-B206-F93404A09391}" destId="{2E0E2413-AE74-4B89-B215-F6D5792312F0}" srcOrd="0" destOrd="0" presId="urn:microsoft.com/office/officeart/2005/8/layout/vProcess5"/>
    <dgm:cxn modelId="{E57118DC-3F3E-488A-B091-5201EB310D77}" type="presOf" srcId="{38575B7D-5DF0-4190-AD6A-FB28283BD75C}" destId="{DD199878-716C-442C-86E3-98CBD7FCEBCA}" srcOrd="0" destOrd="2" presId="urn:microsoft.com/office/officeart/2005/8/layout/vProcess5"/>
    <dgm:cxn modelId="{A0E4EAE1-7AB3-4EA3-AE76-2047CD15C59D}" type="presOf" srcId="{38575B7D-5DF0-4190-AD6A-FB28283BD75C}" destId="{FEB54B39-AB03-47C5-B19F-73FD09CD250F}" srcOrd="1" destOrd="2" presId="urn:microsoft.com/office/officeart/2005/8/layout/vProcess5"/>
    <dgm:cxn modelId="{810633E7-467B-4436-8D26-E7CBD97E051D}" type="presOf" srcId="{DB10DB5C-DFA7-44D7-81F4-E74293B1409D}" destId="{B9E9E389-9FC2-4C09-BBAA-9EE61CC8ED88}" srcOrd="1" destOrd="0" presId="urn:microsoft.com/office/officeart/2005/8/layout/vProcess5"/>
    <dgm:cxn modelId="{299193E8-27FC-43D2-AFA6-4AF162D31C98}" type="presOf" srcId="{DB10DB5C-DFA7-44D7-81F4-E74293B1409D}" destId="{492E5811-EC38-4FCD-AA96-0B577F897A4C}" srcOrd="0" destOrd="0" presId="urn:microsoft.com/office/officeart/2005/8/layout/vProcess5"/>
    <dgm:cxn modelId="{23FE71F6-5A33-460C-8380-AC434EA7A37A}" type="presOf" srcId="{E1292088-602D-4990-BD80-FC078982CBD9}" destId="{FEB54B39-AB03-47C5-B19F-73FD09CD250F}" srcOrd="1" destOrd="1" presId="urn:microsoft.com/office/officeart/2005/8/layout/vProcess5"/>
    <dgm:cxn modelId="{9923B1BC-4632-4E2E-94BA-0BDDD16576CE}" type="presParOf" srcId="{94D9B162-2E1E-4E61-83D2-93A759130197}" destId="{490EE007-DF44-4B03-8374-158213C2E574}" srcOrd="0" destOrd="0" presId="urn:microsoft.com/office/officeart/2005/8/layout/vProcess5"/>
    <dgm:cxn modelId="{46251A45-2776-4926-8839-CED034CD65FA}" type="presParOf" srcId="{94D9B162-2E1E-4E61-83D2-93A759130197}" destId="{492E5811-EC38-4FCD-AA96-0B577F897A4C}" srcOrd="1" destOrd="0" presId="urn:microsoft.com/office/officeart/2005/8/layout/vProcess5"/>
    <dgm:cxn modelId="{7B551AD5-4462-4EF4-A322-B31F51D1D149}" type="presParOf" srcId="{94D9B162-2E1E-4E61-83D2-93A759130197}" destId="{DD199878-716C-442C-86E3-98CBD7FCEBCA}" srcOrd="2" destOrd="0" presId="urn:microsoft.com/office/officeart/2005/8/layout/vProcess5"/>
    <dgm:cxn modelId="{61D4EB52-CEB9-43A6-B2F8-5618F78380D9}" type="presParOf" srcId="{94D9B162-2E1E-4E61-83D2-93A759130197}" destId="{2E0E2413-AE74-4B89-B215-F6D5792312F0}" srcOrd="3" destOrd="0" presId="urn:microsoft.com/office/officeart/2005/8/layout/vProcess5"/>
    <dgm:cxn modelId="{E6357703-6BA0-4339-9D91-3701995BCFEE}" type="presParOf" srcId="{94D9B162-2E1E-4E61-83D2-93A759130197}" destId="{B9E9E389-9FC2-4C09-BBAA-9EE61CC8ED88}" srcOrd="4" destOrd="0" presId="urn:microsoft.com/office/officeart/2005/8/layout/vProcess5"/>
    <dgm:cxn modelId="{2D73FD22-0074-469C-85BF-4BC836854AF9}" type="presParOf" srcId="{94D9B162-2E1E-4E61-83D2-93A759130197}" destId="{FEB54B39-AB03-47C5-B19F-73FD09CD250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5B134-A1FE-4B5B-86C8-EF23FFB08D3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7C9D58-1790-41A6-A6E6-1AF1A8480BA4}">
      <dgm:prSet/>
      <dgm:spPr/>
      <dgm:t>
        <a:bodyPr/>
        <a:lstStyle/>
        <a:p>
          <a:r>
            <a:rPr lang="en-US" b="1" dirty="0"/>
            <a:t>Limitations and Future Work</a:t>
          </a:r>
          <a:endParaRPr lang="en-US" dirty="0"/>
        </a:p>
      </dgm:t>
    </dgm:pt>
    <dgm:pt modelId="{A7EE9124-0D10-4FB2-AA0A-A60F036B1966}" type="parTrans" cxnId="{A4FF46CD-F97D-466B-82A9-97CE08F876A8}">
      <dgm:prSet/>
      <dgm:spPr/>
      <dgm:t>
        <a:bodyPr/>
        <a:lstStyle/>
        <a:p>
          <a:endParaRPr lang="en-US"/>
        </a:p>
      </dgm:t>
    </dgm:pt>
    <dgm:pt modelId="{B132739A-1428-452A-B282-B0363E2C0890}" type="sibTrans" cxnId="{A4FF46CD-F97D-466B-82A9-97CE08F876A8}">
      <dgm:prSet/>
      <dgm:spPr/>
      <dgm:t>
        <a:bodyPr/>
        <a:lstStyle/>
        <a:p>
          <a:endParaRPr lang="en-US"/>
        </a:p>
      </dgm:t>
    </dgm:pt>
    <dgm:pt modelId="{930EDD2E-11BC-43BE-9604-FE510FCC56A9}">
      <dgm:prSet/>
      <dgm:spPr/>
      <dgm:t>
        <a:bodyPr/>
        <a:lstStyle/>
        <a:p>
          <a:r>
            <a:rPr lang="en-US" b="1"/>
            <a:t>Limitations:</a:t>
          </a:r>
          <a:endParaRPr lang="en-US"/>
        </a:p>
      </dgm:t>
    </dgm:pt>
    <dgm:pt modelId="{25DE945A-B503-4C39-8B6D-331421CE3044}" type="parTrans" cxnId="{D43C0D9E-C673-4E31-9BED-AEF446816B6A}">
      <dgm:prSet/>
      <dgm:spPr/>
      <dgm:t>
        <a:bodyPr/>
        <a:lstStyle/>
        <a:p>
          <a:endParaRPr lang="en-US"/>
        </a:p>
      </dgm:t>
    </dgm:pt>
    <dgm:pt modelId="{61D0404A-F5D9-40C3-9FCD-53C3AFD61719}" type="sibTrans" cxnId="{D43C0D9E-C673-4E31-9BED-AEF446816B6A}">
      <dgm:prSet/>
      <dgm:spPr/>
      <dgm:t>
        <a:bodyPr/>
        <a:lstStyle/>
        <a:p>
          <a:endParaRPr lang="en-US"/>
        </a:p>
      </dgm:t>
    </dgm:pt>
    <dgm:pt modelId="{18861E41-98FC-499B-B152-406503D269B7}">
      <dgm:prSet/>
      <dgm:spPr/>
      <dgm:t>
        <a:bodyPr/>
        <a:lstStyle/>
        <a:p>
          <a:r>
            <a:rPr lang="en-US"/>
            <a:t>Requires high computational power for training.</a:t>
          </a:r>
        </a:p>
      </dgm:t>
    </dgm:pt>
    <dgm:pt modelId="{2C92AD5F-F8A2-4180-80F0-4DB705C49367}" type="parTrans" cxnId="{C943C246-724A-49E9-AC30-EDFA6DA0AE91}">
      <dgm:prSet/>
      <dgm:spPr/>
      <dgm:t>
        <a:bodyPr/>
        <a:lstStyle/>
        <a:p>
          <a:endParaRPr lang="en-US"/>
        </a:p>
      </dgm:t>
    </dgm:pt>
    <dgm:pt modelId="{F4C2E28A-6733-4A2B-BE74-DBF3C94760DA}" type="sibTrans" cxnId="{C943C246-724A-49E9-AC30-EDFA6DA0AE91}">
      <dgm:prSet/>
      <dgm:spPr/>
      <dgm:t>
        <a:bodyPr/>
        <a:lstStyle/>
        <a:p>
          <a:endParaRPr lang="en-US"/>
        </a:p>
      </dgm:t>
    </dgm:pt>
    <dgm:pt modelId="{AFD0F644-A789-4ABC-80C5-B0312A896E87}">
      <dgm:prSet/>
      <dgm:spPr/>
      <dgm:t>
        <a:bodyPr/>
        <a:lstStyle/>
        <a:p>
          <a:r>
            <a:rPr lang="en-US"/>
            <a:t>May struggle with extremely low-resolution inputs or noisy images.</a:t>
          </a:r>
        </a:p>
      </dgm:t>
    </dgm:pt>
    <dgm:pt modelId="{FEBDCAFD-A47F-4619-A494-DBA2C1A4EE96}" type="parTrans" cxnId="{1BCBFCD4-DD08-47A7-874A-D4155EC1E76B}">
      <dgm:prSet/>
      <dgm:spPr/>
      <dgm:t>
        <a:bodyPr/>
        <a:lstStyle/>
        <a:p>
          <a:endParaRPr lang="en-US"/>
        </a:p>
      </dgm:t>
    </dgm:pt>
    <dgm:pt modelId="{1A30B9B3-C817-4247-980E-99ADEEA7E7D3}" type="sibTrans" cxnId="{1BCBFCD4-DD08-47A7-874A-D4155EC1E76B}">
      <dgm:prSet/>
      <dgm:spPr/>
      <dgm:t>
        <a:bodyPr/>
        <a:lstStyle/>
        <a:p>
          <a:endParaRPr lang="en-US"/>
        </a:p>
      </dgm:t>
    </dgm:pt>
    <dgm:pt modelId="{81E904F7-C160-4191-B05F-64E64BE44E11}">
      <dgm:prSet/>
      <dgm:spPr/>
      <dgm:t>
        <a:bodyPr/>
        <a:lstStyle/>
        <a:p>
          <a:r>
            <a:rPr lang="en-US" b="1"/>
            <a:t>Future Research:</a:t>
          </a:r>
          <a:endParaRPr lang="en-US"/>
        </a:p>
      </dgm:t>
    </dgm:pt>
    <dgm:pt modelId="{37E861D2-515A-468F-A35A-335B28BDB09D}" type="parTrans" cxnId="{A6ADB666-5392-4D3F-B15A-79AACB4AE921}">
      <dgm:prSet/>
      <dgm:spPr/>
      <dgm:t>
        <a:bodyPr/>
        <a:lstStyle/>
        <a:p>
          <a:endParaRPr lang="en-US"/>
        </a:p>
      </dgm:t>
    </dgm:pt>
    <dgm:pt modelId="{2C84CB05-D694-4729-9927-D920FA743457}" type="sibTrans" cxnId="{A6ADB666-5392-4D3F-B15A-79AACB4AE921}">
      <dgm:prSet/>
      <dgm:spPr/>
      <dgm:t>
        <a:bodyPr/>
        <a:lstStyle/>
        <a:p>
          <a:endParaRPr lang="en-US"/>
        </a:p>
      </dgm:t>
    </dgm:pt>
    <dgm:pt modelId="{0940A4EE-0C4D-41FC-BB82-5D7C7CF6D3B2}">
      <dgm:prSet/>
      <dgm:spPr/>
      <dgm:t>
        <a:bodyPr/>
        <a:lstStyle/>
        <a:p>
          <a:r>
            <a:rPr lang="en-US" dirty="0"/>
            <a:t>Optimize ESRGAN for faster and more efficient training on large datasets.</a:t>
          </a:r>
        </a:p>
      </dgm:t>
    </dgm:pt>
    <dgm:pt modelId="{27F9335E-C67C-46A9-A2C1-A52E1E770E3B}" type="parTrans" cxnId="{46AC9DF0-1EB8-4909-B319-6BA82719811E}">
      <dgm:prSet/>
      <dgm:spPr/>
      <dgm:t>
        <a:bodyPr/>
        <a:lstStyle/>
        <a:p>
          <a:endParaRPr lang="en-US"/>
        </a:p>
      </dgm:t>
    </dgm:pt>
    <dgm:pt modelId="{9998131C-8905-4221-8780-18F1FD3EE31D}" type="sibTrans" cxnId="{46AC9DF0-1EB8-4909-B319-6BA82719811E}">
      <dgm:prSet/>
      <dgm:spPr/>
      <dgm:t>
        <a:bodyPr/>
        <a:lstStyle/>
        <a:p>
          <a:endParaRPr lang="en-US"/>
        </a:p>
      </dgm:t>
    </dgm:pt>
    <dgm:pt modelId="{B3B0831B-12CE-43ED-A3D8-CB53753B4B24}" type="pres">
      <dgm:prSet presAssocID="{5DE5B134-A1FE-4B5B-86C8-EF23FFB08D33}" presName="Name0" presStyleCnt="0">
        <dgm:presLayoutVars>
          <dgm:dir/>
          <dgm:animLvl val="lvl"/>
          <dgm:resizeHandles val="exact"/>
        </dgm:presLayoutVars>
      </dgm:prSet>
      <dgm:spPr/>
    </dgm:pt>
    <dgm:pt modelId="{889A707D-1242-4B3C-9739-34095223418E}" type="pres">
      <dgm:prSet presAssocID="{357C9D58-1790-41A6-A6E6-1AF1A8480BA4}" presName="linNode" presStyleCnt="0"/>
      <dgm:spPr/>
    </dgm:pt>
    <dgm:pt modelId="{2CB1995C-64AD-418A-BC58-9CA03BA639DC}" type="pres">
      <dgm:prSet presAssocID="{357C9D58-1790-41A6-A6E6-1AF1A8480BA4}" presName="parentText" presStyleLbl="node1" presStyleIdx="0" presStyleCnt="3" custScaleX="137845">
        <dgm:presLayoutVars>
          <dgm:chMax val="1"/>
          <dgm:bulletEnabled val="1"/>
        </dgm:presLayoutVars>
      </dgm:prSet>
      <dgm:spPr/>
    </dgm:pt>
    <dgm:pt modelId="{51F44498-60ED-4344-BB51-0BBD78DD66BB}" type="pres">
      <dgm:prSet presAssocID="{B132739A-1428-452A-B282-B0363E2C0890}" presName="sp" presStyleCnt="0"/>
      <dgm:spPr/>
    </dgm:pt>
    <dgm:pt modelId="{A9BAC6BF-82C3-4792-9ED6-ADD7F37F8BAA}" type="pres">
      <dgm:prSet presAssocID="{930EDD2E-11BC-43BE-9604-FE510FCC56A9}" presName="linNode" presStyleCnt="0"/>
      <dgm:spPr/>
    </dgm:pt>
    <dgm:pt modelId="{EFC0589C-7FA7-484F-891E-791E489B331D}" type="pres">
      <dgm:prSet presAssocID="{930EDD2E-11BC-43BE-9604-FE510FCC56A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8140BADB-0359-4274-86C8-AB7D22785742}" type="pres">
      <dgm:prSet presAssocID="{930EDD2E-11BC-43BE-9604-FE510FCC56A9}" presName="descendantText" presStyleLbl="alignAccFollowNode1" presStyleIdx="0" presStyleCnt="2">
        <dgm:presLayoutVars>
          <dgm:bulletEnabled val="1"/>
        </dgm:presLayoutVars>
      </dgm:prSet>
      <dgm:spPr/>
    </dgm:pt>
    <dgm:pt modelId="{459689C5-D487-4F60-B42C-B3D56ED9F9A3}" type="pres">
      <dgm:prSet presAssocID="{61D0404A-F5D9-40C3-9FCD-53C3AFD61719}" presName="sp" presStyleCnt="0"/>
      <dgm:spPr/>
    </dgm:pt>
    <dgm:pt modelId="{CDD35C1F-931A-43CC-B69A-3466C1C5E606}" type="pres">
      <dgm:prSet presAssocID="{81E904F7-C160-4191-B05F-64E64BE44E11}" presName="linNode" presStyleCnt="0"/>
      <dgm:spPr/>
    </dgm:pt>
    <dgm:pt modelId="{BC3BE059-DE18-45A0-B6AF-2D8C44BE9A3A}" type="pres">
      <dgm:prSet presAssocID="{81E904F7-C160-4191-B05F-64E64BE44E11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8C2A9DB-DC9B-4E38-8876-45678055E822}" type="pres">
      <dgm:prSet presAssocID="{81E904F7-C160-4191-B05F-64E64BE44E1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A9006604-8777-4D42-88C4-8279DCC6921C}" type="presOf" srcId="{357C9D58-1790-41A6-A6E6-1AF1A8480BA4}" destId="{2CB1995C-64AD-418A-BC58-9CA03BA639DC}" srcOrd="0" destOrd="0" presId="urn:microsoft.com/office/officeart/2005/8/layout/vList5"/>
    <dgm:cxn modelId="{82550221-B772-4D10-BA00-74DEC53B7C64}" type="presOf" srcId="{81E904F7-C160-4191-B05F-64E64BE44E11}" destId="{BC3BE059-DE18-45A0-B6AF-2D8C44BE9A3A}" srcOrd="0" destOrd="0" presId="urn:microsoft.com/office/officeart/2005/8/layout/vList5"/>
    <dgm:cxn modelId="{71682536-E641-4D68-B3F2-8352E5ED912C}" type="presOf" srcId="{5DE5B134-A1FE-4B5B-86C8-EF23FFB08D33}" destId="{B3B0831B-12CE-43ED-A3D8-CB53753B4B24}" srcOrd="0" destOrd="0" presId="urn:microsoft.com/office/officeart/2005/8/layout/vList5"/>
    <dgm:cxn modelId="{A6ADB666-5392-4D3F-B15A-79AACB4AE921}" srcId="{5DE5B134-A1FE-4B5B-86C8-EF23FFB08D33}" destId="{81E904F7-C160-4191-B05F-64E64BE44E11}" srcOrd="2" destOrd="0" parTransId="{37E861D2-515A-468F-A35A-335B28BDB09D}" sibTransId="{2C84CB05-D694-4729-9927-D920FA743457}"/>
    <dgm:cxn modelId="{C943C246-724A-49E9-AC30-EDFA6DA0AE91}" srcId="{930EDD2E-11BC-43BE-9604-FE510FCC56A9}" destId="{18861E41-98FC-499B-B152-406503D269B7}" srcOrd="0" destOrd="0" parTransId="{2C92AD5F-F8A2-4180-80F0-4DB705C49367}" sibTransId="{F4C2E28A-6733-4A2B-BE74-DBF3C94760DA}"/>
    <dgm:cxn modelId="{4428ED59-BC38-4FE5-908E-D95740A7CD66}" type="presOf" srcId="{18861E41-98FC-499B-B152-406503D269B7}" destId="{8140BADB-0359-4274-86C8-AB7D22785742}" srcOrd="0" destOrd="0" presId="urn:microsoft.com/office/officeart/2005/8/layout/vList5"/>
    <dgm:cxn modelId="{410BFF96-6A19-443F-80F1-A481433DF468}" type="presOf" srcId="{AFD0F644-A789-4ABC-80C5-B0312A896E87}" destId="{8140BADB-0359-4274-86C8-AB7D22785742}" srcOrd="0" destOrd="1" presId="urn:microsoft.com/office/officeart/2005/8/layout/vList5"/>
    <dgm:cxn modelId="{D43C0D9E-C673-4E31-9BED-AEF446816B6A}" srcId="{5DE5B134-A1FE-4B5B-86C8-EF23FFB08D33}" destId="{930EDD2E-11BC-43BE-9604-FE510FCC56A9}" srcOrd="1" destOrd="0" parTransId="{25DE945A-B503-4C39-8B6D-331421CE3044}" sibTransId="{61D0404A-F5D9-40C3-9FCD-53C3AFD61719}"/>
    <dgm:cxn modelId="{013BD2BE-FAA3-482B-9393-7F42EDA46C14}" type="presOf" srcId="{0940A4EE-0C4D-41FC-BB82-5D7C7CF6D3B2}" destId="{F8C2A9DB-DC9B-4E38-8876-45678055E822}" srcOrd="0" destOrd="0" presId="urn:microsoft.com/office/officeart/2005/8/layout/vList5"/>
    <dgm:cxn modelId="{17E899CC-0F12-43E0-A562-1A37EE38F578}" type="presOf" srcId="{930EDD2E-11BC-43BE-9604-FE510FCC56A9}" destId="{EFC0589C-7FA7-484F-891E-791E489B331D}" srcOrd="0" destOrd="0" presId="urn:microsoft.com/office/officeart/2005/8/layout/vList5"/>
    <dgm:cxn modelId="{A4FF46CD-F97D-466B-82A9-97CE08F876A8}" srcId="{5DE5B134-A1FE-4B5B-86C8-EF23FFB08D33}" destId="{357C9D58-1790-41A6-A6E6-1AF1A8480BA4}" srcOrd="0" destOrd="0" parTransId="{A7EE9124-0D10-4FB2-AA0A-A60F036B1966}" sibTransId="{B132739A-1428-452A-B282-B0363E2C0890}"/>
    <dgm:cxn modelId="{1BCBFCD4-DD08-47A7-874A-D4155EC1E76B}" srcId="{930EDD2E-11BC-43BE-9604-FE510FCC56A9}" destId="{AFD0F644-A789-4ABC-80C5-B0312A896E87}" srcOrd="1" destOrd="0" parTransId="{FEBDCAFD-A47F-4619-A494-DBA2C1A4EE96}" sibTransId="{1A30B9B3-C817-4247-980E-99ADEEA7E7D3}"/>
    <dgm:cxn modelId="{46AC9DF0-1EB8-4909-B319-6BA82719811E}" srcId="{81E904F7-C160-4191-B05F-64E64BE44E11}" destId="{0940A4EE-0C4D-41FC-BB82-5D7C7CF6D3B2}" srcOrd="0" destOrd="0" parTransId="{27F9335E-C67C-46A9-A2C1-A52E1E770E3B}" sibTransId="{9998131C-8905-4221-8780-18F1FD3EE31D}"/>
    <dgm:cxn modelId="{2ADD39C8-3D61-4771-AD02-E71FD986B769}" type="presParOf" srcId="{B3B0831B-12CE-43ED-A3D8-CB53753B4B24}" destId="{889A707D-1242-4B3C-9739-34095223418E}" srcOrd="0" destOrd="0" presId="urn:microsoft.com/office/officeart/2005/8/layout/vList5"/>
    <dgm:cxn modelId="{5975F292-7C62-4593-A063-329A24BB60DB}" type="presParOf" srcId="{889A707D-1242-4B3C-9739-34095223418E}" destId="{2CB1995C-64AD-418A-BC58-9CA03BA639DC}" srcOrd="0" destOrd="0" presId="urn:microsoft.com/office/officeart/2005/8/layout/vList5"/>
    <dgm:cxn modelId="{04E49D78-7435-424E-919C-13F9AE8D9101}" type="presParOf" srcId="{B3B0831B-12CE-43ED-A3D8-CB53753B4B24}" destId="{51F44498-60ED-4344-BB51-0BBD78DD66BB}" srcOrd="1" destOrd="0" presId="urn:microsoft.com/office/officeart/2005/8/layout/vList5"/>
    <dgm:cxn modelId="{728A0C62-1DAF-4117-9090-65EAA2934139}" type="presParOf" srcId="{B3B0831B-12CE-43ED-A3D8-CB53753B4B24}" destId="{A9BAC6BF-82C3-4792-9ED6-ADD7F37F8BAA}" srcOrd="2" destOrd="0" presId="urn:microsoft.com/office/officeart/2005/8/layout/vList5"/>
    <dgm:cxn modelId="{AD4231F0-70FF-4E76-A555-C68CFFA68A3B}" type="presParOf" srcId="{A9BAC6BF-82C3-4792-9ED6-ADD7F37F8BAA}" destId="{EFC0589C-7FA7-484F-891E-791E489B331D}" srcOrd="0" destOrd="0" presId="urn:microsoft.com/office/officeart/2005/8/layout/vList5"/>
    <dgm:cxn modelId="{1333239D-0BA3-4BED-B3AE-BDA54E112AEC}" type="presParOf" srcId="{A9BAC6BF-82C3-4792-9ED6-ADD7F37F8BAA}" destId="{8140BADB-0359-4274-86C8-AB7D22785742}" srcOrd="1" destOrd="0" presId="urn:microsoft.com/office/officeart/2005/8/layout/vList5"/>
    <dgm:cxn modelId="{BE3893C7-C319-4392-ABA0-704EFB3042F8}" type="presParOf" srcId="{B3B0831B-12CE-43ED-A3D8-CB53753B4B24}" destId="{459689C5-D487-4F60-B42C-B3D56ED9F9A3}" srcOrd="3" destOrd="0" presId="urn:microsoft.com/office/officeart/2005/8/layout/vList5"/>
    <dgm:cxn modelId="{380D78F6-69DE-464C-81FB-6ACD8D352628}" type="presParOf" srcId="{B3B0831B-12CE-43ED-A3D8-CB53753B4B24}" destId="{CDD35C1F-931A-43CC-B69A-3466C1C5E606}" srcOrd="4" destOrd="0" presId="urn:microsoft.com/office/officeart/2005/8/layout/vList5"/>
    <dgm:cxn modelId="{FD8BBE4D-7DE4-4239-A721-B5F7A3DA7008}" type="presParOf" srcId="{CDD35C1F-931A-43CC-B69A-3466C1C5E606}" destId="{BC3BE059-DE18-45A0-B6AF-2D8C44BE9A3A}" srcOrd="0" destOrd="0" presId="urn:microsoft.com/office/officeart/2005/8/layout/vList5"/>
    <dgm:cxn modelId="{9E6B36EF-71EB-4F9F-97E6-5CF2939D8805}" type="presParOf" srcId="{CDD35C1F-931A-43CC-B69A-3466C1C5E606}" destId="{F8C2A9DB-DC9B-4E38-8876-45678055E82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0B0F1B-E184-44CA-B0BB-CB52BEC14F9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5688F7-C422-454B-8FDF-339958867F45}">
      <dgm:prSet custT="1"/>
      <dgm:spPr/>
      <dgm:t>
        <a:bodyPr/>
        <a:lstStyle/>
        <a:p>
          <a:r>
            <a:rPr lang="en-US" sz="2400" b="1" dirty="0"/>
            <a:t>Conclusion</a:t>
          </a:r>
          <a:endParaRPr lang="en-US" sz="2400" dirty="0"/>
        </a:p>
      </dgm:t>
    </dgm:pt>
    <dgm:pt modelId="{337E2E7A-59CD-4ECF-AECB-8ED345A2FA48}" type="parTrans" cxnId="{108EAA71-339E-4596-AFDB-614FFBB36657}">
      <dgm:prSet/>
      <dgm:spPr/>
      <dgm:t>
        <a:bodyPr/>
        <a:lstStyle/>
        <a:p>
          <a:endParaRPr lang="en-US"/>
        </a:p>
      </dgm:t>
    </dgm:pt>
    <dgm:pt modelId="{924E978D-7B55-4070-8247-5873090423B7}" type="sibTrans" cxnId="{108EAA71-339E-4596-AFDB-614FFBB36657}">
      <dgm:prSet/>
      <dgm:spPr/>
      <dgm:t>
        <a:bodyPr/>
        <a:lstStyle/>
        <a:p>
          <a:endParaRPr lang="en-US"/>
        </a:p>
      </dgm:t>
    </dgm:pt>
    <dgm:pt modelId="{CCD7759E-6F65-4AF1-9239-B7FAEC22A79D}">
      <dgm:prSet/>
      <dgm:spPr/>
      <dgm:t>
        <a:bodyPr/>
        <a:lstStyle/>
        <a:p>
          <a:r>
            <a:rPr lang="en-US" b="1" dirty="0"/>
            <a:t>Summary:</a:t>
          </a:r>
          <a:br>
            <a:rPr lang="en-US" dirty="0"/>
          </a:br>
          <a:r>
            <a:rPr lang="en-US" dirty="0"/>
            <a:t>ESRGAN effectively bridges the gap between low-resolution and high-resolution images, demonstrating its ability to generate realistic results.</a:t>
          </a:r>
        </a:p>
      </dgm:t>
    </dgm:pt>
    <dgm:pt modelId="{17C03EAE-7B2D-4ED6-AA66-51F1D99FF2A5}" type="parTrans" cxnId="{47E6C6AA-0517-49C2-AE35-DF1AC20A5230}">
      <dgm:prSet/>
      <dgm:spPr/>
      <dgm:t>
        <a:bodyPr/>
        <a:lstStyle/>
        <a:p>
          <a:endParaRPr lang="en-US"/>
        </a:p>
      </dgm:t>
    </dgm:pt>
    <dgm:pt modelId="{3E398EAA-583E-4656-901D-E3B3ABA64322}" type="sibTrans" cxnId="{47E6C6AA-0517-49C2-AE35-DF1AC20A5230}">
      <dgm:prSet/>
      <dgm:spPr/>
      <dgm:t>
        <a:bodyPr/>
        <a:lstStyle/>
        <a:p>
          <a:endParaRPr lang="en-US"/>
        </a:p>
      </dgm:t>
    </dgm:pt>
    <dgm:pt modelId="{A9978937-7C68-4387-8F72-A8F471F3CB59}">
      <dgm:prSet/>
      <dgm:spPr/>
      <dgm:t>
        <a:bodyPr/>
        <a:lstStyle/>
        <a:p>
          <a:r>
            <a:rPr lang="en-US" b="1" dirty="0"/>
            <a:t>Significance:</a:t>
          </a:r>
          <a:br>
            <a:rPr lang="en-US" dirty="0"/>
          </a:br>
          <a:r>
            <a:rPr lang="en-US" dirty="0"/>
            <a:t>The model can revolutionize industries reliant on high-quality imagery, enabling new applications in healthcare, media, and more.</a:t>
          </a:r>
        </a:p>
      </dgm:t>
    </dgm:pt>
    <dgm:pt modelId="{CD024ED9-3FF1-41D3-8014-64338A470BE2}" type="parTrans" cxnId="{C841E62A-686B-430D-A83D-FA4FDA6B6F72}">
      <dgm:prSet/>
      <dgm:spPr/>
      <dgm:t>
        <a:bodyPr/>
        <a:lstStyle/>
        <a:p>
          <a:endParaRPr lang="en-US"/>
        </a:p>
      </dgm:t>
    </dgm:pt>
    <dgm:pt modelId="{4A0D7D67-BCF3-4E78-BA06-43EED3B1726F}" type="sibTrans" cxnId="{C841E62A-686B-430D-A83D-FA4FDA6B6F72}">
      <dgm:prSet/>
      <dgm:spPr/>
      <dgm:t>
        <a:bodyPr/>
        <a:lstStyle/>
        <a:p>
          <a:endParaRPr lang="en-US"/>
        </a:p>
      </dgm:t>
    </dgm:pt>
    <dgm:pt modelId="{33317D9F-08B9-4E7F-A503-3010833FEDD8}">
      <dgm:prSet/>
      <dgm:spPr/>
      <dgm:t>
        <a:bodyPr/>
        <a:lstStyle/>
        <a:p>
          <a:r>
            <a:rPr lang="en-US" b="1" dirty="0"/>
            <a:t>Closing Statement:</a:t>
          </a:r>
          <a:br>
            <a:rPr lang="en-US" dirty="0"/>
          </a:br>
          <a:r>
            <a:rPr lang="en-US" dirty="0"/>
            <a:t>This project exemplifies the power of GANs in solving real-world problems and highlights future possibilities in image enhancement.</a:t>
          </a:r>
        </a:p>
      </dgm:t>
    </dgm:pt>
    <dgm:pt modelId="{D0A6A978-A6D2-4611-A8E8-5422AC0C5340}" type="parTrans" cxnId="{6F0E6A3C-91C8-47CD-89F2-CBFA3AF88164}">
      <dgm:prSet/>
      <dgm:spPr/>
      <dgm:t>
        <a:bodyPr/>
        <a:lstStyle/>
        <a:p>
          <a:endParaRPr lang="en-US"/>
        </a:p>
      </dgm:t>
    </dgm:pt>
    <dgm:pt modelId="{6D7CE60E-52F6-40BC-9BB5-E85E61025596}" type="sibTrans" cxnId="{6F0E6A3C-91C8-47CD-89F2-CBFA3AF88164}">
      <dgm:prSet/>
      <dgm:spPr/>
      <dgm:t>
        <a:bodyPr/>
        <a:lstStyle/>
        <a:p>
          <a:endParaRPr lang="en-US"/>
        </a:p>
      </dgm:t>
    </dgm:pt>
    <dgm:pt modelId="{381CD239-95BE-4042-9691-F7FA7D26F128}" type="pres">
      <dgm:prSet presAssocID="{970B0F1B-E184-44CA-B0BB-CB52BEC14F92}" presName="linearFlow" presStyleCnt="0">
        <dgm:presLayoutVars>
          <dgm:resizeHandles val="exact"/>
        </dgm:presLayoutVars>
      </dgm:prSet>
      <dgm:spPr/>
    </dgm:pt>
    <dgm:pt modelId="{D9032A7B-82D5-4D72-8F68-79FE6CE54044}" type="pres">
      <dgm:prSet presAssocID="{315688F7-C422-454B-8FDF-339958867F45}" presName="node" presStyleLbl="node1" presStyleIdx="0" presStyleCnt="4">
        <dgm:presLayoutVars>
          <dgm:bulletEnabled val="1"/>
        </dgm:presLayoutVars>
      </dgm:prSet>
      <dgm:spPr/>
    </dgm:pt>
    <dgm:pt modelId="{97191004-7AAF-49CB-AF5D-2CEA8C831224}" type="pres">
      <dgm:prSet presAssocID="{924E978D-7B55-4070-8247-5873090423B7}" presName="sibTrans" presStyleLbl="sibTrans2D1" presStyleIdx="0" presStyleCnt="3"/>
      <dgm:spPr/>
    </dgm:pt>
    <dgm:pt modelId="{90B98C67-11F8-4E59-B754-6FFA4ED6D3F1}" type="pres">
      <dgm:prSet presAssocID="{924E978D-7B55-4070-8247-5873090423B7}" presName="connectorText" presStyleLbl="sibTrans2D1" presStyleIdx="0" presStyleCnt="3"/>
      <dgm:spPr/>
    </dgm:pt>
    <dgm:pt modelId="{6A673031-55AE-41B8-BAA8-64552A682444}" type="pres">
      <dgm:prSet presAssocID="{CCD7759E-6F65-4AF1-9239-B7FAEC22A79D}" presName="node" presStyleLbl="node1" presStyleIdx="1" presStyleCnt="4" custScaleX="125668">
        <dgm:presLayoutVars>
          <dgm:bulletEnabled val="1"/>
        </dgm:presLayoutVars>
      </dgm:prSet>
      <dgm:spPr/>
    </dgm:pt>
    <dgm:pt modelId="{CE2C107C-B7C5-4B34-90A7-95E5CEC262B5}" type="pres">
      <dgm:prSet presAssocID="{3E398EAA-583E-4656-901D-E3B3ABA64322}" presName="sibTrans" presStyleLbl="sibTrans2D1" presStyleIdx="1" presStyleCnt="3"/>
      <dgm:spPr/>
    </dgm:pt>
    <dgm:pt modelId="{0078CE86-91EC-488D-87DE-7E9D5119DF73}" type="pres">
      <dgm:prSet presAssocID="{3E398EAA-583E-4656-901D-E3B3ABA64322}" presName="connectorText" presStyleLbl="sibTrans2D1" presStyleIdx="1" presStyleCnt="3"/>
      <dgm:spPr/>
    </dgm:pt>
    <dgm:pt modelId="{67E20280-77FA-48C1-9410-19EA109EBFEA}" type="pres">
      <dgm:prSet presAssocID="{A9978937-7C68-4387-8F72-A8F471F3CB59}" presName="node" presStyleLbl="node1" presStyleIdx="2" presStyleCnt="4" custScaleX="124865">
        <dgm:presLayoutVars>
          <dgm:bulletEnabled val="1"/>
        </dgm:presLayoutVars>
      </dgm:prSet>
      <dgm:spPr/>
    </dgm:pt>
    <dgm:pt modelId="{1422A52C-FBDD-4699-B447-FC80053ADE1F}" type="pres">
      <dgm:prSet presAssocID="{4A0D7D67-BCF3-4E78-BA06-43EED3B1726F}" presName="sibTrans" presStyleLbl="sibTrans2D1" presStyleIdx="2" presStyleCnt="3"/>
      <dgm:spPr/>
    </dgm:pt>
    <dgm:pt modelId="{65CE6EA7-99C5-4FFC-A967-931A4181D35C}" type="pres">
      <dgm:prSet presAssocID="{4A0D7D67-BCF3-4E78-BA06-43EED3B1726F}" presName="connectorText" presStyleLbl="sibTrans2D1" presStyleIdx="2" presStyleCnt="3"/>
      <dgm:spPr/>
    </dgm:pt>
    <dgm:pt modelId="{68AF112A-E537-487E-A46D-58AD32E486A7}" type="pres">
      <dgm:prSet presAssocID="{33317D9F-08B9-4E7F-A503-3010833FEDD8}" presName="node" presStyleLbl="node1" presStyleIdx="3" presStyleCnt="4" custScaleX="126201">
        <dgm:presLayoutVars>
          <dgm:bulletEnabled val="1"/>
        </dgm:presLayoutVars>
      </dgm:prSet>
      <dgm:spPr/>
    </dgm:pt>
  </dgm:ptLst>
  <dgm:cxnLst>
    <dgm:cxn modelId="{A7E42B23-23CE-483D-9601-CB0D8D4A2FDB}" type="presOf" srcId="{CCD7759E-6F65-4AF1-9239-B7FAEC22A79D}" destId="{6A673031-55AE-41B8-BAA8-64552A682444}" srcOrd="0" destOrd="0" presId="urn:microsoft.com/office/officeart/2005/8/layout/process2"/>
    <dgm:cxn modelId="{9D446223-C1F9-4CC5-A2AB-68ED65F2EE51}" type="presOf" srcId="{33317D9F-08B9-4E7F-A503-3010833FEDD8}" destId="{68AF112A-E537-487E-A46D-58AD32E486A7}" srcOrd="0" destOrd="0" presId="urn:microsoft.com/office/officeart/2005/8/layout/process2"/>
    <dgm:cxn modelId="{7CEF2826-FC07-436A-8F28-1CFB7DAC969E}" type="presOf" srcId="{924E978D-7B55-4070-8247-5873090423B7}" destId="{97191004-7AAF-49CB-AF5D-2CEA8C831224}" srcOrd="0" destOrd="0" presId="urn:microsoft.com/office/officeart/2005/8/layout/process2"/>
    <dgm:cxn modelId="{C841E62A-686B-430D-A83D-FA4FDA6B6F72}" srcId="{970B0F1B-E184-44CA-B0BB-CB52BEC14F92}" destId="{A9978937-7C68-4387-8F72-A8F471F3CB59}" srcOrd="2" destOrd="0" parTransId="{CD024ED9-3FF1-41D3-8014-64338A470BE2}" sibTransId="{4A0D7D67-BCF3-4E78-BA06-43EED3B1726F}"/>
    <dgm:cxn modelId="{6F0E6A3C-91C8-47CD-89F2-CBFA3AF88164}" srcId="{970B0F1B-E184-44CA-B0BB-CB52BEC14F92}" destId="{33317D9F-08B9-4E7F-A503-3010833FEDD8}" srcOrd="3" destOrd="0" parTransId="{D0A6A978-A6D2-4611-A8E8-5422AC0C5340}" sibTransId="{6D7CE60E-52F6-40BC-9BB5-E85E61025596}"/>
    <dgm:cxn modelId="{5197E961-001B-4D92-98B9-99744EBC202F}" type="presOf" srcId="{4A0D7D67-BCF3-4E78-BA06-43EED3B1726F}" destId="{65CE6EA7-99C5-4FFC-A967-931A4181D35C}" srcOrd="1" destOrd="0" presId="urn:microsoft.com/office/officeart/2005/8/layout/process2"/>
    <dgm:cxn modelId="{108EAA71-339E-4596-AFDB-614FFBB36657}" srcId="{970B0F1B-E184-44CA-B0BB-CB52BEC14F92}" destId="{315688F7-C422-454B-8FDF-339958867F45}" srcOrd="0" destOrd="0" parTransId="{337E2E7A-59CD-4ECF-AECB-8ED345A2FA48}" sibTransId="{924E978D-7B55-4070-8247-5873090423B7}"/>
    <dgm:cxn modelId="{ADB14357-C7AB-4F05-82E7-825D179AF2C3}" type="presOf" srcId="{970B0F1B-E184-44CA-B0BB-CB52BEC14F92}" destId="{381CD239-95BE-4042-9691-F7FA7D26F128}" srcOrd="0" destOrd="0" presId="urn:microsoft.com/office/officeart/2005/8/layout/process2"/>
    <dgm:cxn modelId="{A46D615A-D872-483C-9BFA-C2D79201BF62}" type="presOf" srcId="{3E398EAA-583E-4656-901D-E3B3ABA64322}" destId="{0078CE86-91EC-488D-87DE-7E9D5119DF73}" srcOrd="1" destOrd="0" presId="urn:microsoft.com/office/officeart/2005/8/layout/process2"/>
    <dgm:cxn modelId="{8D98B790-ED95-41A0-9B60-FA98E36F0C0E}" type="presOf" srcId="{3E398EAA-583E-4656-901D-E3B3ABA64322}" destId="{CE2C107C-B7C5-4B34-90A7-95E5CEC262B5}" srcOrd="0" destOrd="0" presId="urn:microsoft.com/office/officeart/2005/8/layout/process2"/>
    <dgm:cxn modelId="{46E44F9A-8709-45C6-BB20-076CDD91755B}" type="presOf" srcId="{315688F7-C422-454B-8FDF-339958867F45}" destId="{D9032A7B-82D5-4D72-8F68-79FE6CE54044}" srcOrd="0" destOrd="0" presId="urn:microsoft.com/office/officeart/2005/8/layout/process2"/>
    <dgm:cxn modelId="{60D34DA6-371A-465B-9A28-116DC9548DDC}" type="presOf" srcId="{A9978937-7C68-4387-8F72-A8F471F3CB59}" destId="{67E20280-77FA-48C1-9410-19EA109EBFEA}" srcOrd="0" destOrd="0" presId="urn:microsoft.com/office/officeart/2005/8/layout/process2"/>
    <dgm:cxn modelId="{47E6C6AA-0517-49C2-AE35-DF1AC20A5230}" srcId="{970B0F1B-E184-44CA-B0BB-CB52BEC14F92}" destId="{CCD7759E-6F65-4AF1-9239-B7FAEC22A79D}" srcOrd="1" destOrd="0" parTransId="{17C03EAE-7B2D-4ED6-AA66-51F1D99FF2A5}" sibTransId="{3E398EAA-583E-4656-901D-E3B3ABA64322}"/>
    <dgm:cxn modelId="{FF9448B1-F75A-4B7C-9B1A-9A08B24022AD}" type="presOf" srcId="{924E978D-7B55-4070-8247-5873090423B7}" destId="{90B98C67-11F8-4E59-B754-6FFA4ED6D3F1}" srcOrd="1" destOrd="0" presId="urn:microsoft.com/office/officeart/2005/8/layout/process2"/>
    <dgm:cxn modelId="{6486A5D3-AF67-467F-B01A-0842C7D7B040}" type="presOf" srcId="{4A0D7D67-BCF3-4E78-BA06-43EED3B1726F}" destId="{1422A52C-FBDD-4699-B447-FC80053ADE1F}" srcOrd="0" destOrd="0" presId="urn:microsoft.com/office/officeart/2005/8/layout/process2"/>
    <dgm:cxn modelId="{3D41549C-CFC5-4D2A-B8F7-B152B0B3F899}" type="presParOf" srcId="{381CD239-95BE-4042-9691-F7FA7D26F128}" destId="{D9032A7B-82D5-4D72-8F68-79FE6CE54044}" srcOrd="0" destOrd="0" presId="urn:microsoft.com/office/officeart/2005/8/layout/process2"/>
    <dgm:cxn modelId="{9FEA2A91-08CD-4057-BC05-52A5B5B43EAB}" type="presParOf" srcId="{381CD239-95BE-4042-9691-F7FA7D26F128}" destId="{97191004-7AAF-49CB-AF5D-2CEA8C831224}" srcOrd="1" destOrd="0" presId="urn:microsoft.com/office/officeart/2005/8/layout/process2"/>
    <dgm:cxn modelId="{8335C630-5BDE-4194-AEDA-5BBEC07AB97E}" type="presParOf" srcId="{97191004-7AAF-49CB-AF5D-2CEA8C831224}" destId="{90B98C67-11F8-4E59-B754-6FFA4ED6D3F1}" srcOrd="0" destOrd="0" presId="urn:microsoft.com/office/officeart/2005/8/layout/process2"/>
    <dgm:cxn modelId="{FA60BCD0-464F-47AF-9D78-AA29C1F237CE}" type="presParOf" srcId="{381CD239-95BE-4042-9691-F7FA7D26F128}" destId="{6A673031-55AE-41B8-BAA8-64552A682444}" srcOrd="2" destOrd="0" presId="urn:microsoft.com/office/officeart/2005/8/layout/process2"/>
    <dgm:cxn modelId="{008D0591-D9DC-4B1F-AC62-7E926A716A29}" type="presParOf" srcId="{381CD239-95BE-4042-9691-F7FA7D26F128}" destId="{CE2C107C-B7C5-4B34-90A7-95E5CEC262B5}" srcOrd="3" destOrd="0" presId="urn:microsoft.com/office/officeart/2005/8/layout/process2"/>
    <dgm:cxn modelId="{D4752AF4-0D1B-4352-9FF3-8802ED5C9CEA}" type="presParOf" srcId="{CE2C107C-B7C5-4B34-90A7-95E5CEC262B5}" destId="{0078CE86-91EC-488D-87DE-7E9D5119DF73}" srcOrd="0" destOrd="0" presId="urn:microsoft.com/office/officeart/2005/8/layout/process2"/>
    <dgm:cxn modelId="{06F356FF-874F-40DF-B57F-F54B33C1819A}" type="presParOf" srcId="{381CD239-95BE-4042-9691-F7FA7D26F128}" destId="{67E20280-77FA-48C1-9410-19EA109EBFEA}" srcOrd="4" destOrd="0" presId="urn:microsoft.com/office/officeart/2005/8/layout/process2"/>
    <dgm:cxn modelId="{6C51B3B1-11EE-4F80-8BAF-28A0A0D8E584}" type="presParOf" srcId="{381CD239-95BE-4042-9691-F7FA7D26F128}" destId="{1422A52C-FBDD-4699-B447-FC80053ADE1F}" srcOrd="5" destOrd="0" presId="urn:microsoft.com/office/officeart/2005/8/layout/process2"/>
    <dgm:cxn modelId="{ABC2317A-36B7-4A59-A175-D45B9ED92F60}" type="presParOf" srcId="{1422A52C-FBDD-4699-B447-FC80053ADE1F}" destId="{65CE6EA7-99C5-4FFC-A967-931A4181D35C}" srcOrd="0" destOrd="0" presId="urn:microsoft.com/office/officeart/2005/8/layout/process2"/>
    <dgm:cxn modelId="{9FF80BB3-E438-4345-9C7F-6A11D0E4154C}" type="presParOf" srcId="{381CD239-95BE-4042-9691-F7FA7D26F128}" destId="{68AF112A-E537-487E-A46D-58AD32E486A7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E5811-EC38-4FCD-AA96-0B577F897A4C}">
      <dsp:nvSpPr>
        <dsp:cNvPr id="0" name=""/>
        <dsp:cNvSpPr/>
      </dsp:nvSpPr>
      <dsp:spPr>
        <a:xfrm>
          <a:off x="0" y="0"/>
          <a:ext cx="8549640" cy="17037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Problem:</a:t>
          </a:r>
          <a:br>
            <a:rPr lang="en-US" sz="1600" kern="1200"/>
          </a:br>
          <a:r>
            <a:rPr lang="en-US" sz="1600" kern="1200"/>
            <a:t>Low-resolution images often fail to meet the standards of modern applications in industries like healthcare, e-commerce, and entertainment. Traditional methods for enhancing image resolution lack accuracy in restoring fine details.</a:t>
          </a:r>
        </a:p>
      </dsp:txBody>
      <dsp:txXfrm>
        <a:off x="49901" y="49901"/>
        <a:ext cx="6788695" cy="1603934"/>
      </dsp:txXfrm>
    </dsp:sp>
    <dsp:sp modelId="{DD199878-716C-442C-86E3-98CBD7FCEBCA}">
      <dsp:nvSpPr>
        <dsp:cNvPr id="0" name=""/>
        <dsp:cNvSpPr/>
      </dsp:nvSpPr>
      <dsp:spPr>
        <a:xfrm>
          <a:off x="1508759" y="2082344"/>
          <a:ext cx="8549640" cy="1703736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Scope and Objectives: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Develop a solution to enhance low-resolution images using deep learning techniques.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Improve the quality and details of low-resolution images to match the standards of high-resolution images.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Demonstrate the capability of SRGAN in generating realistic high-resolution images for various real-world applications.</a:t>
          </a:r>
        </a:p>
      </dsp:txBody>
      <dsp:txXfrm>
        <a:off x="1558660" y="2132245"/>
        <a:ext cx="5833649" cy="1603934"/>
      </dsp:txXfrm>
    </dsp:sp>
    <dsp:sp modelId="{2E0E2413-AE74-4B89-B215-F6D5792312F0}">
      <dsp:nvSpPr>
        <dsp:cNvPr id="0" name=""/>
        <dsp:cNvSpPr/>
      </dsp:nvSpPr>
      <dsp:spPr>
        <a:xfrm>
          <a:off x="7442211" y="1339325"/>
          <a:ext cx="1107428" cy="11074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691382" y="1339325"/>
        <a:ext cx="609086" cy="833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B1995C-64AD-418A-BC58-9CA03BA639DC}">
      <dsp:nvSpPr>
        <dsp:cNvPr id="0" name=""/>
        <dsp:cNvSpPr/>
      </dsp:nvSpPr>
      <dsp:spPr>
        <a:xfrm>
          <a:off x="0" y="2758"/>
          <a:ext cx="3373291" cy="18207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Limitations and Future Work</a:t>
          </a:r>
          <a:endParaRPr lang="en-US" sz="3100" kern="1200" dirty="0"/>
        </a:p>
      </dsp:txBody>
      <dsp:txXfrm>
        <a:off x="88883" y="91641"/>
        <a:ext cx="3195525" cy="1643006"/>
      </dsp:txXfrm>
    </dsp:sp>
    <dsp:sp modelId="{8140BADB-0359-4274-86C8-AB7D22785742}">
      <dsp:nvSpPr>
        <dsp:cNvPr id="0" name=""/>
        <dsp:cNvSpPr/>
      </dsp:nvSpPr>
      <dsp:spPr>
        <a:xfrm rot="5400000">
          <a:off x="3894110" y="649699"/>
          <a:ext cx="1456617" cy="4350512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Requires high computational power for training.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May struggle with extremely low-resolution inputs or noisy images.</a:t>
          </a:r>
        </a:p>
      </dsp:txBody>
      <dsp:txXfrm rot="-5400000">
        <a:off x="2447163" y="2167752"/>
        <a:ext cx="4279406" cy="1314405"/>
      </dsp:txXfrm>
    </dsp:sp>
    <dsp:sp modelId="{EFC0589C-7FA7-484F-891E-791E489B331D}">
      <dsp:nvSpPr>
        <dsp:cNvPr id="0" name=""/>
        <dsp:cNvSpPr/>
      </dsp:nvSpPr>
      <dsp:spPr>
        <a:xfrm>
          <a:off x="0" y="1914569"/>
          <a:ext cx="2447163" cy="182077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Limitations:</a:t>
          </a:r>
          <a:endParaRPr lang="en-US" sz="3100" kern="1200"/>
        </a:p>
      </dsp:txBody>
      <dsp:txXfrm>
        <a:off x="88883" y="2003452"/>
        <a:ext cx="2269397" cy="1643006"/>
      </dsp:txXfrm>
    </dsp:sp>
    <dsp:sp modelId="{F8C2A9DB-DC9B-4E38-8876-45678055E822}">
      <dsp:nvSpPr>
        <dsp:cNvPr id="0" name=""/>
        <dsp:cNvSpPr/>
      </dsp:nvSpPr>
      <dsp:spPr>
        <a:xfrm rot="5400000">
          <a:off x="3894110" y="2561511"/>
          <a:ext cx="1456617" cy="4350512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Optimize ESRGAN for faster and more efficient training on large datasets.</a:t>
          </a:r>
        </a:p>
      </dsp:txBody>
      <dsp:txXfrm rot="-5400000">
        <a:off x="2447163" y="4079564"/>
        <a:ext cx="4279406" cy="1314405"/>
      </dsp:txXfrm>
    </dsp:sp>
    <dsp:sp modelId="{BC3BE059-DE18-45A0-B6AF-2D8C44BE9A3A}">
      <dsp:nvSpPr>
        <dsp:cNvPr id="0" name=""/>
        <dsp:cNvSpPr/>
      </dsp:nvSpPr>
      <dsp:spPr>
        <a:xfrm>
          <a:off x="0" y="3826380"/>
          <a:ext cx="2447163" cy="1820772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Future Research:</a:t>
          </a:r>
          <a:endParaRPr lang="en-US" sz="3100" kern="1200"/>
        </a:p>
      </dsp:txBody>
      <dsp:txXfrm>
        <a:off x="88883" y="3915263"/>
        <a:ext cx="2269397" cy="1643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32A7B-82D5-4D72-8F68-79FE6CE54044}">
      <dsp:nvSpPr>
        <dsp:cNvPr id="0" name=""/>
        <dsp:cNvSpPr/>
      </dsp:nvSpPr>
      <dsp:spPr>
        <a:xfrm>
          <a:off x="1346330" y="2758"/>
          <a:ext cx="4105014" cy="1026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Conclusion</a:t>
          </a:r>
          <a:endParaRPr lang="en-US" sz="2400" kern="1200" dirty="0"/>
        </a:p>
      </dsp:txBody>
      <dsp:txXfrm>
        <a:off x="1376388" y="32816"/>
        <a:ext cx="4044898" cy="966137"/>
      </dsp:txXfrm>
    </dsp:sp>
    <dsp:sp modelId="{97191004-7AAF-49CB-AF5D-2CEA8C831224}">
      <dsp:nvSpPr>
        <dsp:cNvPr id="0" name=""/>
        <dsp:cNvSpPr/>
      </dsp:nvSpPr>
      <dsp:spPr>
        <a:xfrm rot="5400000">
          <a:off x="3206414" y="1054668"/>
          <a:ext cx="384845" cy="461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3260293" y="1093153"/>
        <a:ext cx="277088" cy="269392"/>
      </dsp:txXfrm>
    </dsp:sp>
    <dsp:sp modelId="{6A673031-55AE-41B8-BAA8-64552A682444}">
      <dsp:nvSpPr>
        <dsp:cNvPr id="0" name=""/>
        <dsp:cNvSpPr/>
      </dsp:nvSpPr>
      <dsp:spPr>
        <a:xfrm>
          <a:off x="819492" y="1542139"/>
          <a:ext cx="5158689" cy="1026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Summary:</a:t>
          </a:r>
          <a:br>
            <a:rPr lang="en-US" sz="1400" kern="1200" dirty="0"/>
          </a:br>
          <a:r>
            <a:rPr lang="en-US" sz="1400" kern="1200" dirty="0"/>
            <a:t>ESRGAN effectively bridges the gap between low-resolution and high-resolution images, demonstrating its ability to generate realistic results.</a:t>
          </a:r>
        </a:p>
      </dsp:txBody>
      <dsp:txXfrm>
        <a:off x="849550" y="1572197"/>
        <a:ext cx="5098573" cy="966137"/>
      </dsp:txXfrm>
    </dsp:sp>
    <dsp:sp modelId="{CE2C107C-B7C5-4B34-90A7-95E5CEC262B5}">
      <dsp:nvSpPr>
        <dsp:cNvPr id="0" name=""/>
        <dsp:cNvSpPr/>
      </dsp:nvSpPr>
      <dsp:spPr>
        <a:xfrm rot="5400000">
          <a:off x="3206414" y="2594048"/>
          <a:ext cx="384845" cy="461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3260293" y="2632533"/>
        <a:ext cx="277088" cy="269392"/>
      </dsp:txXfrm>
    </dsp:sp>
    <dsp:sp modelId="{67E20280-77FA-48C1-9410-19EA109EBFEA}">
      <dsp:nvSpPr>
        <dsp:cNvPr id="0" name=""/>
        <dsp:cNvSpPr/>
      </dsp:nvSpPr>
      <dsp:spPr>
        <a:xfrm>
          <a:off x="835974" y="3081519"/>
          <a:ext cx="5125725" cy="1026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Significance:</a:t>
          </a:r>
          <a:br>
            <a:rPr lang="en-US" sz="1400" kern="1200" dirty="0"/>
          </a:br>
          <a:r>
            <a:rPr lang="en-US" sz="1400" kern="1200" dirty="0"/>
            <a:t>The model can revolutionize industries reliant on high-quality imagery, enabling new applications in healthcare, media, and more.</a:t>
          </a:r>
        </a:p>
      </dsp:txBody>
      <dsp:txXfrm>
        <a:off x="866032" y="3111577"/>
        <a:ext cx="5065609" cy="966137"/>
      </dsp:txXfrm>
    </dsp:sp>
    <dsp:sp modelId="{1422A52C-FBDD-4699-B447-FC80053ADE1F}">
      <dsp:nvSpPr>
        <dsp:cNvPr id="0" name=""/>
        <dsp:cNvSpPr/>
      </dsp:nvSpPr>
      <dsp:spPr>
        <a:xfrm rot="5400000">
          <a:off x="3206414" y="4133429"/>
          <a:ext cx="384845" cy="4618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3260293" y="4171914"/>
        <a:ext cx="277088" cy="269392"/>
      </dsp:txXfrm>
    </dsp:sp>
    <dsp:sp modelId="{68AF112A-E537-487E-A46D-58AD32E486A7}">
      <dsp:nvSpPr>
        <dsp:cNvPr id="0" name=""/>
        <dsp:cNvSpPr/>
      </dsp:nvSpPr>
      <dsp:spPr>
        <a:xfrm>
          <a:off x="808553" y="4620899"/>
          <a:ext cx="5180568" cy="10262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Closing Statement:</a:t>
          </a:r>
          <a:br>
            <a:rPr lang="en-US" sz="1400" kern="1200" dirty="0"/>
          </a:br>
          <a:r>
            <a:rPr lang="en-US" sz="1400" kern="1200" dirty="0"/>
            <a:t>This project exemplifies the power of GANs in solving real-world problems and highlights future possibilities in image enhancement.</a:t>
          </a:r>
        </a:p>
      </dsp:txBody>
      <dsp:txXfrm>
        <a:off x="838611" y="4650957"/>
        <a:ext cx="5120452" cy="9661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6848-630C-4143-931A-3482CD985CE7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B949A-DC14-404E-98B4-A4D89143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75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4D39-3DF9-45F0-B12A-A60F2B84AF00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10A5-7694-4E6D-B9EB-5FED3A264B2B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5FEA-70C5-4284-AE7E-C5E02B60CA1B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A95E-1C47-4CEF-BFBB-0974FDB304DB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1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2C4-D439-45A3-A117-51F3E01B60C3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0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7F6E-A66B-4381-8A2C-3486C09D598B}" type="datetime1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0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E20F-C7C1-4D22-8980-41122AA8A602}" type="datetime1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222F-A0B4-4627-BA7D-1684A17AC69B}" type="datetime1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C41A-BDE4-4D8F-A183-1217B30E28B4}" type="datetime1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Computer Science &amp; Engineering ,CSPIT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31206F-3307-4F0F-A434-2A5B37659217}" type="datetime1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Computer Science &amp; Engineering ,CSPIT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1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680-DFE7-47E7-8C10-791358E93EC8}" type="datetime1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EE931B-43B2-469F-93B9-3C56D1192037}" type="datetime1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0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https://lh3.googleusercontent.com/u8VOGbVdr8yb_UrbvDh9ji3CIClnGleLjrFE8KLXDdSKrm4dbvJ-ZUoIrM3CfE9QGA7fzm9dVC2MsfGVbMf1pWkZfj25zYUUG_sDjlhhCuzhcfQC37-CU_5Ttu9P9-p7S_mBoX59q6bbfeUTsaBKS4w4BRbHhaEl7nJZlsxfSaiaHiZQ7SihI3KxEME0GoyUACV0nAbG2A"/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1154083" y="740099"/>
            <a:ext cx="10058400" cy="356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br>
              <a:rPr lang="en-US" dirty="0"/>
            </a:br>
            <a:r>
              <a:rPr lang="en-US" dirty="0"/>
              <a:t>				</a:t>
            </a:r>
            <a:r>
              <a:rPr lang="en-US" sz="2800" dirty="0">
                <a:latin typeface="+mn-lt"/>
              </a:rPr>
              <a:t>Image Resolution Enhancer 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			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				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			     </a:t>
            </a:r>
            <a:r>
              <a:rPr lang="en-US" sz="2000" dirty="0">
                <a:latin typeface="+mn-lt"/>
              </a:rPr>
              <a:t>Software Group Project-II-AIML305</a:t>
            </a:r>
          </a:p>
        </p:txBody>
      </p:sp>
      <p:pic>
        <p:nvPicPr>
          <p:cNvPr id="7" name="Picture 6" descr="https://lh3.googleusercontent.com/u8VOGbVdr8yb_UrbvDh9ji3CIClnGleLjrFE8KLXDdSKrm4dbvJ-ZUoIrM3CfE9QGA7fzm9dVC2MsfGVbMf1pWkZfj25zYUUG_sDjlhhCuzhcfQC37-CU_5Ttu9P9-p7S_mBoX59q6bbfeUTsaBKS4w4BRbHhaEl7nJZlsxfSaiaHiZQ7SihI3KxEME0GoyUACV0nAbG2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245" y="996089"/>
            <a:ext cx="3875931" cy="996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s://lh4.googleusercontent.com/IIp9INQtNAkGyRWg-uaA-aP46AG9XReZpFHTPkJdyD4rCWvI6U47zA6JCDIoiaYIbWZbPe-hO4M0hRZsggrR8PkIKUdOOMehx8FhMAqDUxwkT4kQv84Fv_GbpmfcILudMPQZZQXk6V6AM2ao03dPD8xNpkOrVoK3j0-pBdCY-iyCeAqDNXXnbhwJw9oqsqYZkpYIh-Q6J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59" y="593807"/>
            <a:ext cx="1375937" cy="11815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70102" y="4714310"/>
            <a:ext cx="4989107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Team Members : Malak Soni(22AIML053)</a:t>
            </a:r>
            <a:endParaRPr lang="en-US" dirty="0"/>
          </a:p>
          <a:p>
            <a:pPr>
              <a:spcBef>
                <a:spcPts val="1000"/>
              </a:spcBef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 			     Ansh Trivedi(22AIML056)</a:t>
            </a:r>
            <a:endParaRPr lang="en-US" dirty="0"/>
          </a:p>
          <a:p>
            <a:pPr>
              <a:spcBef>
                <a:spcPts val="1000"/>
              </a:spcBef>
            </a:pP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    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641" y="474349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Guided By : </a:t>
            </a:r>
            <a:b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Dr.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Spoorthy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 V,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Assistant Professor,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Department of AI/ML.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Functions it can perform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919A3E-F9C0-9381-1FDC-8CE74BF0A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221" y="1737360"/>
            <a:ext cx="5324496" cy="4515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EAF104-EC84-FE5A-EF14-CE6F7F3A5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080" y="3324265"/>
            <a:ext cx="3153470" cy="2689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AE7056-0952-E595-E713-9790273BEF97}"/>
              </a:ext>
            </a:extLst>
          </p:cNvPr>
          <p:cNvSpPr txBox="1"/>
          <p:nvPr/>
        </p:nvSpPr>
        <p:spPr>
          <a:xfrm>
            <a:off x="1097280" y="2095500"/>
            <a:ext cx="4455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 size of image &amp; add crisp edges </a:t>
            </a:r>
          </a:p>
        </p:txBody>
      </p:sp>
    </p:spTree>
    <p:extLst>
      <p:ext uri="{BB962C8B-B14F-4D97-AF65-F5344CB8AC3E}">
        <p14:creationId xmlns:p14="http://schemas.microsoft.com/office/powerpoint/2010/main" val="211037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0C02C5-E7F4-5A9B-8341-51B2C653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AFB30-249C-503F-77B8-1CECCBEF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83DBB1-6D7F-E388-FC11-A99A4928494C}"/>
              </a:ext>
            </a:extLst>
          </p:cNvPr>
          <p:cNvSpPr txBox="1"/>
          <p:nvPr/>
        </p:nvSpPr>
        <p:spPr>
          <a:xfrm>
            <a:off x="3857013" y="218884"/>
            <a:ext cx="35319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Results and Analysis</a:t>
            </a:r>
          </a:p>
        </p:txBody>
      </p:sp>
      <p:pic>
        <p:nvPicPr>
          <p:cNvPr id="6" name="Picture 5" descr="A black rectangle with yellow text&#10;&#10;Description automatically generated">
            <a:extLst>
              <a:ext uri="{FF2B5EF4-FFF2-40B4-BE49-F238E27FC236}">
                <a16:creationId xmlns:a16="http://schemas.microsoft.com/office/drawing/2014/main" id="{048581E4-9CDC-1B8B-3C8B-7C1F53F3D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" y="3596450"/>
            <a:ext cx="10841729" cy="2625341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B896AB43-C59E-367B-459B-B86CDBA6A6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169" b="28010"/>
          <a:stretch/>
        </p:blipFill>
        <p:spPr>
          <a:xfrm>
            <a:off x="749808" y="887384"/>
            <a:ext cx="10841730" cy="262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4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B47AA1C-5085-CABC-D184-73F2F1ACA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F6C981-A44F-7C88-9227-69A5BE97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02A867D-8A69-6BFB-6312-9EAE277E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2505"/>
            <a:ext cx="12192000" cy="673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0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Binoculars">
            <a:extLst>
              <a:ext uri="{FF2B5EF4-FFF2-40B4-BE49-F238E27FC236}">
                <a16:creationId xmlns:a16="http://schemas.microsoft.com/office/drawing/2014/main" id="{513F780F-6FD0-8F95-4727-18E3C83AD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6212D25-65C2-035B-470C-078D7203112C}"/>
              </a:ext>
            </a:extLst>
          </p:cNvPr>
          <p:cNvSpPr txBox="1"/>
          <p:nvPr/>
        </p:nvSpPr>
        <p:spPr>
          <a:xfrm>
            <a:off x="6411684" y="2198914"/>
            <a:ext cx="512717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 Results: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improved image resolution aligns with the project’s objectives of restoring fine details and achieving realistic visuals.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Insights: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adversarial training approach (using a generator and discriminator) plays a vital role in improving image quality.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use of perceptual loss ensures better visual fidelity.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Applications: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Media and entertainment: Enhancing old photos or video quality.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Healthcare: Improving the resolution of medical scans for accurate diagnosis.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E-commerce: Optimizing product images for better customer experience.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237BE5-0FC9-4E3E-6DDF-72C27880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Department of Computer Science &amp; Engineering ,CSPIT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6EAD9B-FB88-071D-7351-F7083031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52F294B-B6A8-44F3-8A3C-0EE5B1E3450E}" type="slidenum">
              <a:rPr lang="en-US" smtClean="0"/>
              <a:pPr defTabSz="914400"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A92AC-8DDA-6D34-E491-3D5B03C1349F}"/>
              </a:ext>
            </a:extLst>
          </p:cNvPr>
          <p:cNvSpPr txBox="1"/>
          <p:nvPr/>
        </p:nvSpPr>
        <p:spPr>
          <a:xfrm>
            <a:off x="7174498" y="1414538"/>
            <a:ext cx="3381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Discussion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886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079FF5-2A98-FE64-C12B-62D5D2A5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Department of Computer Science &amp; Engineering ,CSPIT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A04E4F-290A-05BA-BD3B-ACC6C411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2F294B-B6A8-44F3-8A3C-0EE5B1E3450E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49E71BAE-704B-36F0-091A-6A4AC4634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884815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395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788F48-4350-D817-6D82-F22FC6B2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Department of Computer Science &amp; Engineering ,CSPIT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D11B70-7F0E-E3C6-00C3-AABFE7619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2F294B-B6A8-44F3-8A3C-0EE5B1E3450E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41" name="TextBox 3">
            <a:extLst>
              <a:ext uri="{FF2B5EF4-FFF2-40B4-BE49-F238E27FC236}">
                <a16:creationId xmlns:a16="http://schemas.microsoft.com/office/drawing/2014/main" id="{88E3817E-3AE3-019B-63E6-D1D317677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16245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126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25D46-A3AB-D48F-5C2C-9C8ABBE55DE3}"/>
              </a:ext>
            </a:extLst>
          </p:cNvPr>
          <p:cNvSpPr txBox="1"/>
          <p:nvPr/>
        </p:nvSpPr>
        <p:spPr>
          <a:xfrm>
            <a:off x="8141110" y="639097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THANK YOU !!</a:t>
            </a:r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F6161586-8588-C947-1DF2-7446815E7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B820FD-30A6-4A80-CE9D-C9F1ABBF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Department of Computer Science &amp; Engineering ,CSPIT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FD8619-1F98-53D8-6BE3-81630338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52F294B-B6A8-44F3-8A3C-0EE5B1E3450E}" type="slidenum">
              <a:rPr lang="en-US" smtClean="0"/>
              <a:pPr defTabSz="914400"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4103" y="1100844"/>
            <a:ext cx="9492792" cy="478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indent="-285750" fontAlgn="base">
              <a:spcBef>
                <a:spcPts val="14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fontAlgn="base">
              <a:spcBef>
                <a:spcPts val="14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Introduction( Outline of your Project)</a:t>
            </a:r>
          </a:p>
          <a:p>
            <a:pPr marL="285750" indent="-285750" fontAlgn="base">
              <a:spcBef>
                <a:spcPts val="14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Research Problem and Objectives</a:t>
            </a:r>
          </a:p>
          <a:p>
            <a:pPr marL="285750" indent="-285750" fontAlgn="base">
              <a:spcBef>
                <a:spcPts val="1400"/>
              </a:spcBef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Literature Overview and Background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Methodology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Results and Analysis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Discussion 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Limitations and Future Work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dirty="0"/>
              <a:t>Conclusion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6" name="Footer Placeholder 8"/>
          <p:cNvSpPr txBox="1">
            <a:spLocks/>
          </p:cNvSpPr>
          <p:nvPr/>
        </p:nvSpPr>
        <p:spPr>
          <a:xfrm>
            <a:off x="3657905" y="6459784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7" name="Rectangle 6"/>
          <p:cNvSpPr/>
          <p:nvPr/>
        </p:nvSpPr>
        <p:spPr>
          <a:xfrm>
            <a:off x="974103" y="620518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</a:rPr>
              <a:t>Content of the Presentation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55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In today's digital age, images are an integral part of our daily lives, used across various industries such as media, healthcare, e-commerce, and more.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Not all the time we receive a high-resolution image(Camera quality/compressed image/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SRCNN is a first deep learning model to produce high resolution images(not accurate in details).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To address this SRGAN (Super-Resolution Generative Adversarial Network) was introduced in 2017 by Christian </a:t>
            </a:r>
            <a:r>
              <a:rPr lang="en-US" dirty="0" err="1"/>
              <a:t>Ledig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SRGAN is a model composed of two elements (generator, discriminator).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 DIV2K is the dataset on which the SRGAN can be train.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69369" y="6459784"/>
            <a:ext cx="4822804" cy="365125"/>
          </a:xfrm>
        </p:spPr>
        <p:txBody>
          <a:bodyPr/>
          <a:lstStyle/>
          <a:p>
            <a:r>
              <a:rPr lang="en-US" sz="1100" dirty="0"/>
              <a:t>Department of Computer Science &amp; Engineering ,CSPIT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6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6E01C3-A9BC-5E04-D3D1-A66203574753}"/>
              </a:ext>
            </a:extLst>
          </p:cNvPr>
          <p:cNvSpPr txBox="1"/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spc="-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Research Problem and Objectives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193B0B-CB45-95F6-AC0C-EB1BC6F7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Department of Computer Science &amp; Engineering ,CSPIT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69F0D-CE49-D863-0C18-1FE277AC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2F294B-B6A8-44F3-8A3C-0EE5B1E3450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26" name="TextBox 4">
            <a:extLst>
              <a:ext uri="{FF2B5EF4-FFF2-40B4-BE49-F238E27FC236}">
                <a16:creationId xmlns:a16="http://schemas.microsoft.com/office/drawing/2014/main" id="{07519588-1BA8-35C6-807B-0123FF746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784452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9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Human brain nerve cells">
            <a:extLst>
              <a:ext uri="{FF2B5EF4-FFF2-40B4-BE49-F238E27FC236}">
                <a16:creationId xmlns:a16="http://schemas.microsoft.com/office/drawing/2014/main" id="{38C54F5B-0031-86BE-476A-E91A30961F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13" r="35576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00EDE0-ACDB-294D-E3E5-958B49841384}"/>
              </a:ext>
            </a:extLst>
          </p:cNvPr>
          <p:cNvSpPr txBox="1"/>
          <p:nvPr/>
        </p:nvSpPr>
        <p:spPr>
          <a:xfrm>
            <a:off x="5181601" y="2198914"/>
            <a:ext cx="6792226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 of Related Work:</a:t>
            </a: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SRCNN (Super-Resolution Convolutional Neural Network):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One of the first deep learning-based methods for image super-resolution , but lacks detail restoration.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SRGAN (Super-Resolution GAN):</a:t>
            </a: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Introduced in 2017 by Christian Ledig, SRGAN uses a GAN-based architecture (generator and discriminator) to produce realistic high-res images.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Positioning Your Work:</a:t>
            </a:r>
            <a:b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project builds on the foundations of SRGAN and explores its implementation and impact in real-world applications.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5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Novelty:</a:t>
            </a:r>
            <a:b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innovative aspect lies in leveraging the discriminator feedback in SRGAN to refine image outputs, leading to sharper edges and more realistic textures compared to traditional methods.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5B23B1-1478-AC58-834D-31661AC8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81601" y="6459785"/>
            <a:ext cx="3739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Department of Computer Science &amp; Engineering ,CSPIT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CD2F9-FB54-D897-50D8-7E886A9C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52F294B-B6A8-44F3-8A3C-0EE5B1E3450E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73B2A-3E3A-AB14-141A-070EA81212FF}"/>
              </a:ext>
            </a:extLst>
          </p:cNvPr>
          <p:cNvSpPr txBox="1"/>
          <p:nvPr/>
        </p:nvSpPr>
        <p:spPr>
          <a:xfrm>
            <a:off x="5977125" y="1399032"/>
            <a:ext cx="48920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Literature Review / Background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4099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BB8670-2B53-FAC1-BD7C-56BB8A5DCED4}"/>
              </a:ext>
            </a:extLst>
          </p:cNvPr>
          <p:cNvSpPr txBox="1"/>
          <p:nvPr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2C6A7-9293-2952-21C3-072FA52413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67" r="13434" b="2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F77767-6B93-1E19-94DC-74536C78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9753" y="6459785"/>
            <a:ext cx="46353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r>
              <a:rPr lang="en-US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Department of Computer Science &amp; Engineering ,CSPIT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AF499D-51DA-EA52-FA6E-1F091F85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1896" y="6459785"/>
            <a:ext cx="118058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252F294B-B6A8-44F3-8A3C-0EE5B1E3450E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17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7</a:t>
            </a:fld>
            <a:endParaRPr lang="en-US"/>
          </a:p>
        </p:txBody>
      </p:sp>
      <p:sp>
        <p:nvSpPr>
          <p:cNvPr id="4" name="Google Shape;217;p2"/>
          <p:cNvSpPr txBox="1">
            <a:spLocks/>
          </p:cNvSpPr>
          <p:nvPr/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Approach </a:t>
            </a:r>
          </a:p>
        </p:txBody>
      </p:sp>
      <p:sp>
        <p:nvSpPr>
          <p:cNvPr id="5" name="Google Shape;218;p2"/>
          <p:cNvSpPr txBox="1">
            <a:spLocks/>
          </p:cNvSpPr>
          <p:nvPr/>
        </p:nvSpPr>
        <p:spPr>
          <a:xfrm>
            <a:off x="964023" y="1642188"/>
            <a:ext cx="6024054" cy="43367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 panose="020F0502020204030204" pitchFamily="34" charset="0"/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Generator (SRGAN):</a:t>
            </a:r>
            <a:b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The generator in SRGAN takes low-resolution images as input and generates corresponding high-resolution images. It uses a deep convolutional neural network to learn features and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upsample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the image. The goal is to produce images that are visually close to the real high-resolution ones.</a:t>
            </a:r>
            <a:br>
              <a:rPr lang="en-US" sz="1800" dirty="0">
                <a:solidFill>
                  <a:schemeClr val="accent1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endParaRPr lang="en-US" sz="1800" dirty="0">
              <a:solidFill>
                <a:schemeClr val="accent1">
                  <a:lumMod val="75000"/>
                </a:schemeClr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 panose="020F0502020204030204" pitchFamily="34" charset="0"/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Discriminator (SRGAN):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 panose="020F0502020204030204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discriminator evaluates the generated high-resolution images and differentiates them from real high-resolution images. It uses a binary classification approach to determine whether the input is real or fake. The discriminator's feedback helps the generator improve the quality of its output, leading to more realistic images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br>
              <a:rPr lang="en-US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18415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100" dirty="0"/>
              <a:t>Department of Computer Science &amp; Engineering ,CSPIT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821B17-1D2B-B083-A383-9B67D501D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077" y="2286301"/>
            <a:ext cx="5037555" cy="21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4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accent1"/>
              </a:buClr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Flow Diagram/ Flow Chart of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8B0F83-A988-1EA5-0EBE-DFCF7AADF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1814322"/>
            <a:ext cx="9429751" cy="43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2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A436C6C-13E3-0A01-A346-E7144A476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12" y="1472666"/>
            <a:ext cx="7318407" cy="43964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Steps or Phases: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Calibri" panose="020F0502020204030204" pitchFamily="34" charset="0"/>
              <a:buAutoNum type="arabicPeriod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Train the ESRGAN model using the DIV2K dataset.</a:t>
            </a: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Calibri" panose="020F0502020204030204" pitchFamily="34" charset="0"/>
              <a:buAutoNum type="arabicPeriod" startAt="2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Evaluate the quality of the generated high-resolution images against the real ones.</a:t>
            </a: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Calibri" panose="020F0502020204030204" pitchFamily="34" charset="0"/>
              <a:buAutoNum type="arabicPeriod" startAt="3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Fine-tune the generator using feedback from the discriminator.</a:t>
            </a: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Tools and Data: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Tools: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Python, PyTorch, OpenCV.</a:t>
            </a: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Dataset: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DIV2K (contains high-resolution and corresponding low-resolution image pairs).</a:t>
            </a: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Data Collection and Analysis:</a:t>
            </a: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Low-resolution images are upsampled using ESRGAN.</a:t>
            </a: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Calibri" panose="020F050202020403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The output quality is analyzed using metrics such as PSNR (Peak Signal-to-Noise Ratio) and SSIM (Structural Similarity Index).</a:t>
            </a: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Calibri" panose="020F0502020204030204" pitchFamily="34" charset="0"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90ED6C-FF58-1952-F5CE-658172A02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4203" y="6459785"/>
            <a:ext cx="63002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Department of Computer Science &amp; Engineering ,CSPIT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502D5E-6B44-5C15-5AD9-5C7F0701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52F294B-B6A8-44F3-8A3C-0EE5B1E3450E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306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130DD9-BF24-4828-9925-44FA58F1B4BB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982</Words>
  <Application>Microsoft Office PowerPoint</Application>
  <PresentationFormat>Widescreen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Aharoni</vt:lpstr>
      <vt:lpstr>Calibri</vt:lpstr>
      <vt:lpstr>Calibri Light</vt:lpstr>
      <vt:lpstr>Franklin Gothic</vt:lpstr>
      <vt:lpstr>Noto Sans Symbols</vt:lpstr>
      <vt:lpstr>Wingdings</vt:lpstr>
      <vt:lpstr>Retrospect</vt:lpstr>
      <vt:lpstr>     Image Resolution Enhancer                   Software Group Project-II-AIML305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Flow Diagram/ Flow Chart of System</vt:lpstr>
      <vt:lpstr>PowerPoint Presentation</vt:lpstr>
      <vt:lpstr>Functions it can perform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Ansh Trivedi</dc:creator>
  <cp:lastModifiedBy>Ansh Trivedi</cp:lastModifiedBy>
  <cp:revision>3</cp:revision>
  <dcterms:modified xsi:type="dcterms:W3CDTF">2025-10-04T18:14:04Z</dcterms:modified>
</cp:coreProperties>
</file>