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cc9df433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cc9df433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cc9df433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cc9df433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938b277c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938b277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938b277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38b277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c9df433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c9df43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c9df433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cc9df43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938b277c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938b277c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a8623d3bb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a8623d3b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a8623d3bb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a8623d3bb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a87bb51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87bb51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938b277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38b277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938b277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38b277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cc9df43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cc9df43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c9df433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c9df43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c9df433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c9df433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308775" y="770525"/>
            <a:ext cx="2866800" cy="3753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56" name="Google Shape;56;p13"/>
          <p:cNvSpPr txBox="1"/>
          <p:nvPr>
            <p:ph idx="1" type="body"/>
          </p:nvPr>
        </p:nvSpPr>
        <p:spPr>
          <a:xfrm>
            <a:off x="4022850" y="770525"/>
            <a:ext cx="4919400" cy="3811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62" name="Google Shape;62;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scikit-learn.org/" TargetMode="External"/><Relationship Id="rId4" Type="http://schemas.openxmlformats.org/officeDocument/2006/relationships/hyperlink" Target="https://seaborn.pydata.org/" TargetMode="External"/><Relationship Id="rId5" Type="http://schemas.openxmlformats.org/officeDocument/2006/relationships/hyperlink" Target="https://numpy.org/" TargetMode="External"/><Relationship Id="rId6" Type="http://schemas.openxmlformats.org/officeDocument/2006/relationships/hyperlink" Target="https://pandas.pydata.org/" TargetMode="External"/><Relationship Id="rId7" Type="http://schemas.openxmlformats.org/officeDocument/2006/relationships/hyperlink" Target="https://matplotlib.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en.wikipedia.org/wiki/K-means_clustering" TargetMode="External"/><Relationship Id="rId4" Type="http://schemas.openxmlformats.org/officeDocument/2006/relationships/hyperlink" Target="http://scikit-learn.org/stable/modules/generated/sklearn.cluster.MiniBatchKMeans.html" TargetMode="External"/><Relationship Id="rId5" Type="http://schemas.openxmlformats.org/officeDocument/2006/relationships/hyperlink" Target="https://en.wikipedia.org/wiki/Hierarchical_clustering" TargetMode="External"/><Relationship Id="rId6" Type="http://schemas.openxmlformats.org/officeDocument/2006/relationships/hyperlink" Target="https://en.wikipedia.org/wiki/DBSCAN" TargetMode="External"/><Relationship Id="rId7" Type="http://schemas.openxmlformats.org/officeDocument/2006/relationships/hyperlink" Target="https://en.wikipedia.org/wiki/K-means_clustering#Gaussian_mixture_model" TargetMode="External"/><Relationship Id="rId8" Type="http://schemas.openxmlformats.org/officeDocument/2006/relationships/hyperlink" Target="https://en.wikipedia.org/wiki/Mean_shif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 sz="3500" u="sng">
                <a:highlight>
                  <a:srgbClr val="FFFFFF"/>
                </a:highlight>
              </a:rPr>
              <a:t>Implementing Customer Segmentation</a:t>
            </a:r>
            <a:endParaRPr b="1" i="1" sz="3500" u="sng">
              <a:highlight>
                <a:srgbClr val="FFFFFF"/>
              </a:highlight>
            </a:endParaRPr>
          </a:p>
          <a:p>
            <a:pPr indent="0" lvl="0" marL="0" rtl="0" algn="ctr">
              <a:spcBef>
                <a:spcPts val="0"/>
              </a:spcBef>
              <a:spcAft>
                <a:spcPts val="0"/>
              </a:spcAft>
              <a:buNone/>
            </a:pPr>
            <a:r>
              <a:rPr b="1" i="1" lang="en" sz="3500" u="sng">
                <a:highlight>
                  <a:srgbClr val="FFFFFF"/>
                </a:highlight>
              </a:rPr>
              <a:t>using K-means clustering Algorithm</a:t>
            </a:r>
            <a:endParaRPr b="1" i="1" sz="3500" u="sng">
              <a:highlight>
                <a:srgbClr val="FFFFFF"/>
              </a:highlight>
            </a:endParaRPr>
          </a:p>
          <a:p>
            <a:pPr indent="0" lvl="0" marL="0" rtl="0" algn="ctr">
              <a:spcBef>
                <a:spcPts val="0"/>
              </a:spcBef>
              <a:spcAft>
                <a:spcPts val="0"/>
              </a:spcAft>
              <a:buNone/>
            </a:pPr>
            <a:r>
              <a:t/>
            </a:r>
            <a:endParaRPr b="1" i="1" sz="2400" u="sng">
              <a:highlight>
                <a:srgbClr val="E4E8EE"/>
              </a:highlight>
            </a:endParaRPr>
          </a:p>
        </p:txBody>
      </p:sp>
      <p:sp>
        <p:nvSpPr>
          <p:cNvPr id="69" name="Google Shape;69;p15"/>
          <p:cNvSpPr txBox="1"/>
          <p:nvPr/>
        </p:nvSpPr>
        <p:spPr>
          <a:xfrm>
            <a:off x="9486950" y="2967925"/>
            <a:ext cx="2712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rot="333">
            <a:off x="4914575" y="2451850"/>
            <a:ext cx="3096300" cy="200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Internship Project</a:t>
            </a:r>
            <a:endParaRPr b="1" sz="1600"/>
          </a:p>
          <a:p>
            <a:pPr indent="0" lvl="0" marL="0" rtl="0" algn="ctr">
              <a:spcBef>
                <a:spcPts val="0"/>
              </a:spcBef>
              <a:spcAft>
                <a:spcPts val="0"/>
              </a:spcAft>
              <a:buNone/>
            </a:pPr>
            <a:r>
              <a:rPr lang="en" sz="1600"/>
              <a:t> </a:t>
            </a:r>
            <a:endParaRPr sz="1600"/>
          </a:p>
          <a:p>
            <a:pPr indent="0" lvl="0" marL="0" rtl="0" algn="ctr">
              <a:spcBef>
                <a:spcPts val="0"/>
              </a:spcBef>
              <a:spcAft>
                <a:spcPts val="0"/>
              </a:spcAft>
              <a:buNone/>
            </a:pPr>
            <a:r>
              <a:rPr lang="en" sz="1600"/>
              <a:t>Presented</a:t>
            </a:r>
            <a:endParaRPr sz="1600"/>
          </a:p>
          <a:p>
            <a:pPr indent="0" lvl="0" marL="0" rtl="0" algn="ctr">
              <a:spcBef>
                <a:spcPts val="0"/>
              </a:spcBef>
              <a:spcAft>
                <a:spcPts val="0"/>
              </a:spcAft>
              <a:buNone/>
            </a:pPr>
            <a:r>
              <a:rPr lang="en" sz="1600"/>
              <a:t>By</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b="1" i="1" lang="en" sz="1600"/>
              <a:t>Anshu Kumari</a:t>
            </a:r>
            <a:endParaRPr b="1" i="1" sz="1600"/>
          </a:p>
          <a:p>
            <a:pPr indent="0" lvl="0" marL="0" rtl="0" algn="ctr">
              <a:spcBef>
                <a:spcPts val="0"/>
              </a:spcBef>
              <a:spcAft>
                <a:spcPts val="0"/>
              </a:spcAft>
              <a:buNone/>
            </a:pPr>
            <a:r>
              <a:t/>
            </a:r>
            <a:endParaRPr b="1" sz="1600"/>
          </a:p>
          <a:p>
            <a:pPr indent="0" lvl="0" marL="0" rtl="0" algn="ctr">
              <a:spcBef>
                <a:spcPts val="0"/>
              </a:spcBef>
              <a:spcAft>
                <a:spcPts val="0"/>
              </a:spcAft>
              <a:buNone/>
            </a:pPr>
            <a:r>
              <a:t/>
            </a:r>
            <a:endParaRPr b="1" sz="1800"/>
          </a:p>
        </p:txBody>
      </p:sp>
      <p:pic>
        <p:nvPicPr>
          <p:cNvPr id="71" name="Google Shape;71;p15"/>
          <p:cNvPicPr preferRelativeResize="0"/>
          <p:nvPr/>
        </p:nvPicPr>
        <p:blipFill>
          <a:blip r:embed="rId3">
            <a:alphaModFix/>
          </a:blip>
          <a:stretch>
            <a:fillRect/>
          </a:stretch>
        </p:blipFill>
        <p:spPr>
          <a:xfrm>
            <a:off x="1081850" y="2000525"/>
            <a:ext cx="2786101" cy="2786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811650" y="799744"/>
            <a:ext cx="64584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Optimal Number of Clusters</a:t>
            </a:r>
            <a:endParaRPr i="1" u="sng"/>
          </a:p>
        </p:txBody>
      </p:sp>
      <p:sp>
        <p:nvSpPr>
          <p:cNvPr id="131" name="Google Shape;131;p24"/>
          <p:cNvSpPr txBox="1"/>
          <p:nvPr>
            <p:ph idx="1" type="body"/>
          </p:nvPr>
        </p:nvSpPr>
        <p:spPr>
          <a:xfrm>
            <a:off x="811650" y="1685000"/>
            <a:ext cx="6239100" cy="28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chemeClr val="dk1"/>
                </a:solidFill>
                <a:highlight>
                  <a:srgbClr val="FFFFFF"/>
                </a:highlight>
                <a:latin typeface="Times New Roman"/>
                <a:ea typeface="Times New Roman"/>
                <a:cs typeface="Times New Roman"/>
                <a:sym typeface="Times New Roman"/>
              </a:rPr>
              <a:t>In K-Means algorithm, we need to always specify the number of clusters that we need the data set clustered into. Here, we use Elbow method to do so. In this method we use a term called WCSS. </a:t>
            </a:r>
            <a:r>
              <a:rPr lang="en" sz="1100">
                <a:solidFill>
                  <a:srgbClr val="111111"/>
                </a:solidFill>
                <a:highlight>
                  <a:srgbClr val="FFFFFF"/>
                </a:highlight>
              </a:rPr>
              <a:t>It measures sum of distances of observations from their cluster centroids which is given by the below formula.</a:t>
            </a:r>
            <a:endParaRPr sz="1100">
              <a:solidFill>
                <a:srgbClr val="111111"/>
              </a:solidFill>
              <a:highlight>
                <a:srgbClr val="FFFFFF"/>
              </a:highlight>
            </a:endParaRPr>
          </a:p>
          <a:p>
            <a:pPr indent="0" lvl="0" marL="0" rtl="0" algn="just">
              <a:spcBef>
                <a:spcPts val="1600"/>
              </a:spcBef>
              <a:spcAft>
                <a:spcPts val="1600"/>
              </a:spcAft>
              <a:buNone/>
            </a:pPr>
            <a:r>
              <a:t/>
            </a:r>
            <a:endParaRPr sz="1200">
              <a:solidFill>
                <a:srgbClr val="111111"/>
              </a:solidFill>
              <a:highlight>
                <a:srgbClr val="FFFFFF"/>
              </a:highlight>
            </a:endParaRPr>
          </a:p>
        </p:txBody>
      </p:sp>
      <p:pic>
        <p:nvPicPr>
          <p:cNvPr id="132" name="Google Shape;132;p24"/>
          <p:cNvPicPr preferRelativeResize="0"/>
          <p:nvPr/>
        </p:nvPicPr>
        <p:blipFill>
          <a:blip r:embed="rId3">
            <a:alphaModFix/>
          </a:blip>
          <a:stretch>
            <a:fillRect/>
          </a:stretch>
        </p:blipFill>
        <p:spPr>
          <a:xfrm>
            <a:off x="894433" y="2502700"/>
            <a:ext cx="4689225" cy="942975"/>
          </a:xfrm>
          <a:prstGeom prst="rect">
            <a:avLst/>
          </a:prstGeom>
          <a:noFill/>
          <a:ln>
            <a:noFill/>
          </a:ln>
        </p:spPr>
      </p:pic>
      <p:sp>
        <p:nvSpPr>
          <p:cNvPr id="133" name="Google Shape;133;p24"/>
          <p:cNvSpPr txBox="1"/>
          <p:nvPr/>
        </p:nvSpPr>
        <p:spPr>
          <a:xfrm>
            <a:off x="811650" y="3653000"/>
            <a:ext cx="64584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highlight>
                  <a:srgbClr val="FFFFFF"/>
                </a:highlight>
              </a:rPr>
              <a:t>where </a:t>
            </a:r>
            <a:r>
              <a:rPr i="1" lang="en" sz="1200">
                <a:solidFill>
                  <a:srgbClr val="111111"/>
                </a:solidFill>
                <a:highlight>
                  <a:srgbClr val="FFFFFF"/>
                </a:highlight>
              </a:rPr>
              <a:t>Yi</a:t>
            </a:r>
            <a:r>
              <a:rPr lang="en" sz="1200">
                <a:solidFill>
                  <a:srgbClr val="111111"/>
                </a:solidFill>
                <a:highlight>
                  <a:srgbClr val="FFFFFF"/>
                </a:highlight>
              </a:rPr>
              <a:t> is centroid for observation </a:t>
            </a:r>
            <a:r>
              <a:rPr i="1" lang="en" sz="1200">
                <a:solidFill>
                  <a:srgbClr val="111111"/>
                </a:solidFill>
                <a:highlight>
                  <a:srgbClr val="FFFFFF"/>
                </a:highlight>
              </a:rPr>
              <a:t>Xi</a:t>
            </a:r>
            <a:r>
              <a:rPr lang="en" sz="1200">
                <a:solidFill>
                  <a:srgbClr val="111111"/>
                </a:solidFill>
                <a:highlight>
                  <a:srgbClr val="FFFFFF"/>
                </a:highlight>
              </a:rPr>
              <a:t>. The main goal is to maximize number of clusters and in limiting case each data point becomes its own cluster centroid.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811650" y="799745"/>
            <a:ext cx="64584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Optimal Number of Clusters</a:t>
            </a:r>
            <a:endParaRPr i="1" u="sng"/>
          </a:p>
        </p:txBody>
      </p:sp>
      <p:sp>
        <p:nvSpPr>
          <p:cNvPr id="139" name="Google Shape;139;p25"/>
          <p:cNvSpPr txBox="1"/>
          <p:nvPr>
            <p:ph idx="1" type="body"/>
          </p:nvPr>
        </p:nvSpPr>
        <p:spPr>
          <a:xfrm>
            <a:off x="811650" y="1975777"/>
            <a:ext cx="6458400" cy="2493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459450" y="1755971"/>
            <a:ext cx="7162800" cy="249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811650" y="799745"/>
            <a:ext cx="64584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Technical Dependency</a:t>
            </a:r>
            <a:endParaRPr i="1" u="sng"/>
          </a:p>
        </p:txBody>
      </p:sp>
      <p:sp>
        <p:nvSpPr>
          <p:cNvPr id="146" name="Google Shape;146;p26"/>
          <p:cNvSpPr txBox="1"/>
          <p:nvPr>
            <p:ph idx="1" type="body"/>
          </p:nvPr>
        </p:nvSpPr>
        <p:spPr>
          <a:xfrm>
            <a:off x="811650" y="1975777"/>
            <a:ext cx="6458400" cy="249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rPr>
              <a:t>1.  </a:t>
            </a:r>
            <a:r>
              <a:rPr b="1" lang="en" sz="1500" u="sng">
                <a:solidFill>
                  <a:schemeClr val="hlink"/>
                </a:solidFill>
                <a:hlinkClick r:id="rId3"/>
              </a:rPr>
              <a:t>scikit-learn</a:t>
            </a:r>
            <a:r>
              <a:rPr b="1" lang="en" sz="1500">
                <a:solidFill>
                  <a:schemeClr val="dk1"/>
                </a:solidFill>
              </a:rPr>
              <a:t> - 0.23.2</a:t>
            </a:r>
            <a:endParaRPr b="1" sz="1500">
              <a:solidFill>
                <a:schemeClr val="dk1"/>
              </a:solidFill>
            </a:endParaRPr>
          </a:p>
          <a:p>
            <a:pPr indent="0" lvl="0" marL="0" rtl="0" algn="l">
              <a:lnSpc>
                <a:spcPct val="100000"/>
              </a:lnSpc>
              <a:spcBef>
                <a:spcPts val="0"/>
              </a:spcBef>
              <a:spcAft>
                <a:spcPts val="0"/>
              </a:spcAft>
              <a:buNone/>
            </a:pPr>
            <a:r>
              <a:rPr b="1" lang="en" sz="1500">
                <a:solidFill>
                  <a:schemeClr val="dk1"/>
                </a:solidFill>
              </a:rPr>
              <a:t>2.  </a:t>
            </a:r>
            <a:r>
              <a:rPr b="1" lang="en" sz="1500" u="sng">
                <a:solidFill>
                  <a:schemeClr val="hlink"/>
                </a:solidFill>
                <a:hlinkClick r:id="rId4"/>
              </a:rPr>
              <a:t>seaborn</a:t>
            </a:r>
            <a:r>
              <a:rPr b="1" lang="en" sz="1500">
                <a:solidFill>
                  <a:schemeClr val="dk1"/>
                </a:solidFill>
              </a:rPr>
              <a:t> - 0.11</a:t>
            </a:r>
            <a:endParaRPr b="1" sz="1500">
              <a:solidFill>
                <a:schemeClr val="dk1"/>
              </a:solidFill>
            </a:endParaRPr>
          </a:p>
          <a:p>
            <a:pPr indent="0" lvl="0" marL="0" rtl="0" algn="l">
              <a:lnSpc>
                <a:spcPct val="100000"/>
              </a:lnSpc>
              <a:spcBef>
                <a:spcPts val="0"/>
              </a:spcBef>
              <a:spcAft>
                <a:spcPts val="0"/>
              </a:spcAft>
              <a:buNone/>
            </a:pPr>
            <a:r>
              <a:rPr b="1" lang="en" sz="1500">
                <a:solidFill>
                  <a:schemeClr val="dk1"/>
                </a:solidFill>
              </a:rPr>
              <a:t>3. </a:t>
            </a:r>
            <a:r>
              <a:rPr b="1" lang="en" sz="1500" u="sng">
                <a:solidFill>
                  <a:schemeClr val="hlink"/>
                </a:solidFill>
                <a:hlinkClick r:id="rId5"/>
              </a:rPr>
              <a:t> Numpy</a:t>
            </a:r>
            <a:r>
              <a:rPr b="1" lang="en" sz="1500">
                <a:solidFill>
                  <a:schemeClr val="dk1"/>
                </a:solidFill>
              </a:rPr>
              <a:t> -1.19</a:t>
            </a:r>
            <a:endParaRPr b="1" sz="1500">
              <a:solidFill>
                <a:schemeClr val="dk1"/>
              </a:solidFill>
            </a:endParaRPr>
          </a:p>
          <a:p>
            <a:pPr indent="0" lvl="0" marL="0" rtl="0" algn="l">
              <a:lnSpc>
                <a:spcPct val="100000"/>
              </a:lnSpc>
              <a:spcBef>
                <a:spcPts val="0"/>
              </a:spcBef>
              <a:spcAft>
                <a:spcPts val="0"/>
              </a:spcAft>
              <a:buNone/>
            </a:pPr>
            <a:r>
              <a:rPr b="1" lang="en" sz="1500">
                <a:solidFill>
                  <a:schemeClr val="dk1"/>
                </a:solidFill>
              </a:rPr>
              <a:t>4.  </a:t>
            </a:r>
            <a:r>
              <a:rPr b="1" lang="en" sz="1500" u="sng">
                <a:solidFill>
                  <a:schemeClr val="hlink"/>
                </a:solidFill>
                <a:hlinkClick r:id="rId6"/>
              </a:rPr>
              <a:t>Pandas</a:t>
            </a:r>
            <a:r>
              <a:rPr b="1" lang="en" sz="1500">
                <a:solidFill>
                  <a:schemeClr val="dk1"/>
                </a:solidFill>
              </a:rPr>
              <a:t>-1.1.2</a:t>
            </a:r>
            <a:endParaRPr b="1" sz="1500">
              <a:solidFill>
                <a:schemeClr val="dk1"/>
              </a:solidFill>
            </a:endParaRPr>
          </a:p>
          <a:p>
            <a:pPr indent="0" lvl="0" marL="0" rtl="0" algn="l">
              <a:lnSpc>
                <a:spcPct val="100000"/>
              </a:lnSpc>
              <a:spcBef>
                <a:spcPts val="0"/>
              </a:spcBef>
              <a:spcAft>
                <a:spcPts val="0"/>
              </a:spcAft>
              <a:buNone/>
            </a:pPr>
            <a:r>
              <a:rPr b="1" lang="en" sz="1500">
                <a:solidFill>
                  <a:schemeClr val="dk1"/>
                </a:solidFill>
              </a:rPr>
              <a:t>5. </a:t>
            </a:r>
            <a:r>
              <a:rPr b="1" lang="en" sz="1500" u="sng">
                <a:solidFill>
                  <a:schemeClr val="hlink"/>
                </a:solidFill>
                <a:hlinkClick r:id="rId7"/>
              </a:rPr>
              <a:t> Matplotlib</a:t>
            </a:r>
            <a:r>
              <a:rPr b="1" lang="en" sz="1500">
                <a:solidFill>
                  <a:schemeClr val="dk1"/>
                </a:solidFill>
              </a:rPr>
              <a:t>-3.3.2</a:t>
            </a:r>
            <a:endParaRPr b="1" sz="1500">
              <a:solidFill>
                <a:schemeClr val="dk1"/>
              </a:solidFill>
            </a:endParaRPr>
          </a:p>
          <a:p>
            <a:pPr indent="0" lvl="0" marL="0" marR="50800" rtl="0" algn="l">
              <a:spcBef>
                <a:spcPts val="0"/>
              </a:spcBef>
              <a:spcAft>
                <a:spcPts val="1600"/>
              </a:spcAft>
              <a:buNone/>
            </a:pPr>
            <a:r>
              <a:t/>
            </a:r>
            <a:endParaRPr b="1" sz="1500">
              <a:solidFill>
                <a:srgbClr val="11111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811650" y="799744"/>
            <a:ext cx="6458400" cy="5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Clustering Results</a:t>
            </a:r>
            <a:endParaRPr i="1" u="sng"/>
          </a:p>
        </p:txBody>
      </p:sp>
      <p:sp>
        <p:nvSpPr>
          <p:cNvPr id="152" name="Google Shape;152;p27"/>
          <p:cNvSpPr txBox="1"/>
          <p:nvPr>
            <p:ph idx="1" type="body"/>
          </p:nvPr>
        </p:nvSpPr>
        <p:spPr>
          <a:xfrm>
            <a:off x="811650" y="1535975"/>
            <a:ext cx="7144800" cy="29337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580800" y="1665625"/>
            <a:ext cx="7845575" cy="293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811650" y="799744"/>
            <a:ext cx="6458400" cy="5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Analysis</a:t>
            </a:r>
            <a:endParaRPr i="1" u="sng"/>
          </a:p>
        </p:txBody>
      </p:sp>
      <p:sp>
        <p:nvSpPr>
          <p:cNvPr id="159" name="Google Shape;159;p28"/>
          <p:cNvSpPr txBox="1"/>
          <p:nvPr>
            <p:ph idx="1" type="body"/>
          </p:nvPr>
        </p:nvSpPr>
        <p:spPr>
          <a:xfrm>
            <a:off x="811650" y="1535975"/>
            <a:ext cx="7144800" cy="29337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Roboto"/>
              <a:buAutoNum type="arabicPeriod"/>
            </a:pPr>
            <a:r>
              <a:rPr b="1" lang="en" sz="1200">
                <a:solidFill>
                  <a:srgbClr val="0000FF"/>
                </a:solidFill>
                <a:latin typeface="Roboto"/>
                <a:ea typeface="Roboto"/>
                <a:cs typeface="Roboto"/>
                <a:sym typeface="Roboto"/>
              </a:rPr>
              <a:t>Sensible customers:</a:t>
            </a:r>
            <a:r>
              <a:rPr lang="en" sz="1200">
                <a:solidFill>
                  <a:srgbClr val="000000"/>
                </a:solidFill>
                <a:latin typeface="Roboto"/>
                <a:ea typeface="Roboto"/>
                <a:cs typeface="Roboto"/>
                <a:sym typeface="Roboto"/>
              </a:rPr>
              <a:t> The blue cluster groups young people with moderate to low annual income who actually spend a lot.</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b="1" lang="en" sz="1200">
                <a:solidFill>
                  <a:srgbClr val="FF0000"/>
                </a:solidFill>
                <a:latin typeface="Roboto"/>
                <a:ea typeface="Roboto"/>
                <a:cs typeface="Roboto"/>
                <a:sym typeface="Roboto"/>
              </a:rPr>
              <a:t>Good customers:</a:t>
            </a:r>
            <a:r>
              <a:rPr lang="en" sz="1200">
                <a:solidFill>
                  <a:srgbClr val="000000"/>
                </a:solidFill>
                <a:latin typeface="Roboto"/>
                <a:ea typeface="Roboto"/>
                <a:cs typeface="Roboto"/>
                <a:sym typeface="Roboto"/>
              </a:rPr>
              <a:t> The red cluster groups reasonably young people with pretty decent salaries who spend a lot.</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b="1" lang="en" sz="1200">
                <a:solidFill>
                  <a:srgbClr val="274E13"/>
                </a:solidFill>
                <a:latin typeface="Roboto"/>
                <a:ea typeface="Roboto"/>
                <a:cs typeface="Roboto"/>
                <a:sym typeface="Roboto"/>
              </a:rPr>
              <a:t>Target customers:</a:t>
            </a:r>
            <a:r>
              <a:rPr lang="en" sz="1200">
                <a:solidFill>
                  <a:srgbClr val="274E13"/>
                </a:solidFill>
                <a:latin typeface="Roboto"/>
                <a:ea typeface="Roboto"/>
                <a:cs typeface="Roboto"/>
                <a:sym typeface="Roboto"/>
              </a:rPr>
              <a:t> </a:t>
            </a:r>
            <a:r>
              <a:rPr lang="en" sz="1200">
                <a:solidFill>
                  <a:srgbClr val="000000"/>
                </a:solidFill>
                <a:latin typeface="Roboto"/>
                <a:ea typeface="Roboto"/>
                <a:cs typeface="Roboto"/>
                <a:sym typeface="Roboto"/>
              </a:rPr>
              <a:t>The green cluster basically groups people of all ages whose salary isn't pretty high and their spending score is moderate.</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b="1" lang="en" sz="1200">
                <a:solidFill>
                  <a:srgbClr val="FF9900"/>
                </a:solidFill>
                <a:latin typeface="Roboto"/>
                <a:ea typeface="Roboto"/>
                <a:cs typeface="Roboto"/>
                <a:sym typeface="Roboto"/>
              </a:rPr>
              <a:t>Cautious customers:</a:t>
            </a:r>
            <a:r>
              <a:rPr lang="en" sz="1200">
                <a:solidFill>
                  <a:srgbClr val="FF9900"/>
                </a:solidFill>
                <a:latin typeface="Roboto"/>
                <a:ea typeface="Roboto"/>
                <a:cs typeface="Roboto"/>
                <a:sym typeface="Roboto"/>
              </a:rPr>
              <a:t> </a:t>
            </a:r>
            <a:r>
              <a:rPr lang="en" sz="1200">
                <a:solidFill>
                  <a:srgbClr val="000000"/>
                </a:solidFill>
                <a:latin typeface="Roboto"/>
                <a:ea typeface="Roboto"/>
                <a:cs typeface="Roboto"/>
                <a:sym typeface="Roboto"/>
              </a:rPr>
              <a:t>The orange cluster groups people who actually have pretty good salaries and barely spend money, their age usually lays between thirty and sixty years.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b="1" lang="en" sz="1200">
                <a:solidFill>
                  <a:srgbClr val="9900FF"/>
                </a:solidFill>
                <a:latin typeface="Roboto"/>
                <a:ea typeface="Roboto"/>
                <a:cs typeface="Roboto"/>
                <a:sym typeface="Roboto"/>
              </a:rPr>
              <a:t>Careless customers:</a:t>
            </a:r>
            <a:r>
              <a:rPr lang="en" sz="1200">
                <a:solidFill>
                  <a:srgbClr val="9900FF"/>
                </a:solidFill>
                <a:latin typeface="Roboto"/>
                <a:ea typeface="Roboto"/>
                <a:cs typeface="Roboto"/>
                <a:sym typeface="Roboto"/>
              </a:rPr>
              <a:t> </a:t>
            </a:r>
            <a:r>
              <a:rPr lang="en" sz="1200">
                <a:solidFill>
                  <a:srgbClr val="000000"/>
                </a:solidFill>
                <a:latin typeface="Roboto"/>
                <a:ea typeface="Roboto"/>
                <a:cs typeface="Roboto"/>
                <a:sym typeface="Roboto"/>
              </a:rPr>
              <a:t>The purple cluster groups whose salary is pretty low and don't spend much money in stores, they are people of all ages.</a:t>
            </a:r>
            <a:endParaRPr sz="1200">
              <a:solidFill>
                <a:srgbClr val="000000"/>
              </a:solidFill>
              <a:latin typeface="Roboto"/>
              <a:ea typeface="Roboto"/>
              <a:cs typeface="Roboto"/>
              <a:sym typeface="Roboto"/>
            </a:endParaRPr>
          </a:p>
          <a:p>
            <a:pPr indent="0" lvl="0" marL="0" rtl="0" algn="l">
              <a:lnSpc>
                <a:spcPct val="118000"/>
              </a:lnSpc>
              <a:spcBef>
                <a:spcPts val="29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11650" y="799744"/>
            <a:ext cx="6458400" cy="5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Conclusion</a:t>
            </a:r>
            <a:endParaRPr i="1" u="sng"/>
          </a:p>
        </p:txBody>
      </p:sp>
      <p:sp>
        <p:nvSpPr>
          <p:cNvPr id="165" name="Google Shape;165;p29"/>
          <p:cNvSpPr txBox="1"/>
          <p:nvPr>
            <p:ph idx="1" type="body"/>
          </p:nvPr>
        </p:nvSpPr>
        <p:spPr>
          <a:xfrm>
            <a:off x="811650" y="1310300"/>
            <a:ext cx="7144800" cy="349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000000"/>
                </a:solidFill>
                <a:latin typeface="Roboto"/>
                <a:ea typeface="Roboto"/>
                <a:cs typeface="Roboto"/>
                <a:sym typeface="Roboto"/>
              </a:rPr>
              <a:t>After developing a solution for this problem, we have come to the following conclusions:</a:t>
            </a:r>
            <a:endParaRPr sz="1200">
              <a:solidFill>
                <a:srgbClr val="000000"/>
              </a:solidFill>
              <a:latin typeface="Roboto"/>
              <a:ea typeface="Roboto"/>
              <a:cs typeface="Roboto"/>
              <a:sym typeface="Roboto"/>
            </a:endParaRPr>
          </a:p>
          <a:p>
            <a:pPr indent="-304800" lvl="0" marL="457200" rtl="0" algn="l">
              <a:spcBef>
                <a:spcPts val="6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K-Means Clustering is a powerful technique in order to achieve a decent customer segmentation.</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Customer segmentation is a good way to understand the behaviour of different customers and plan a good marketing strategy accordingly.</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There isn't much difference between the spending score of women and men, which leads us to think that our behaviour when it comes to shopping is pretty similar.</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Observing the clustering graphic, it can be clearly observed that the ones who spend more money in malls are young people. That is to say they are the main target when it comes to marketing, so doing deeper studies about what they are interested in may lead to higher profits.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Although younglings seem to be the ones spending the most, we can't forget there are more people we have to consider, like people who belong to the pink cluster, they are what we would commonly name after "middle class" and it seems to be the biggest cluster.</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Promoting discounts on some shops can be something of interest to those who don't actually spend a lot and they may end up spending more.</a:t>
            </a:r>
            <a:endParaRPr sz="1200">
              <a:solidFill>
                <a:srgbClr val="000000"/>
              </a:solidFill>
              <a:latin typeface="Roboto"/>
              <a:ea typeface="Roboto"/>
              <a:cs typeface="Roboto"/>
              <a:sym typeface="Roboto"/>
            </a:endParaRPr>
          </a:p>
          <a:p>
            <a:pPr indent="0" lvl="0" marL="0" rtl="0" algn="l">
              <a:lnSpc>
                <a:spcPct val="118000"/>
              </a:lnSpc>
              <a:spcBef>
                <a:spcPts val="2900"/>
              </a:spcBef>
              <a:spcAft>
                <a:spcPts val="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08775" y="770525"/>
            <a:ext cx="28668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	Overview</a:t>
            </a:r>
            <a:endParaRPr i="1" u="sng"/>
          </a:p>
        </p:txBody>
      </p:sp>
      <p:sp>
        <p:nvSpPr>
          <p:cNvPr id="77" name="Google Shape;77;p16"/>
          <p:cNvSpPr txBox="1"/>
          <p:nvPr>
            <p:ph idx="1" type="body"/>
          </p:nvPr>
        </p:nvSpPr>
        <p:spPr>
          <a:xfrm>
            <a:off x="4004525" y="770525"/>
            <a:ext cx="4919400" cy="381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Introduction</a:t>
            </a:r>
            <a:endParaRPr b="1"/>
          </a:p>
          <a:p>
            <a:pPr indent="-317500" lvl="0" marL="457200" rtl="0" algn="l">
              <a:spcBef>
                <a:spcPts val="0"/>
              </a:spcBef>
              <a:spcAft>
                <a:spcPts val="0"/>
              </a:spcAft>
              <a:buSzPts val="1400"/>
              <a:buChar char="●"/>
            </a:pPr>
            <a:r>
              <a:rPr b="1" lang="en"/>
              <a:t>Customer Segmentation</a:t>
            </a:r>
            <a:endParaRPr b="1"/>
          </a:p>
          <a:p>
            <a:pPr indent="-317500" lvl="0" marL="457200" rtl="0" algn="l">
              <a:spcBef>
                <a:spcPts val="0"/>
              </a:spcBef>
              <a:spcAft>
                <a:spcPts val="0"/>
              </a:spcAft>
              <a:buSzPts val="1400"/>
              <a:buChar char="●"/>
            </a:pPr>
            <a:r>
              <a:rPr b="1" lang="en"/>
              <a:t>Benefits  of Customer Segmentation</a:t>
            </a:r>
            <a:endParaRPr b="1"/>
          </a:p>
          <a:p>
            <a:pPr indent="-317500" lvl="0" marL="457200" rtl="0" algn="l">
              <a:spcBef>
                <a:spcPts val="0"/>
              </a:spcBef>
              <a:spcAft>
                <a:spcPts val="0"/>
              </a:spcAft>
              <a:buSzPts val="1400"/>
              <a:buChar char="●"/>
            </a:pPr>
            <a:r>
              <a:rPr b="1" lang="en"/>
              <a:t>Dataset  for clustering</a:t>
            </a:r>
            <a:endParaRPr b="1"/>
          </a:p>
          <a:p>
            <a:pPr indent="-317500" lvl="0" marL="457200" rtl="0" algn="l">
              <a:spcBef>
                <a:spcPts val="0"/>
              </a:spcBef>
              <a:spcAft>
                <a:spcPts val="0"/>
              </a:spcAft>
              <a:buSzPts val="1400"/>
              <a:buChar char="●"/>
            </a:pPr>
            <a:r>
              <a:rPr b="1" lang="en"/>
              <a:t>Data Information</a:t>
            </a:r>
            <a:endParaRPr b="1"/>
          </a:p>
          <a:p>
            <a:pPr indent="-317500" lvl="0" marL="457200" rtl="0" algn="l">
              <a:spcBef>
                <a:spcPts val="0"/>
              </a:spcBef>
              <a:spcAft>
                <a:spcPts val="0"/>
              </a:spcAft>
              <a:buSzPts val="1400"/>
              <a:buChar char="●"/>
            </a:pPr>
            <a:r>
              <a:rPr b="1" lang="en"/>
              <a:t>Existing Methods</a:t>
            </a:r>
            <a:endParaRPr b="1"/>
          </a:p>
          <a:p>
            <a:pPr indent="-317500" lvl="0" marL="457200" rtl="0" algn="l">
              <a:spcBef>
                <a:spcPts val="0"/>
              </a:spcBef>
              <a:spcAft>
                <a:spcPts val="0"/>
              </a:spcAft>
              <a:buSzPts val="1400"/>
              <a:buChar char="●"/>
            </a:pPr>
            <a:r>
              <a:rPr b="1" lang="en"/>
              <a:t>K-Means Algorithm</a:t>
            </a:r>
            <a:endParaRPr b="1"/>
          </a:p>
          <a:p>
            <a:pPr indent="-317500" lvl="0" marL="457200" rtl="0" algn="l">
              <a:spcBef>
                <a:spcPts val="0"/>
              </a:spcBef>
              <a:spcAft>
                <a:spcPts val="0"/>
              </a:spcAft>
              <a:buSzPts val="1400"/>
              <a:buChar char="●"/>
            </a:pPr>
            <a:r>
              <a:rPr b="1" lang="en"/>
              <a:t>Optimal Number of Clusters</a:t>
            </a:r>
            <a:endParaRPr b="1"/>
          </a:p>
          <a:p>
            <a:pPr indent="-317500" lvl="0" marL="457200" rtl="0" algn="l">
              <a:spcBef>
                <a:spcPts val="0"/>
              </a:spcBef>
              <a:spcAft>
                <a:spcPts val="0"/>
              </a:spcAft>
              <a:buSzPts val="1400"/>
              <a:buChar char="●"/>
            </a:pPr>
            <a:r>
              <a:rPr b="1" lang="en"/>
              <a:t>Technical Dependency</a:t>
            </a:r>
            <a:endParaRPr b="1"/>
          </a:p>
          <a:p>
            <a:pPr indent="-317500" lvl="0" marL="457200" rtl="0" algn="l">
              <a:spcBef>
                <a:spcPts val="0"/>
              </a:spcBef>
              <a:spcAft>
                <a:spcPts val="0"/>
              </a:spcAft>
              <a:buSzPts val="1400"/>
              <a:buChar char="●"/>
            </a:pPr>
            <a:r>
              <a:rPr b="1" lang="en"/>
              <a:t>Clustering Results</a:t>
            </a:r>
            <a:endParaRPr b="1"/>
          </a:p>
          <a:p>
            <a:pPr indent="-317500" lvl="0" marL="457200" rtl="0" algn="l">
              <a:spcBef>
                <a:spcPts val="0"/>
              </a:spcBef>
              <a:spcAft>
                <a:spcPts val="0"/>
              </a:spcAft>
              <a:buSzPts val="1400"/>
              <a:buChar char="●"/>
            </a:pPr>
            <a:r>
              <a:rPr b="1" lang="en"/>
              <a:t>Analysis</a:t>
            </a:r>
            <a:endParaRPr b="1"/>
          </a:p>
          <a:p>
            <a:pPr indent="-317500" lvl="0" marL="457200" rtl="0" algn="l">
              <a:spcBef>
                <a:spcPts val="0"/>
              </a:spcBef>
              <a:spcAft>
                <a:spcPts val="0"/>
              </a:spcAft>
              <a:buSzPts val="1400"/>
              <a:buChar char="●"/>
            </a:pPr>
            <a:r>
              <a:rPr b="1" lang="en"/>
              <a:t>Conclusion</a:t>
            </a:r>
            <a:endParaRPr b="1"/>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811650" y="655202"/>
            <a:ext cx="6458400" cy="60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Introduction</a:t>
            </a:r>
            <a:endParaRPr i="1" u="sng"/>
          </a:p>
        </p:txBody>
      </p:sp>
      <p:sp>
        <p:nvSpPr>
          <p:cNvPr id="83" name="Google Shape;83;p17"/>
          <p:cNvSpPr txBox="1"/>
          <p:nvPr>
            <p:ph idx="1" type="body"/>
          </p:nvPr>
        </p:nvSpPr>
        <p:spPr>
          <a:xfrm>
            <a:off x="811650" y="1217350"/>
            <a:ext cx="4684200" cy="3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92929"/>
                </a:solidFill>
                <a:highlight>
                  <a:srgbClr val="FFFFFF"/>
                </a:highlight>
                <a:latin typeface="Georgia"/>
                <a:ea typeface="Georgia"/>
                <a:cs typeface="Georgia"/>
                <a:sym typeface="Georgia"/>
              </a:rPr>
              <a:t>Why do we need Clustering?</a:t>
            </a:r>
            <a:endParaRPr b="1">
              <a:solidFill>
                <a:srgbClr val="292929"/>
              </a:solidFill>
              <a:highlight>
                <a:srgbClr val="FFFFFF"/>
              </a:highlight>
              <a:latin typeface="Georgia"/>
              <a:ea typeface="Georgia"/>
              <a:cs typeface="Georgia"/>
              <a:sym typeface="Georgia"/>
            </a:endParaRPr>
          </a:p>
          <a:p>
            <a:pPr indent="-298450" lvl="0" marL="457200" rtl="0" algn="just">
              <a:lnSpc>
                <a:spcPct val="91064"/>
              </a:lnSpc>
              <a:spcBef>
                <a:spcPts val="1600"/>
              </a:spcBef>
              <a:spcAft>
                <a:spcPts val="0"/>
              </a:spcAft>
              <a:buClr>
                <a:srgbClr val="292929"/>
              </a:buClr>
              <a:buSzPts val="1100"/>
              <a:buFont typeface="Georgia"/>
              <a:buChar char="●"/>
            </a:pPr>
            <a:r>
              <a:rPr lang="en" sz="1100">
                <a:solidFill>
                  <a:schemeClr val="dk1"/>
                </a:solidFill>
                <a:highlight>
                  <a:srgbClr val="FFFFFF"/>
                </a:highlight>
              </a:rPr>
              <a:t>Ecommerce transactions are no longer a new thing. Many people </a:t>
            </a:r>
            <a:r>
              <a:rPr lang="en" sz="1100">
                <a:solidFill>
                  <a:schemeClr val="dk1"/>
                </a:solidFill>
              </a:rPr>
              <a:t>shop with ecommerce and many companies use ecommerce to promote and to sell their products. Because of that, overloading information appears on the customers’ side. Overloading information  occurs  when customers get  too  much  information  about a  product then  feel  confused.  Personalization  will become a solution to overloading problem.</a:t>
            </a:r>
            <a:endParaRPr sz="1100">
              <a:solidFill>
                <a:schemeClr val="dk1"/>
              </a:solidFill>
            </a:endParaRPr>
          </a:p>
          <a:p>
            <a:pPr indent="0" lvl="0" marL="457200" rtl="0" algn="just">
              <a:lnSpc>
                <a:spcPct val="91064"/>
              </a:lnSpc>
              <a:spcBef>
                <a:spcPts val="0"/>
              </a:spcBef>
              <a:spcAft>
                <a:spcPts val="0"/>
              </a:spcAft>
              <a:buNone/>
            </a:pPr>
            <a:r>
              <a:t/>
            </a:r>
            <a:endParaRPr sz="1100">
              <a:solidFill>
                <a:schemeClr val="dk1"/>
              </a:solidFill>
            </a:endParaRPr>
          </a:p>
          <a:p>
            <a:pPr indent="-298450" lvl="0" marL="457200" rtl="0" algn="just">
              <a:lnSpc>
                <a:spcPct val="100000"/>
              </a:lnSpc>
              <a:spcBef>
                <a:spcPts val="0"/>
              </a:spcBef>
              <a:spcAft>
                <a:spcPts val="0"/>
              </a:spcAft>
              <a:buClr>
                <a:schemeClr val="dk1"/>
              </a:buClr>
              <a:buSzPts val="1100"/>
              <a:buChar char="●"/>
            </a:pPr>
            <a:r>
              <a:rPr lang="en" sz="1150">
                <a:solidFill>
                  <a:schemeClr val="dk1"/>
                </a:solidFill>
              </a:rPr>
              <a:t>After identification of targeted customers and their associative buying pattern, the business managers take the strateg</a:t>
            </a:r>
            <a:r>
              <a:rPr lang="en" sz="1150">
                <a:solidFill>
                  <a:schemeClr val="dk1"/>
                </a:solidFill>
              </a:rPr>
              <a:t>ic </a:t>
            </a:r>
            <a:r>
              <a:rPr lang="en" sz="1150">
                <a:solidFill>
                  <a:schemeClr val="dk1"/>
                </a:solidFill>
              </a:rPr>
              <a:t>profitable decisions accordingly.</a:t>
            </a:r>
            <a:endParaRPr sz="1100">
              <a:solidFill>
                <a:schemeClr val="dk1"/>
              </a:solidFill>
              <a:highlight>
                <a:srgbClr val="FFFFFF"/>
              </a:highlight>
            </a:endParaRPr>
          </a:p>
        </p:txBody>
      </p:sp>
      <p:pic>
        <p:nvPicPr>
          <p:cNvPr id="84" name="Google Shape;84;p17"/>
          <p:cNvPicPr preferRelativeResize="0"/>
          <p:nvPr/>
        </p:nvPicPr>
        <p:blipFill>
          <a:blip r:embed="rId3">
            <a:alphaModFix/>
          </a:blip>
          <a:stretch>
            <a:fillRect/>
          </a:stretch>
        </p:blipFill>
        <p:spPr>
          <a:xfrm>
            <a:off x="5648250" y="1409099"/>
            <a:ext cx="2857500" cy="257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11650" y="799745"/>
            <a:ext cx="6458400" cy="80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i="1" lang="en" u="sng">
                <a:solidFill>
                  <a:srgbClr val="000000"/>
                </a:solidFill>
              </a:rPr>
              <a:t>Customer Segmentation</a:t>
            </a:r>
            <a:endParaRPr i="1" u="sng">
              <a:solidFill>
                <a:srgbClr val="000000"/>
              </a:solidFill>
            </a:endParaRPr>
          </a:p>
        </p:txBody>
      </p:sp>
      <p:sp>
        <p:nvSpPr>
          <p:cNvPr id="90" name="Google Shape;90;p18"/>
          <p:cNvSpPr txBox="1"/>
          <p:nvPr>
            <p:ph idx="1" type="body"/>
          </p:nvPr>
        </p:nvSpPr>
        <p:spPr>
          <a:xfrm>
            <a:off x="811650" y="1883200"/>
            <a:ext cx="3815400" cy="20376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rgbClr val="000000"/>
              </a:buClr>
              <a:buSzPts val="1100"/>
              <a:buChar char="●"/>
            </a:pPr>
            <a:r>
              <a:rPr lang="en" sz="1100">
                <a:solidFill>
                  <a:srgbClr val="000000"/>
                </a:solidFill>
              </a:rPr>
              <a:t>Customer Segmentation is an important aspect in marketing campaigns, in identifying potentially profitable customers, and in developing customer loyalty.</a:t>
            </a:r>
            <a:endParaRPr sz="1100">
              <a:solidFill>
                <a:srgbClr val="000000"/>
              </a:solidFill>
            </a:endParaRPr>
          </a:p>
          <a:p>
            <a:pPr indent="-298450" lvl="0" marL="457200" rtl="0" algn="just">
              <a:lnSpc>
                <a:spcPct val="100000"/>
              </a:lnSpc>
              <a:spcBef>
                <a:spcPts val="0"/>
              </a:spcBef>
              <a:spcAft>
                <a:spcPts val="0"/>
              </a:spcAft>
              <a:buClr>
                <a:srgbClr val="000000"/>
              </a:buClr>
              <a:buSzPts val="1100"/>
              <a:buChar char="●"/>
            </a:pPr>
            <a:r>
              <a:rPr lang="en" sz="1200">
                <a:solidFill>
                  <a:srgbClr val="000000"/>
                </a:solidFill>
              </a:rPr>
              <a:t>It is the subdivision of a market into discrete customer group that share similar characteristics.</a:t>
            </a:r>
            <a:endParaRPr sz="1200">
              <a:solidFill>
                <a:srgbClr val="000000"/>
              </a:solidFill>
            </a:endParaRPr>
          </a:p>
          <a:p>
            <a:pPr indent="-304800" lvl="0" marL="457200" rtl="0" algn="just">
              <a:lnSpc>
                <a:spcPct val="100000"/>
              </a:lnSpc>
              <a:spcBef>
                <a:spcPts val="0"/>
              </a:spcBef>
              <a:spcAft>
                <a:spcPts val="0"/>
              </a:spcAft>
              <a:buClr>
                <a:srgbClr val="000000"/>
              </a:buClr>
              <a:buSzPts val="1200"/>
              <a:buChar char="●"/>
            </a:pPr>
            <a:r>
              <a:rPr lang="en" sz="1200">
                <a:solidFill>
                  <a:srgbClr val="000000"/>
                </a:solidFill>
              </a:rPr>
              <a:t>It can be a powerful means to identify unsatisfied customer needs.</a:t>
            </a:r>
            <a:endParaRPr sz="1200">
              <a:solidFill>
                <a:srgbClr val="000000"/>
              </a:solidFill>
            </a:endParaRPr>
          </a:p>
        </p:txBody>
      </p:sp>
      <p:pic>
        <p:nvPicPr>
          <p:cNvPr id="91" name="Google Shape;91;p18"/>
          <p:cNvPicPr preferRelativeResize="0"/>
          <p:nvPr/>
        </p:nvPicPr>
        <p:blipFill>
          <a:blip r:embed="rId3">
            <a:alphaModFix/>
          </a:blip>
          <a:stretch>
            <a:fillRect/>
          </a:stretch>
        </p:blipFill>
        <p:spPr>
          <a:xfrm>
            <a:off x="4779450" y="1758250"/>
            <a:ext cx="4001374" cy="22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629650" y="675200"/>
            <a:ext cx="8328900" cy="72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Benefits</a:t>
            </a:r>
            <a:r>
              <a:rPr i="1" lang="en" u="sng"/>
              <a:t> of Customer Segmentation</a:t>
            </a:r>
            <a:endParaRPr i="1" u="sng"/>
          </a:p>
        </p:txBody>
      </p:sp>
      <p:sp>
        <p:nvSpPr>
          <p:cNvPr id="97" name="Google Shape;97;p19"/>
          <p:cNvSpPr txBox="1"/>
          <p:nvPr>
            <p:ph idx="1" type="body"/>
          </p:nvPr>
        </p:nvSpPr>
        <p:spPr>
          <a:xfrm>
            <a:off x="874800" y="1441375"/>
            <a:ext cx="3697200" cy="2801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Marketing efficiency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Determine new market opportunities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Better brand strategy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Improve distribution strategies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Customer retention</a:t>
            </a:r>
            <a:endParaRPr sz="1500">
              <a:solidFill>
                <a:srgbClr val="000000"/>
              </a:solidFill>
            </a:endParaRPr>
          </a:p>
          <a:p>
            <a:pPr indent="-323850" lvl="0" marL="457200" rtl="0" algn="l">
              <a:lnSpc>
                <a:spcPct val="122596"/>
              </a:lnSpc>
              <a:spcBef>
                <a:spcPts val="0"/>
              </a:spcBef>
              <a:spcAft>
                <a:spcPts val="0"/>
              </a:spcAft>
              <a:buClr>
                <a:srgbClr val="000000"/>
              </a:buClr>
              <a:buSzPts val="1500"/>
              <a:buChar char="●"/>
            </a:pPr>
            <a:r>
              <a:rPr lang="en" sz="1500">
                <a:solidFill>
                  <a:srgbClr val="000000"/>
                </a:solidFill>
              </a:rPr>
              <a:t>Understand Customer’s digital behaviours</a:t>
            </a:r>
            <a:endParaRPr sz="1500">
              <a:solidFill>
                <a:srgbClr val="000000"/>
              </a:solidFill>
            </a:endParaRPr>
          </a:p>
        </p:txBody>
      </p:sp>
      <p:pic>
        <p:nvPicPr>
          <p:cNvPr id="98" name="Google Shape;98;p19"/>
          <p:cNvPicPr preferRelativeResize="0"/>
          <p:nvPr/>
        </p:nvPicPr>
        <p:blipFill>
          <a:blip r:embed="rId3">
            <a:alphaModFix/>
          </a:blip>
          <a:stretch>
            <a:fillRect/>
          </a:stretch>
        </p:blipFill>
        <p:spPr>
          <a:xfrm>
            <a:off x="4238112" y="1577150"/>
            <a:ext cx="4417350" cy="2890400"/>
          </a:xfrm>
          <a:prstGeom prst="rect">
            <a:avLst/>
          </a:prstGeom>
          <a:noFill/>
          <a:ln>
            <a:noFill/>
          </a:ln>
        </p:spPr>
      </p:pic>
      <p:sp>
        <p:nvSpPr>
          <p:cNvPr id="99" name="Google Shape;99;p19"/>
          <p:cNvSpPr/>
          <p:nvPr/>
        </p:nvSpPr>
        <p:spPr>
          <a:xfrm>
            <a:off x="5677425" y="2678126"/>
            <a:ext cx="1538730" cy="783810"/>
          </a:xfrm>
          <a:prstGeom prst="flowChartTerminator">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Benefits of Customer Segmentation</a:t>
            </a:r>
            <a:endParaRPr b="1" sz="1100"/>
          </a:p>
        </p:txBody>
      </p:sp>
      <p:sp>
        <p:nvSpPr>
          <p:cNvPr id="100" name="Google Shape;100;p19"/>
          <p:cNvSpPr/>
          <p:nvPr/>
        </p:nvSpPr>
        <p:spPr>
          <a:xfrm>
            <a:off x="7484150" y="4081000"/>
            <a:ext cx="1296600" cy="723600"/>
          </a:xfrm>
          <a:prstGeom prst="wave">
            <a:avLst>
              <a:gd fmla="val 12500" name="adj1"/>
              <a:gd fmla="val 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11650" y="799744"/>
            <a:ext cx="64584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Dataset for clustering</a:t>
            </a:r>
            <a:r>
              <a:rPr i="1" lang="en" u="sng"/>
              <a:t> </a:t>
            </a:r>
            <a:endParaRPr i="1" u="sng"/>
          </a:p>
        </p:txBody>
      </p:sp>
      <p:sp>
        <p:nvSpPr>
          <p:cNvPr id="106" name="Google Shape;106;p20"/>
          <p:cNvSpPr txBox="1"/>
          <p:nvPr>
            <p:ph idx="1" type="body"/>
          </p:nvPr>
        </p:nvSpPr>
        <p:spPr>
          <a:xfrm>
            <a:off x="811650" y="1685000"/>
            <a:ext cx="3951000" cy="2879400"/>
          </a:xfrm>
          <a:prstGeom prst="rect">
            <a:avLst/>
          </a:prstGeom>
        </p:spPr>
        <p:txBody>
          <a:bodyPr anchorCtr="0" anchor="t" bIns="91425" lIns="91425" spcFirstLastPara="1" rIns="91425" wrap="square" tIns="91425">
            <a:noAutofit/>
          </a:bodyPr>
          <a:lstStyle/>
          <a:p>
            <a:pPr indent="-295275" lvl="0" marL="457200" rtl="0" algn="ctr">
              <a:spcBef>
                <a:spcPts val="0"/>
              </a:spcBef>
              <a:spcAft>
                <a:spcPts val="0"/>
              </a:spcAft>
              <a:buClr>
                <a:srgbClr val="000000"/>
              </a:buClr>
              <a:buSzPts val="1050"/>
              <a:buChar char="●"/>
            </a:pPr>
            <a:r>
              <a:rPr lang="en" sz="1050">
                <a:solidFill>
                  <a:srgbClr val="000000"/>
                </a:solidFill>
                <a:highlight>
                  <a:srgbClr val="FFFFFF"/>
                </a:highlight>
              </a:rPr>
              <a:t>I have given a  dataset from a supermarket mall and through membership cards, we have some basic data about our customers like Customer ID, age, gender, annual income and spending score, which is something we assign to the customer based on our defined parameters like customer behavior and purchasing data.</a:t>
            </a:r>
            <a:endParaRPr sz="1050">
              <a:solidFill>
                <a:srgbClr val="000000"/>
              </a:solidFill>
              <a:highlight>
                <a:srgbClr val="FFFFFF"/>
              </a:highlight>
            </a:endParaRPr>
          </a:p>
          <a:p>
            <a:pPr indent="-295275" lvl="0" marL="457200" rtl="0" algn="ctr">
              <a:spcBef>
                <a:spcPts val="0"/>
              </a:spcBef>
              <a:spcAft>
                <a:spcPts val="1600"/>
              </a:spcAft>
              <a:buClr>
                <a:srgbClr val="000000"/>
              </a:buClr>
              <a:buSzPts val="1050"/>
              <a:buChar char="●"/>
            </a:pPr>
            <a:r>
              <a:rPr lang="en" sz="1050">
                <a:solidFill>
                  <a:srgbClr val="000000"/>
                </a:solidFill>
                <a:highlight>
                  <a:srgbClr val="FFFFFF"/>
                </a:highlight>
              </a:rPr>
              <a:t>The main aim of this problem is learning the purpose of the customer segmentation concepts, also known as market basket analysis, trying to understand customers and separate them in different groups according to their preferences, and once the division is done, this information can be given to marketing team so they can plan the strategy accordingly.</a:t>
            </a:r>
            <a:endParaRPr sz="1050">
              <a:solidFill>
                <a:srgbClr val="000000"/>
              </a:solidFill>
              <a:highlight>
                <a:srgbClr val="FFFFFF"/>
              </a:highlight>
            </a:endParaRPr>
          </a:p>
        </p:txBody>
      </p:sp>
      <p:pic>
        <p:nvPicPr>
          <p:cNvPr id="107" name="Google Shape;107;p20"/>
          <p:cNvPicPr preferRelativeResize="0"/>
          <p:nvPr/>
        </p:nvPicPr>
        <p:blipFill>
          <a:blip r:embed="rId3">
            <a:alphaModFix/>
          </a:blip>
          <a:stretch>
            <a:fillRect/>
          </a:stretch>
        </p:blipFill>
        <p:spPr>
          <a:xfrm>
            <a:off x="5167400" y="1685000"/>
            <a:ext cx="3751725" cy="303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811650" y="799744"/>
            <a:ext cx="64584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Data Information</a:t>
            </a:r>
            <a:endParaRPr i="1" u="sng"/>
          </a:p>
        </p:txBody>
      </p:sp>
      <p:sp>
        <p:nvSpPr>
          <p:cNvPr id="113" name="Google Shape;113;p21"/>
          <p:cNvSpPr txBox="1"/>
          <p:nvPr>
            <p:ph idx="1" type="body"/>
          </p:nvPr>
        </p:nvSpPr>
        <p:spPr>
          <a:xfrm>
            <a:off x="811650" y="1685000"/>
            <a:ext cx="6239100" cy="28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rPr>
              <a:t>This dataset is composed by the following five features:</a:t>
            </a:r>
            <a:endParaRPr sz="1100">
              <a:solidFill>
                <a:srgbClr val="000000"/>
              </a:solidFill>
            </a:endParaRPr>
          </a:p>
          <a:p>
            <a:pPr indent="-298450" lvl="0" marL="457200" rtl="0" algn="just">
              <a:spcBef>
                <a:spcPts val="1600"/>
              </a:spcBef>
              <a:spcAft>
                <a:spcPts val="0"/>
              </a:spcAft>
              <a:buClr>
                <a:srgbClr val="000000"/>
              </a:buClr>
              <a:buSzPts val="1100"/>
              <a:buAutoNum type="arabicPeriod"/>
            </a:pPr>
            <a:r>
              <a:rPr b="1" lang="en" sz="1100">
                <a:solidFill>
                  <a:srgbClr val="000000"/>
                </a:solidFill>
              </a:rPr>
              <a:t>CustomerID: </a:t>
            </a:r>
            <a:r>
              <a:rPr lang="en" sz="1100">
                <a:solidFill>
                  <a:srgbClr val="000000"/>
                </a:solidFill>
              </a:rPr>
              <a:t>Unique ID assigned to the customer</a:t>
            </a:r>
            <a:endParaRPr sz="1100">
              <a:solidFill>
                <a:srgbClr val="000000"/>
              </a:solidFill>
            </a:endParaRPr>
          </a:p>
          <a:p>
            <a:pPr indent="-298450" lvl="0" marL="457200" rtl="0" algn="just">
              <a:spcBef>
                <a:spcPts val="0"/>
              </a:spcBef>
              <a:spcAft>
                <a:spcPts val="0"/>
              </a:spcAft>
              <a:buClr>
                <a:srgbClr val="000000"/>
              </a:buClr>
              <a:buSzPts val="1100"/>
              <a:buAutoNum type="arabicPeriod"/>
            </a:pPr>
            <a:r>
              <a:rPr b="1" lang="en" sz="1100">
                <a:solidFill>
                  <a:srgbClr val="000000"/>
                </a:solidFill>
              </a:rPr>
              <a:t>Gender: </a:t>
            </a:r>
            <a:r>
              <a:rPr lang="en" sz="1100">
                <a:solidFill>
                  <a:srgbClr val="000000"/>
                </a:solidFill>
              </a:rPr>
              <a:t>Gender of the customer</a:t>
            </a:r>
            <a:endParaRPr sz="1100">
              <a:solidFill>
                <a:srgbClr val="000000"/>
              </a:solidFill>
            </a:endParaRPr>
          </a:p>
          <a:p>
            <a:pPr indent="-298450" lvl="0" marL="457200" rtl="0" algn="just">
              <a:spcBef>
                <a:spcPts val="0"/>
              </a:spcBef>
              <a:spcAft>
                <a:spcPts val="0"/>
              </a:spcAft>
              <a:buClr>
                <a:srgbClr val="000000"/>
              </a:buClr>
              <a:buSzPts val="1100"/>
              <a:buAutoNum type="arabicPeriod"/>
            </a:pPr>
            <a:r>
              <a:rPr b="1" lang="en" sz="1100">
                <a:solidFill>
                  <a:srgbClr val="000000"/>
                </a:solidFill>
              </a:rPr>
              <a:t>Age: </a:t>
            </a:r>
            <a:r>
              <a:rPr lang="en" sz="1100">
                <a:solidFill>
                  <a:srgbClr val="000000"/>
                </a:solidFill>
              </a:rPr>
              <a:t>Age of the customer</a:t>
            </a:r>
            <a:endParaRPr sz="1100">
              <a:solidFill>
                <a:srgbClr val="000000"/>
              </a:solidFill>
            </a:endParaRPr>
          </a:p>
          <a:p>
            <a:pPr indent="-298450" lvl="0" marL="457200" rtl="0" algn="just">
              <a:spcBef>
                <a:spcPts val="0"/>
              </a:spcBef>
              <a:spcAft>
                <a:spcPts val="0"/>
              </a:spcAft>
              <a:buClr>
                <a:srgbClr val="000000"/>
              </a:buClr>
              <a:buSzPts val="1100"/>
              <a:buAutoNum type="arabicPeriod"/>
            </a:pPr>
            <a:r>
              <a:rPr b="1" lang="en" sz="1100">
                <a:solidFill>
                  <a:srgbClr val="000000"/>
                </a:solidFill>
              </a:rPr>
              <a:t>Annual Income (k$): </a:t>
            </a:r>
            <a:r>
              <a:rPr lang="en" sz="1100">
                <a:solidFill>
                  <a:srgbClr val="000000"/>
                </a:solidFill>
              </a:rPr>
              <a:t>Annual Income of the customer</a:t>
            </a:r>
            <a:endParaRPr sz="1100">
              <a:solidFill>
                <a:srgbClr val="000000"/>
              </a:solidFill>
            </a:endParaRPr>
          </a:p>
          <a:p>
            <a:pPr indent="-298450" lvl="0" marL="457200" rtl="0" algn="just">
              <a:spcBef>
                <a:spcPts val="0"/>
              </a:spcBef>
              <a:spcAft>
                <a:spcPts val="0"/>
              </a:spcAft>
              <a:buClr>
                <a:srgbClr val="000000"/>
              </a:buClr>
              <a:buSzPts val="1100"/>
              <a:buAutoNum type="arabicPeriod"/>
            </a:pPr>
            <a:r>
              <a:rPr b="1" lang="en" sz="1100">
                <a:solidFill>
                  <a:srgbClr val="000000"/>
                </a:solidFill>
              </a:rPr>
              <a:t>Spending Score (1-100): </a:t>
            </a:r>
            <a:r>
              <a:rPr lang="en" sz="1100">
                <a:solidFill>
                  <a:srgbClr val="000000"/>
                </a:solidFill>
              </a:rPr>
              <a:t>Score assigned by the mall based on customer behavior and spending nature.</a:t>
            </a:r>
            <a:endParaRPr sz="1100">
              <a:solidFill>
                <a:srgbClr val="000000"/>
              </a:solidFill>
            </a:endParaRPr>
          </a:p>
          <a:p>
            <a:pPr indent="0" lvl="0" marL="0" rtl="0" algn="just">
              <a:spcBef>
                <a:spcPts val="1600"/>
              </a:spcBef>
              <a:spcAft>
                <a:spcPts val="1600"/>
              </a:spcAft>
              <a:buNone/>
            </a:pPr>
            <a:r>
              <a:rPr lang="en" sz="1100">
                <a:solidFill>
                  <a:srgbClr val="000000"/>
                </a:solidFill>
              </a:rPr>
              <a:t>In this particular dataset we have 200 samples to study.</a:t>
            </a:r>
            <a:endParaRPr sz="1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811650" y="799744"/>
            <a:ext cx="64584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Existing Methods</a:t>
            </a:r>
            <a:endParaRPr i="1" u="sng"/>
          </a:p>
        </p:txBody>
      </p:sp>
      <p:sp>
        <p:nvSpPr>
          <p:cNvPr id="119" name="Google Shape;119;p22"/>
          <p:cNvSpPr txBox="1"/>
          <p:nvPr>
            <p:ph idx="1" type="body"/>
          </p:nvPr>
        </p:nvSpPr>
        <p:spPr>
          <a:xfrm>
            <a:off x="811650" y="1685000"/>
            <a:ext cx="6239100" cy="2879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3"/>
              </a:rPr>
              <a:t>K-Means Algorithm</a:t>
            </a:r>
            <a:endParaRPr b="1" i="1" sz="1500">
              <a:solidFill>
                <a:srgbClr val="000000"/>
              </a:solidFill>
              <a:highlight>
                <a:srgbClr val="FFFFFF"/>
              </a:highlight>
            </a:endParaRPr>
          </a:p>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4"/>
              </a:rPr>
              <a:t>MiniBatch K-means</a:t>
            </a:r>
            <a:endParaRPr b="1" i="1" sz="1500">
              <a:solidFill>
                <a:srgbClr val="000000"/>
              </a:solidFill>
              <a:highlight>
                <a:srgbClr val="FFFFFF"/>
              </a:highlight>
            </a:endParaRPr>
          </a:p>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5"/>
              </a:rPr>
              <a:t>Hierarchical Clustering</a:t>
            </a:r>
            <a:endParaRPr b="1" i="1" sz="1500">
              <a:solidFill>
                <a:srgbClr val="000000"/>
              </a:solidFill>
              <a:highlight>
                <a:srgbClr val="FFFFFF"/>
              </a:highlight>
            </a:endParaRPr>
          </a:p>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6"/>
              </a:rPr>
              <a:t>DBSCAN</a:t>
            </a:r>
            <a:endParaRPr b="1" i="1" sz="1500">
              <a:solidFill>
                <a:srgbClr val="000000"/>
              </a:solidFill>
              <a:highlight>
                <a:srgbClr val="FFFFFF"/>
              </a:highlight>
            </a:endParaRPr>
          </a:p>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7"/>
              </a:rPr>
              <a:t>GMM Algorithm</a:t>
            </a:r>
            <a:endParaRPr b="1" i="1" sz="1500">
              <a:solidFill>
                <a:srgbClr val="000000"/>
              </a:solidFill>
              <a:highlight>
                <a:srgbClr val="FFFFFF"/>
              </a:highlight>
            </a:endParaRPr>
          </a:p>
          <a:p>
            <a:pPr indent="-323850" lvl="0" marL="457200" rtl="0" algn="just">
              <a:spcBef>
                <a:spcPts val="0"/>
              </a:spcBef>
              <a:spcAft>
                <a:spcPts val="0"/>
              </a:spcAft>
              <a:buClr>
                <a:srgbClr val="000000"/>
              </a:buClr>
              <a:buSzPts val="1500"/>
              <a:buChar char="●"/>
            </a:pPr>
            <a:r>
              <a:rPr b="1" i="1" lang="en" sz="1500" u="sng">
                <a:solidFill>
                  <a:schemeClr val="hlink"/>
                </a:solidFill>
                <a:highlight>
                  <a:srgbClr val="FFFFFF"/>
                </a:highlight>
                <a:hlinkClick r:id="rId8"/>
              </a:rPr>
              <a:t>MeanShift</a:t>
            </a:r>
            <a:endParaRPr b="1" i="1" sz="15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811650" y="799744"/>
            <a:ext cx="64584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u="sng"/>
              <a:t>K-Means Algorithm</a:t>
            </a:r>
            <a:endParaRPr i="1" u="sng"/>
          </a:p>
        </p:txBody>
      </p:sp>
      <p:sp>
        <p:nvSpPr>
          <p:cNvPr id="125" name="Google Shape;125;p23"/>
          <p:cNvSpPr txBox="1"/>
          <p:nvPr>
            <p:ph idx="1" type="body"/>
          </p:nvPr>
        </p:nvSpPr>
        <p:spPr>
          <a:xfrm>
            <a:off x="811650" y="1685000"/>
            <a:ext cx="6239100" cy="28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highlight>
                  <a:srgbClr val="FFFFFF"/>
                </a:highlight>
                <a:latin typeface="Times New Roman"/>
                <a:ea typeface="Times New Roman"/>
                <a:cs typeface="Times New Roman"/>
                <a:sym typeface="Times New Roman"/>
              </a:rPr>
              <a:t>K-Means is a very common and popular clustering algorithm used by many developers all over the world. </a:t>
            </a:r>
            <a:r>
              <a:rPr lang="en" sz="1500">
                <a:solidFill>
                  <a:schemeClr val="dk1"/>
                </a:solidFill>
                <a:highlight>
                  <a:srgbClr val="FFFFFF"/>
                </a:highlight>
                <a:latin typeface="Times New Roman"/>
                <a:ea typeface="Times New Roman"/>
                <a:cs typeface="Times New Roman"/>
                <a:sym typeface="Times New Roman"/>
              </a:rPr>
              <a:t>Apply K-Means Algorithm on a Dataset by using following steps:</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140000"/>
              </a:lnSpc>
              <a:spcBef>
                <a:spcPts val="1600"/>
              </a:spcBef>
              <a:spcAft>
                <a:spcPts val="0"/>
              </a:spcAft>
              <a:buClr>
                <a:schemeClr val="dk1"/>
              </a:buClr>
              <a:buSzPts val="1500"/>
              <a:buFont typeface="Times New Roman"/>
              <a:buChar char="●"/>
            </a:pPr>
            <a:r>
              <a:rPr b="1" lang="en" sz="1300">
                <a:solidFill>
                  <a:srgbClr val="333333"/>
                </a:solidFill>
                <a:highlight>
                  <a:srgbClr val="FFFFFF"/>
                </a:highlight>
              </a:rPr>
              <a:t>Step 1: </a:t>
            </a:r>
            <a:r>
              <a:rPr lang="en" sz="1200">
                <a:solidFill>
                  <a:srgbClr val="111111"/>
                </a:solidFill>
                <a:highlight>
                  <a:srgbClr val="FFFFFF"/>
                </a:highlight>
              </a:rPr>
              <a:t>Specify number of clusters </a:t>
            </a:r>
            <a:r>
              <a:rPr i="1" lang="en" sz="1200">
                <a:solidFill>
                  <a:srgbClr val="111111"/>
                </a:solidFill>
                <a:highlight>
                  <a:srgbClr val="FFFFFF"/>
                </a:highlight>
              </a:rPr>
              <a:t>K</a:t>
            </a:r>
            <a:r>
              <a:rPr lang="en" sz="1200">
                <a:solidFill>
                  <a:srgbClr val="111111"/>
                </a:solidFill>
                <a:highlight>
                  <a:srgbClr val="FFFFFF"/>
                </a:highlight>
              </a:rPr>
              <a:t>.</a:t>
            </a:r>
            <a:endParaRPr sz="1200">
              <a:solidFill>
                <a:srgbClr val="111111"/>
              </a:solidFill>
              <a:highlight>
                <a:srgbClr val="FFFFFF"/>
              </a:highlight>
            </a:endParaRPr>
          </a:p>
          <a:p>
            <a:pPr indent="-323850" lvl="0" marL="457200" rtl="0" algn="l">
              <a:lnSpc>
                <a:spcPct val="140000"/>
              </a:lnSpc>
              <a:spcBef>
                <a:spcPts val="0"/>
              </a:spcBef>
              <a:spcAft>
                <a:spcPts val="0"/>
              </a:spcAft>
              <a:buClr>
                <a:schemeClr val="dk1"/>
              </a:buClr>
              <a:buSzPts val="1500"/>
              <a:buFont typeface="Times New Roman"/>
              <a:buChar char="●"/>
            </a:pPr>
            <a:r>
              <a:rPr b="1" lang="en" sz="1300">
                <a:solidFill>
                  <a:srgbClr val="333333"/>
                </a:solidFill>
                <a:highlight>
                  <a:srgbClr val="FFFFFF"/>
                </a:highlight>
              </a:rPr>
              <a:t>Step 2: </a:t>
            </a:r>
            <a:r>
              <a:rPr lang="en" sz="1200">
                <a:solidFill>
                  <a:srgbClr val="111111"/>
                </a:solidFill>
                <a:highlight>
                  <a:srgbClr val="FFFFFF"/>
                </a:highlight>
              </a:rPr>
              <a:t>Initialize centroids by first shuffling the dataset and then randomly selecting </a:t>
            </a:r>
            <a:r>
              <a:rPr i="1" lang="en" sz="1200">
                <a:solidFill>
                  <a:srgbClr val="111111"/>
                </a:solidFill>
                <a:highlight>
                  <a:srgbClr val="FFFFFF"/>
                </a:highlight>
              </a:rPr>
              <a:t>K </a:t>
            </a:r>
            <a:r>
              <a:rPr lang="en" sz="1200">
                <a:solidFill>
                  <a:srgbClr val="111111"/>
                </a:solidFill>
                <a:highlight>
                  <a:srgbClr val="FFFFFF"/>
                </a:highlight>
              </a:rPr>
              <a:t>data points for the centroids without replacement.</a:t>
            </a:r>
            <a:endParaRPr b="1" sz="1300">
              <a:solidFill>
                <a:srgbClr val="333333"/>
              </a:solidFill>
              <a:highlight>
                <a:srgbClr val="FFFFFF"/>
              </a:highlight>
            </a:endParaRPr>
          </a:p>
          <a:p>
            <a:pPr indent="-323850" lvl="0" marL="457200" rtl="0" algn="l">
              <a:lnSpc>
                <a:spcPct val="140000"/>
              </a:lnSpc>
              <a:spcBef>
                <a:spcPts val="0"/>
              </a:spcBef>
              <a:spcAft>
                <a:spcPts val="0"/>
              </a:spcAft>
              <a:buClr>
                <a:schemeClr val="dk1"/>
              </a:buClr>
              <a:buSzPts val="1500"/>
              <a:buFont typeface="Times New Roman"/>
              <a:buChar char="●"/>
            </a:pPr>
            <a:r>
              <a:rPr b="1" lang="en" sz="1300">
                <a:solidFill>
                  <a:srgbClr val="333333"/>
                </a:solidFill>
                <a:highlight>
                  <a:srgbClr val="FFFFFF"/>
                </a:highlight>
              </a:rPr>
              <a:t>Step 3: </a:t>
            </a:r>
            <a:r>
              <a:rPr lang="en" sz="1200">
                <a:solidFill>
                  <a:srgbClr val="111111"/>
                </a:solidFill>
                <a:highlight>
                  <a:srgbClr val="FFFFFF"/>
                </a:highlight>
              </a:rPr>
              <a:t>Keep iterating until there is no change to the centroids. i.e assignment of data points to clusters isn’t changing.</a:t>
            </a:r>
            <a:endParaRPr sz="1500">
              <a:solidFill>
                <a:schemeClr val="dk1"/>
              </a:solidFill>
              <a:highlight>
                <a:srgbClr val="FFFFFF"/>
              </a:highlight>
              <a:latin typeface="Times New Roman"/>
              <a:ea typeface="Times New Roman"/>
              <a:cs typeface="Times New Roman"/>
              <a:sym typeface="Times New Roman"/>
            </a:endParaRPr>
          </a:p>
          <a:p>
            <a:pPr indent="0" lvl="0" marL="0" rtl="0" algn="just">
              <a:spcBef>
                <a:spcPts val="1500"/>
              </a:spcBef>
              <a:spcAft>
                <a:spcPts val="1600"/>
              </a:spcAft>
              <a:buNone/>
            </a:pPr>
            <a:r>
              <a:t/>
            </a:r>
            <a:endParaRPr sz="15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