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6" r:id="rId6"/>
    <p:sldId id="267" r:id="rId7"/>
    <p:sldId id="262" r:id="rId8"/>
    <p:sldId id="263" r:id="rId9"/>
    <p:sldId id="268" r:id="rId10"/>
    <p:sldId id="269" r:id="rId11"/>
    <p:sldId id="271" r:id="rId12"/>
    <p:sldId id="264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252C6-CF91-4D79-9FD4-75490F4200FC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5499A-072A-4F6C-B3D1-91D398828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3311-A6DD-443A-B3EE-FBED08CCF626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CE92-DFE9-4D47-9C6D-6AA7CF3FA972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9010-6805-42EE-9C17-3B2CEE7F630C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BA26-DC2D-4D9F-82EC-55C5C5AFEBAF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16CCC-449B-45CC-BEC3-9451332C4D2C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C665-F609-47B1-8BDE-80E65AE6538A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E41FC-0024-4AE1-B945-781EEFF6A1B6}" type="datetime1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6BD-73C7-45E6-A200-2B04BB1EC4E5}" type="datetime1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E22D-D1B0-4D75-A095-350F8C5F717D}" type="datetime1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3AF7-9F0D-441B-B12D-38FD8677E408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AC2D8-F69C-461B-A61F-84B9EA9EACA1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E4D8-19F1-4EED-AEF3-5D72078ED206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Montserrat"/>
              </a:rPr>
              <a:t>Gender and Age Detection using Deep Learning</a:t>
            </a:r>
            <a:endParaRPr sz="2800" b="1">
              <a:solidFill>
                <a:srgbClr val="C00000"/>
              </a:solidFill>
              <a:latin typeface="Montserrat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smtClean="0">
                <a:latin typeface="Montserrat"/>
              </a:rPr>
              <a:t>Multi-output </a:t>
            </a:r>
            <a:r>
              <a:rPr sz="2400">
                <a:latin typeface="Montserrat"/>
              </a:rPr>
              <a:t>CNN model for age (</a:t>
            </a:r>
            <a:r>
              <a:rPr sz="2400" smtClean="0">
                <a:latin typeface="Montserrat"/>
              </a:rPr>
              <a:t>regression</a:t>
            </a:r>
            <a:r>
              <a:rPr lang="en-US" sz="2400" dirty="0" smtClean="0">
                <a:latin typeface="Montserrat"/>
              </a:rPr>
              <a:t>,</a:t>
            </a:r>
            <a:r>
              <a:rPr lang="en-US" sz="2400" dirty="0" err="1" smtClean="0">
                <a:latin typeface="Montserrat"/>
              </a:rPr>
              <a:t>relu</a:t>
            </a:r>
            <a:r>
              <a:rPr sz="2400" smtClean="0">
                <a:latin typeface="Montserrat"/>
              </a:rPr>
              <a:t>) </a:t>
            </a:r>
            <a:r>
              <a:rPr sz="2400">
                <a:latin typeface="Montserrat"/>
              </a:rPr>
              <a:t>&amp; gender (</a:t>
            </a:r>
            <a:r>
              <a:rPr sz="2400" smtClean="0">
                <a:latin typeface="Montserrat"/>
              </a:rPr>
              <a:t>classification</a:t>
            </a:r>
            <a:r>
              <a:rPr lang="en-US" sz="2400" dirty="0" smtClean="0">
                <a:latin typeface="Montserrat"/>
              </a:rPr>
              <a:t>, sigmoid</a:t>
            </a:r>
            <a:r>
              <a:rPr sz="2400" smtClean="0">
                <a:latin typeface="Montserrat"/>
              </a:rPr>
              <a:t>)</a:t>
            </a:r>
            <a:endParaRPr sz="2400">
              <a:latin typeface="Montserrat"/>
            </a:endParaRPr>
          </a:p>
          <a:p>
            <a:r>
              <a:rPr sz="2400" smtClean="0">
                <a:latin typeface="Montserrat"/>
              </a:rPr>
              <a:t>Built </a:t>
            </a:r>
            <a:r>
              <a:rPr sz="2400">
                <a:latin typeface="Montserrat"/>
              </a:rPr>
              <a:t>with TensorFlow &amp; Keras</a:t>
            </a:r>
          </a:p>
          <a:p>
            <a:r>
              <a:rPr sz="2400" smtClean="0">
                <a:latin typeface="Montserrat"/>
              </a:rPr>
              <a:t>Uses </a:t>
            </a:r>
            <a:r>
              <a:rPr sz="2400">
                <a:latin typeface="Montserrat"/>
              </a:rPr>
              <a:t>the UTKFace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" y="5431536"/>
            <a:ext cx="5715000" cy="713232"/>
          </a:xfrm>
        </p:spPr>
        <p:txBody>
          <a:bodyPr/>
          <a:lstStyle/>
          <a:p>
            <a:pPr algn="ctr">
              <a:buNone/>
            </a:pPr>
            <a:r>
              <a:rPr lang="en-US" sz="1600" dirty="0" smtClean="0">
                <a:latin typeface="Montserrat"/>
              </a:rPr>
              <a:t>Loss Graph</a:t>
            </a:r>
            <a:endParaRPr sz="1600">
              <a:latin typeface="Montserra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8971" y="1159002"/>
            <a:ext cx="5776667" cy="415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216" y="5431536"/>
            <a:ext cx="5715000" cy="713232"/>
          </a:xfrm>
        </p:spPr>
        <p:txBody>
          <a:bodyPr/>
          <a:lstStyle/>
          <a:p>
            <a:pPr algn="ctr">
              <a:buNone/>
            </a:pPr>
            <a:r>
              <a:rPr lang="en-US" sz="1600" dirty="0" smtClean="0">
                <a:latin typeface="Montserrat"/>
              </a:rPr>
              <a:t>Mean Absolute Error</a:t>
            </a:r>
            <a:endParaRPr sz="1600">
              <a:latin typeface="Montserra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9196" y="1161860"/>
            <a:ext cx="5128260" cy="370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Real-Time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1417638"/>
            <a:ext cx="6501384" cy="63093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Montserrat"/>
              </a:rPr>
              <a:t>modelTesting.py </a:t>
            </a:r>
            <a:r>
              <a:rPr lang="en-US" sz="2400" dirty="0" smtClean="0">
                <a:latin typeface="Montserrat"/>
              </a:rPr>
              <a:t>loads trained </a:t>
            </a:r>
            <a:r>
              <a:rPr lang="en-US" sz="2400" dirty="0" smtClean="0">
                <a:latin typeface="Montserrat"/>
              </a:rPr>
              <a:t>model</a:t>
            </a:r>
          </a:p>
          <a:p>
            <a:r>
              <a:rPr lang="en-US" sz="2400" dirty="0" smtClean="0">
                <a:latin typeface="Montserrat"/>
              </a:rPr>
              <a:t>Uses </a:t>
            </a:r>
            <a:r>
              <a:rPr lang="en-US" sz="2400" dirty="0" err="1" smtClean="0">
                <a:latin typeface="Montserrat"/>
              </a:rPr>
              <a:t>OpenCV</a:t>
            </a:r>
            <a:r>
              <a:rPr lang="en-US" sz="2400" dirty="0" smtClean="0">
                <a:latin typeface="Montserrat"/>
              </a:rPr>
              <a:t> to capture webcam </a:t>
            </a:r>
            <a:r>
              <a:rPr lang="en-US" sz="2400" dirty="0" smtClean="0">
                <a:latin typeface="Montserrat"/>
              </a:rPr>
              <a:t>feed</a:t>
            </a:r>
          </a:p>
          <a:p>
            <a:r>
              <a:rPr lang="en-US" sz="2400" dirty="0" smtClean="0">
                <a:latin typeface="Montserrat"/>
              </a:rPr>
              <a:t>Detect </a:t>
            </a:r>
            <a:r>
              <a:rPr lang="en-US" sz="2400" dirty="0" smtClean="0">
                <a:latin typeface="Montserrat"/>
              </a:rPr>
              <a:t>faces → Predict age &amp; </a:t>
            </a:r>
            <a:r>
              <a:rPr lang="en-US" sz="2400" dirty="0" smtClean="0">
                <a:latin typeface="Montserrat"/>
              </a:rPr>
              <a:t>gender</a:t>
            </a:r>
          </a:p>
          <a:p>
            <a:r>
              <a:rPr lang="en-US" sz="2400" dirty="0" smtClean="0">
                <a:latin typeface="Montserrat"/>
              </a:rPr>
              <a:t>Display </a:t>
            </a:r>
            <a:r>
              <a:rPr lang="en-US" sz="2400" dirty="0" smtClean="0">
                <a:latin typeface="Montserrat"/>
              </a:rPr>
              <a:t>results on video with bounding </a:t>
            </a:r>
            <a:r>
              <a:rPr lang="en-US" sz="2400" dirty="0" smtClean="0">
                <a:latin typeface="Montserrat"/>
              </a:rPr>
              <a:t>boxes</a:t>
            </a:r>
          </a:p>
          <a:p>
            <a:r>
              <a:rPr lang="en-US" sz="2400" dirty="0" smtClean="0">
                <a:latin typeface="Montserrat"/>
              </a:rPr>
              <a:t>Quit </a:t>
            </a:r>
            <a:r>
              <a:rPr lang="en-US" sz="2400" dirty="0" smtClean="0">
                <a:latin typeface="Montserrat"/>
              </a:rPr>
              <a:t>using key </a:t>
            </a:r>
            <a:r>
              <a:rPr lang="en-US" sz="2400" dirty="0" smtClean="0">
                <a:latin typeface="Montserrat"/>
              </a:rPr>
              <a:t>‘Q'</a:t>
            </a:r>
            <a:endParaRPr lang="en-US" sz="2400" dirty="0" smtClean="0">
              <a:latin typeface="Montserrat"/>
            </a:endParaRPr>
          </a:p>
          <a:p>
            <a:endParaRPr sz="2400">
              <a:latin typeface="Montserra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Real-Time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17638"/>
            <a:ext cx="5099177" cy="4072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231" y="2901568"/>
            <a:ext cx="5345859" cy="110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C00000"/>
                </a:solidFill>
                <a:latin typeface="Montserrat (Body)"/>
              </a:rPr>
              <a:t>Summary</a:t>
            </a:r>
            <a:endParaRPr sz="2800" b="1">
              <a:solidFill>
                <a:srgbClr val="C00000"/>
              </a:solidFill>
              <a:latin typeface="Montserrat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smtClean="0">
                <a:latin typeface="Montserrat"/>
              </a:rPr>
              <a:t>Demonstrates </a:t>
            </a:r>
            <a:r>
              <a:rPr sz="2400">
                <a:latin typeface="Montserrat"/>
              </a:rPr>
              <a:t>multi-task learning (age + gender)</a:t>
            </a:r>
          </a:p>
          <a:p>
            <a:r>
              <a:rPr sz="2400" smtClean="0">
                <a:latin typeface="Montserrat"/>
              </a:rPr>
              <a:t>CNN </a:t>
            </a:r>
            <a:r>
              <a:rPr sz="2400">
                <a:latin typeface="Montserrat"/>
              </a:rPr>
              <a:t>extracts shared features for multiple outputs</a:t>
            </a:r>
          </a:p>
          <a:p>
            <a:r>
              <a:rPr sz="2400" smtClean="0">
                <a:latin typeface="Montserrat"/>
              </a:rPr>
              <a:t>Applications</a:t>
            </a:r>
            <a:r>
              <a:rPr sz="2400">
                <a:latin typeface="Montserrat"/>
              </a:rPr>
              <a:t>: demographics analysis, smart devices, HCI</a:t>
            </a:r>
          </a:p>
          <a:p>
            <a:r>
              <a:rPr sz="2400" smtClean="0">
                <a:latin typeface="Montserrat"/>
              </a:rPr>
              <a:t>Limitations</a:t>
            </a:r>
            <a:r>
              <a:rPr sz="2400">
                <a:latin typeface="Montserrat"/>
              </a:rPr>
              <a:t>: bias in dataset, large file sizes (.h5/.keras)</a:t>
            </a:r>
          </a:p>
          <a:p>
            <a:r>
              <a:rPr sz="2400" smtClean="0">
                <a:latin typeface="Montserrat"/>
              </a:rPr>
              <a:t>Can </a:t>
            </a:r>
            <a:r>
              <a:rPr sz="2400">
                <a:latin typeface="Montserrat"/>
              </a:rPr>
              <a:t>be extended to ethnicity or emotion recognition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smtClean="0">
                <a:latin typeface="Montserrat"/>
              </a:rPr>
              <a:t>Predict </a:t>
            </a:r>
            <a:r>
              <a:rPr sz="2400">
                <a:latin typeface="Montserrat"/>
              </a:rPr>
              <a:t>age (numeric value) from face images</a:t>
            </a:r>
          </a:p>
          <a:p>
            <a:r>
              <a:rPr sz="2400" smtClean="0">
                <a:latin typeface="Montserrat"/>
              </a:rPr>
              <a:t>Predict </a:t>
            </a:r>
            <a:r>
              <a:rPr sz="2400">
                <a:latin typeface="Montserrat"/>
              </a:rPr>
              <a:t>gender (male/female) from face images</a:t>
            </a:r>
          </a:p>
          <a:p>
            <a:r>
              <a:rPr sz="2400" smtClean="0">
                <a:latin typeface="Montserrat"/>
              </a:rPr>
              <a:t>Model </a:t>
            </a:r>
            <a:r>
              <a:rPr sz="2400">
                <a:latin typeface="Montserrat"/>
              </a:rPr>
              <a:t>trained on thousands of labeled face images</a:t>
            </a:r>
          </a:p>
          <a:p>
            <a:r>
              <a:rPr sz="2400" smtClean="0">
                <a:latin typeface="Montserrat"/>
              </a:rPr>
              <a:t>Includes </a:t>
            </a:r>
            <a:r>
              <a:rPr sz="2400">
                <a:latin typeface="Montserrat"/>
              </a:rPr>
              <a:t>visualization, training, and real-time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Dataset (UTKFace)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smtClean="0">
                <a:latin typeface="Montserrat"/>
              </a:rPr>
              <a:t>Dataset</a:t>
            </a:r>
            <a:r>
              <a:rPr sz="2400">
                <a:latin typeface="Montserrat"/>
              </a:rPr>
              <a:t>: UTKFace – over 20,000 face images</a:t>
            </a:r>
          </a:p>
          <a:p>
            <a:r>
              <a:rPr sz="2400" smtClean="0">
                <a:latin typeface="Montserrat"/>
              </a:rPr>
              <a:t>Labels </a:t>
            </a:r>
            <a:r>
              <a:rPr sz="2400">
                <a:latin typeface="Montserrat"/>
              </a:rPr>
              <a:t>include: </a:t>
            </a:r>
            <a:r>
              <a:rPr sz="2400" smtClean="0">
                <a:latin typeface="Montserrat"/>
              </a:rPr>
              <a:t>age</a:t>
            </a:r>
            <a:r>
              <a:rPr lang="en-US" sz="2400" dirty="0" smtClean="0">
                <a:latin typeface="Montserrat"/>
              </a:rPr>
              <a:t> and</a:t>
            </a:r>
            <a:r>
              <a:rPr sz="2400" smtClean="0">
                <a:latin typeface="Montserrat"/>
              </a:rPr>
              <a:t> gender</a:t>
            </a:r>
            <a:endParaRPr sz="2400">
              <a:latin typeface="Montserrat"/>
            </a:endParaRPr>
          </a:p>
          <a:p>
            <a:r>
              <a:rPr sz="2400" smtClean="0">
                <a:latin typeface="Montserrat"/>
              </a:rPr>
              <a:t>Images </a:t>
            </a:r>
            <a:r>
              <a:rPr sz="2400">
                <a:latin typeface="Montserrat"/>
              </a:rPr>
              <a:t>pre-processed to 128x128 </a:t>
            </a:r>
            <a:r>
              <a:rPr sz="2400" smtClean="0">
                <a:latin typeface="Montserrat"/>
              </a:rPr>
              <a:t>grayscale</a:t>
            </a:r>
            <a:endParaRPr sz="2400">
              <a:latin typeface="Montserra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smtClean="0">
                <a:latin typeface="Montserrat"/>
              </a:rPr>
              <a:t>Explore </a:t>
            </a:r>
            <a:r>
              <a:rPr sz="2400">
                <a:latin typeface="Montserrat"/>
              </a:rPr>
              <a:t>dataset with histograms &amp; plots</a:t>
            </a:r>
          </a:p>
          <a:p>
            <a:r>
              <a:rPr sz="2400" smtClean="0">
                <a:latin typeface="Montserrat"/>
              </a:rPr>
              <a:t>Age </a:t>
            </a:r>
            <a:r>
              <a:rPr sz="2400">
                <a:latin typeface="Montserrat"/>
              </a:rPr>
              <a:t>distribution across dataset</a:t>
            </a:r>
          </a:p>
          <a:p>
            <a:r>
              <a:rPr sz="2400" smtClean="0">
                <a:latin typeface="Montserrat"/>
              </a:rPr>
              <a:t>Gender </a:t>
            </a:r>
            <a:r>
              <a:rPr sz="2400">
                <a:latin typeface="Montserrat"/>
              </a:rPr>
              <a:t>distribution (male/female split)</a:t>
            </a:r>
          </a:p>
          <a:p>
            <a:r>
              <a:rPr sz="2400" smtClean="0">
                <a:latin typeface="Montserrat"/>
              </a:rPr>
              <a:t>Detect </a:t>
            </a:r>
            <a:r>
              <a:rPr sz="2400">
                <a:latin typeface="Montserrat"/>
              </a:rPr>
              <a:t>class imbalance for training insights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Data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84960" y="1417638"/>
            <a:ext cx="5974080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094527" y="5471478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tserrat"/>
              </a:rPr>
              <a:t>Maximum density is located between 20 to 40 years</a:t>
            </a:r>
            <a:endParaRPr lang="en-US" sz="2400" dirty="0"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Data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4542" y="5471478"/>
            <a:ext cx="4995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tserrat"/>
              </a:rPr>
              <a:t>0 means male and 1 means female</a:t>
            </a:r>
            <a:endParaRPr lang="en-US" sz="2400" dirty="0">
              <a:latin typeface="Montserra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0743" y="1417638"/>
            <a:ext cx="5569077" cy="379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Montserrat"/>
              </a:rPr>
              <a:t> </a:t>
            </a:r>
            <a:r>
              <a:rPr sz="2400" smtClean="0">
                <a:latin typeface="Montserrat"/>
              </a:rPr>
              <a:t>Shared </a:t>
            </a:r>
            <a:r>
              <a:rPr sz="2400">
                <a:latin typeface="Montserrat"/>
              </a:rPr>
              <a:t>CNN feature extractor</a:t>
            </a:r>
          </a:p>
          <a:p>
            <a:r>
              <a:rPr lang="en-US" sz="2400" dirty="0" smtClean="0">
                <a:latin typeface="Montserrat"/>
              </a:rPr>
              <a:t> </a:t>
            </a:r>
            <a:r>
              <a:rPr sz="2400" smtClean="0">
                <a:latin typeface="Montserrat"/>
              </a:rPr>
              <a:t>Conv2D </a:t>
            </a:r>
            <a:r>
              <a:rPr sz="2400">
                <a:latin typeface="Montserrat"/>
              </a:rPr>
              <a:t>+ MaxPooling layers (32 → 256 filters)</a:t>
            </a:r>
          </a:p>
          <a:p>
            <a:r>
              <a:rPr lang="en-US" sz="2400" dirty="0" smtClean="0">
                <a:latin typeface="Montserrat"/>
              </a:rPr>
              <a:t> </a:t>
            </a:r>
            <a:r>
              <a:rPr sz="2400" smtClean="0">
                <a:latin typeface="Montserrat"/>
              </a:rPr>
              <a:t>Flatten </a:t>
            </a:r>
            <a:r>
              <a:rPr sz="2400">
                <a:latin typeface="Montserrat"/>
              </a:rPr>
              <a:t>layer</a:t>
            </a:r>
          </a:p>
          <a:p>
            <a:r>
              <a:rPr lang="en-US" sz="2400" dirty="0" smtClean="0">
                <a:latin typeface="Montserrat"/>
              </a:rPr>
              <a:t> </a:t>
            </a:r>
            <a:r>
              <a:rPr sz="2400" smtClean="0">
                <a:latin typeface="Montserrat"/>
              </a:rPr>
              <a:t>Two </a:t>
            </a:r>
            <a:r>
              <a:rPr sz="2400">
                <a:latin typeface="Montserrat"/>
              </a:rPr>
              <a:t>output heads:</a:t>
            </a:r>
          </a:p>
          <a:p>
            <a:r>
              <a:rPr lang="en-US" sz="2400" dirty="0" smtClean="0">
                <a:latin typeface="Montserrat"/>
              </a:rPr>
              <a:t> </a:t>
            </a:r>
            <a:r>
              <a:rPr sz="2400" smtClean="0">
                <a:latin typeface="Montserrat"/>
              </a:rPr>
              <a:t>Gender</a:t>
            </a:r>
            <a:r>
              <a:rPr sz="2400">
                <a:latin typeface="Montserrat"/>
              </a:rPr>
              <a:t>: Dense → Dropout → Sigmoid (binary)</a:t>
            </a:r>
          </a:p>
          <a:p>
            <a:r>
              <a:rPr lang="en-US" sz="2400" dirty="0" smtClean="0">
                <a:latin typeface="Montserrat"/>
              </a:rPr>
              <a:t> </a:t>
            </a:r>
            <a:r>
              <a:rPr sz="2400" smtClean="0">
                <a:latin typeface="Montserrat"/>
              </a:rPr>
              <a:t>Age</a:t>
            </a:r>
            <a:r>
              <a:rPr sz="2400">
                <a:latin typeface="Montserrat"/>
              </a:rPr>
              <a:t>: Dense → Dropout → ReLU (regression)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smtClean="0">
                <a:latin typeface="Montserrat"/>
              </a:rPr>
              <a:t>Load </a:t>
            </a:r>
            <a:r>
              <a:rPr sz="2400">
                <a:latin typeface="Montserrat"/>
              </a:rPr>
              <a:t>&amp; preprocess dataset</a:t>
            </a:r>
          </a:p>
          <a:p>
            <a:r>
              <a:rPr sz="2400" smtClean="0">
                <a:latin typeface="Montserrat"/>
              </a:rPr>
              <a:t>Train </a:t>
            </a:r>
            <a:r>
              <a:rPr sz="2400">
                <a:latin typeface="Montserrat"/>
              </a:rPr>
              <a:t>CNN for 30 epochs</a:t>
            </a:r>
          </a:p>
          <a:p>
            <a:r>
              <a:rPr sz="2400" smtClean="0">
                <a:latin typeface="Montserrat"/>
              </a:rPr>
              <a:t>Loss </a:t>
            </a:r>
            <a:r>
              <a:rPr sz="2400">
                <a:latin typeface="Montserrat"/>
              </a:rPr>
              <a:t>functions:</a:t>
            </a:r>
          </a:p>
          <a:p>
            <a:r>
              <a:rPr sz="2400" smtClean="0">
                <a:latin typeface="Montserrat"/>
              </a:rPr>
              <a:t>Gender </a:t>
            </a:r>
            <a:r>
              <a:rPr sz="2400">
                <a:latin typeface="Montserrat"/>
              </a:rPr>
              <a:t>→ Binary Crossentropy</a:t>
            </a:r>
          </a:p>
          <a:p>
            <a:r>
              <a:rPr sz="2400" smtClean="0">
                <a:latin typeface="Montserrat"/>
              </a:rPr>
              <a:t> </a:t>
            </a:r>
            <a:r>
              <a:rPr sz="2400">
                <a:latin typeface="Montserrat"/>
              </a:rPr>
              <a:t>Age → Mean Absolute Error (MAE)</a:t>
            </a:r>
          </a:p>
          <a:p>
            <a:r>
              <a:rPr sz="2400" smtClean="0">
                <a:latin typeface="Montserrat"/>
              </a:rPr>
              <a:t>Save </a:t>
            </a:r>
            <a:r>
              <a:rPr sz="2400">
                <a:latin typeface="Montserrat"/>
              </a:rPr>
              <a:t>model to Models/age_gender_model.h5 &amp; .keras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C00000"/>
                </a:solidFill>
                <a:latin typeface="Montserrat (Body)"/>
              </a:rPr>
              <a:t>Training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1961" y="1279970"/>
            <a:ext cx="5287744" cy="3822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326</Words>
  <Application>Microsoft Macintosh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Gender and Age Detection using Deep Learning</vt:lpstr>
      <vt:lpstr>Project Overview</vt:lpstr>
      <vt:lpstr>Dataset (UTKFace)</vt:lpstr>
      <vt:lpstr>Data Visualization</vt:lpstr>
      <vt:lpstr>Data Visualization</vt:lpstr>
      <vt:lpstr>Data Visualization</vt:lpstr>
      <vt:lpstr>Model Architecture</vt:lpstr>
      <vt:lpstr>Training the Model</vt:lpstr>
      <vt:lpstr>Training the Model</vt:lpstr>
      <vt:lpstr>Training the Model</vt:lpstr>
      <vt:lpstr>Training the Model</vt:lpstr>
      <vt:lpstr>Real-Time Prediction</vt:lpstr>
      <vt:lpstr>Real-Time Prediction</vt:lpstr>
      <vt:lpstr>Summary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and Age Detection using Deep Learning</dc:title>
  <dc:subject/>
  <dc:creator/>
  <cp:keywords/>
  <dc:description>generated using python-pptx</dc:description>
  <cp:lastModifiedBy>Owner</cp:lastModifiedBy>
  <cp:revision>2</cp:revision>
  <dcterms:created xsi:type="dcterms:W3CDTF">2013-01-27T09:14:16Z</dcterms:created>
  <dcterms:modified xsi:type="dcterms:W3CDTF">2025-09-27T05:39:42Z</dcterms:modified>
  <cp:category/>
</cp:coreProperties>
</file>