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2" r:id="rId6"/>
    <p:sldId id="259" r:id="rId7"/>
    <p:sldId id="269" r:id="rId8"/>
    <p:sldId id="265" r:id="rId9"/>
    <p:sldId id="266" r:id="rId10"/>
    <p:sldId id="267" r:id="rId11"/>
    <p:sldId id="268" r:id="rId12"/>
    <p:sldId id="260" r:id="rId13"/>
    <p:sldId id="275" r:id="rId14"/>
    <p:sldId id="276" r:id="rId15"/>
    <p:sldId id="270" r:id="rId16"/>
    <p:sldId id="264" r:id="rId17"/>
    <p:sldId id="274"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FE2E18-8FB2-41DB-AA1B-D6377BF4CC68}"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298633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FE2E18-8FB2-41DB-AA1B-D6377BF4CC68}"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45453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FE2E18-8FB2-41DB-AA1B-D6377BF4CC68}"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300506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FE2E18-8FB2-41DB-AA1B-D6377BF4CC68}"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250112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E2E18-8FB2-41DB-AA1B-D6377BF4CC68}"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11050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FE2E18-8FB2-41DB-AA1B-D6377BF4CC68}" type="datetimeFigureOut">
              <a:rPr lang="en-US" smtClean="0"/>
              <a:t>8/8/2014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368516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FE2E18-8FB2-41DB-AA1B-D6377BF4CC68}" type="datetimeFigureOut">
              <a:rPr lang="en-US" smtClean="0"/>
              <a:t>8/8/2014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129376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FE2E18-8FB2-41DB-AA1B-D6377BF4CC68}" type="datetimeFigureOut">
              <a:rPr lang="en-US" smtClean="0"/>
              <a:t>8/8/2014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268088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E2E18-8FB2-41DB-AA1B-D6377BF4CC68}" type="datetimeFigureOut">
              <a:rPr lang="en-US" smtClean="0"/>
              <a:t>8/8/2014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156110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FE2E18-8FB2-41DB-AA1B-D6377BF4CC68}" type="datetimeFigureOut">
              <a:rPr lang="en-US" smtClean="0"/>
              <a:t>8/8/2014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350563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FE2E18-8FB2-41DB-AA1B-D6377BF4CC68}" type="datetimeFigureOut">
              <a:rPr lang="en-US" smtClean="0"/>
              <a:t>8/8/2014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59158-D1D6-4C50-BF25-E0D1C82CB23B}" type="slidenum">
              <a:rPr lang="en-US" smtClean="0"/>
              <a:t>‹#›</a:t>
            </a:fld>
            <a:endParaRPr lang="en-US"/>
          </a:p>
        </p:txBody>
      </p:sp>
    </p:spTree>
    <p:extLst>
      <p:ext uri="{BB962C8B-B14F-4D97-AF65-F5344CB8AC3E}">
        <p14:creationId xmlns:p14="http://schemas.microsoft.com/office/powerpoint/2010/main" val="288310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50000">
              <a:schemeClr val="accent1">
                <a:tint val="66000"/>
                <a:satMod val="160000"/>
              </a:schemeClr>
            </a:gs>
            <a:gs pos="50000">
              <a:schemeClr val="accent1">
                <a:tint val="44500"/>
                <a:satMod val="160000"/>
              </a:schemeClr>
            </a:gs>
            <a:gs pos="100000">
              <a:schemeClr val="accent1">
                <a:tint val="23500"/>
                <a:satMod val="1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E2E18-8FB2-41DB-AA1B-D6377BF4CC68}" type="datetimeFigureOut">
              <a:rPr lang="en-US" smtClean="0"/>
              <a:t>8/8/2014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59158-D1D6-4C50-BF25-E0D1C82CB23B}" type="slidenum">
              <a:rPr lang="en-US" smtClean="0"/>
              <a:t>‹#›</a:t>
            </a:fld>
            <a:endParaRPr lang="en-US"/>
          </a:p>
        </p:txBody>
      </p:sp>
    </p:spTree>
    <p:extLst>
      <p:ext uri="{BB962C8B-B14F-4D97-AF65-F5344CB8AC3E}">
        <p14:creationId xmlns:p14="http://schemas.microsoft.com/office/powerpoint/2010/main" val="379627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nonj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haijs.com/" TargetMode="External"/><Relationship Id="rId2" Type="http://schemas.openxmlformats.org/officeDocument/2006/relationships/hyperlink" Target="http://visionmedia.github.io/mocha/" TargetMode="External"/><Relationship Id="rId1" Type="http://schemas.openxmlformats.org/officeDocument/2006/relationships/slideLayout" Target="../slideLayouts/slideLayout2.xml"/><Relationship Id="rId5" Type="http://schemas.openxmlformats.org/officeDocument/2006/relationships/hyperlink" Target="http://blog.codeship.io/2014/01/22/testing-frontend-javascript-code-using-mocha-chai-and-sinon.html" TargetMode="External"/><Relationship Id="rId4" Type="http://schemas.openxmlformats.org/officeDocument/2006/relationships/hyperlink" Target="http://sinonjs.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earnBoost/expect.js" TargetMode="External"/><Relationship Id="rId2" Type="http://schemas.openxmlformats.org/officeDocument/2006/relationships/hyperlink" Target="https://github.com/visionmedia/should.js" TargetMode="External"/><Relationship Id="rId1" Type="http://schemas.openxmlformats.org/officeDocument/2006/relationships/slideLayout" Target="../slideLayouts/slideLayout2.xml"/><Relationship Id="rId5" Type="http://schemas.openxmlformats.org/officeDocument/2006/relationships/hyperlink" Target="https://github.com/visionmedia/better-assert" TargetMode="External"/><Relationship Id="rId4" Type="http://schemas.openxmlformats.org/officeDocument/2006/relationships/hyperlink" Target="http://chaijs.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haijs.com/" TargetMode="External"/><Relationship Id="rId2" Type="http://schemas.openxmlformats.org/officeDocument/2006/relationships/hyperlink" Target="http://visionmedia.github.io/mocha/" TargetMode="External"/><Relationship Id="rId1" Type="http://schemas.openxmlformats.org/officeDocument/2006/relationships/slideLayout" Target="../slideLayouts/slideLayout2.xml"/><Relationship Id="rId4" Type="http://schemas.openxmlformats.org/officeDocument/2006/relationships/hyperlink" Target="http://nodejs.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7772400" cy="1470025"/>
          </a:xfrm>
        </p:spPr>
        <p:txBody>
          <a:bodyPr/>
          <a:lstStyle/>
          <a:p>
            <a:r>
              <a:rPr lang="en-US" dirty="0" smtClean="0"/>
              <a:t>JavaScript Test Framework</a:t>
            </a:r>
            <a:endParaRPr lang="en-US" dirty="0"/>
          </a:p>
        </p:txBody>
      </p:sp>
      <p:sp>
        <p:nvSpPr>
          <p:cNvPr id="3" name="Subtitle 2"/>
          <p:cNvSpPr>
            <a:spLocks noGrp="1"/>
          </p:cNvSpPr>
          <p:nvPr>
            <p:ph type="subTitle" idx="1"/>
          </p:nvPr>
        </p:nvSpPr>
        <p:spPr>
          <a:xfrm>
            <a:off x="5181600" y="4648200"/>
            <a:ext cx="2590800" cy="1066800"/>
          </a:xfrm>
        </p:spPr>
        <p:txBody>
          <a:bodyPr>
            <a:normAutofit fontScale="92500" lnSpcReduction="10000"/>
          </a:bodyPr>
          <a:lstStyle/>
          <a:p>
            <a:r>
              <a:rPr lang="en-US" dirty="0" smtClean="0">
                <a:solidFill>
                  <a:srgbClr val="FF0000"/>
                </a:solidFill>
              </a:rPr>
              <a:t>By:</a:t>
            </a:r>
          </a:p>
          <a:p>
            <a:r>
              <a:rPr lang="en-US" dirty="0" err="1" smtClean="0">
                <a:solidFill>
                  <a:srgbClr val="FF0000"/>
                </a:solidFill>
              </a:rPr>
              <a:t>Anshu</a:t>
            </a:r>
            <a:r>
              <a:rPr lang="en-US" dirty="0" smtClean="0">
                <a:solidFill>
                  <a:srgbClr val="FF0000"/>
                </a:solidFill>
              </a:rPr>
              <a:t> </a:t>
            </a:r>
            <a:r>
              <a:rPr lang="en-US" dirty="0" err="1" smtClean="0">
                <a:solidFill>
                  <a:srgbClr val="FF0000"/>
                </a:solidFill>
              </a:rPr>
              <a:t>Agrawal</a:t>
            </a:r>
            <a:endParaRPr lang="en-US" dirty="0">
              <a:solidFill>
                <a:srgbClr val="FF0000"/>
              </a:solidFill>
            </a:endParaRPr>
          </a:p>
        </p:txBody>
      </p:sp>
    </p:spTree>
    <p:extLst>
      <p:ext uri="{BB962C8B-B14F-4D97-AF65-F5344CB8AC3E}">
        <p14:creationId xmlns:p14="http://schemas.microsoft.com/office/powerpoint/2010/main" val="1034074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A </a:t>
            </a:r>
            <a:r>
              <a:rPr lang="en-US" dirty="0"/>
              <a:t>simple test suite for our Cow object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15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40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Result: If </a:t>
            </a:r>
            <a:r>
              <a:rPr lang="en-US" dirty="0"/>
              <a:t>you open the HTML document in your browser, you should get something like: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382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15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SINON</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pPr algn="just" fontAlgn="base"/>
            <a:r>
              <a:rPr lang="en-US" sz="2500" dirty="0" smtClean="0"/>
              <a:t>When you do unit testing, you don’t want to depend on stuff external to the unit of code under test. And while avoiding your functions to have side effects is usually a good practice, in Web development it’s not always easy task (think DOM, Ajax, native browser APIs, etc.)</a:t>
            </a:r>
          </a:p>
          <a:p>
            <a:pPr algn="just" fontAlgn="base"/>
            <a:r>
              <a:rPr lang="en-US" sz="2500" dirty="0" err="1" smtClean="0">
                <a:hlinkClick r:id="rId2"/>
              </a:rPr>
              <a:t>Sinon</a:t>
            </a:r>
            <a:r>
              <a:rPr lang="en-US" sz="2500" dirty="0" smtClean="0"/>
              <a:t> is a great JavaScript library for stubbing and mocking such external dependencies and to keep control on side effects against them.</a:t>
            </a:r>
          </a:p>
          <a:p>
            <a:pPr algn="just"/>
            <a:r>
              <a:rPr lang="en-US" sz="2500" dirty="0" smtClean="0"/>
              <a:t>Standalone </a:t>
            </a:r>
            <a:r>
              <a:rPr lang="en-US" sz="2500" dirty="0"/>
              <a:t>test spies, stubs and mocks for JavaScript</a:t>
            </a:r>
            <a:r>
              <a:rPr lang="en-US" sz="2500" dirty="0" smtClean="0"/>
              <a:t>.</a:t>
            </a:r>
          </a:p>
          <a:p>
            <a:pPr algn="just"/>
            <a:r>
              <a:rPr lang="en-US" sz="2500" dirty="0" smtClean="0"/>
              <a:t>No </a:t>
            </a:r>
            <a:r>
              <a:rPr lang="en-US" sz="2500" dirty="0"/>
              <a:t>dependencies, works with any unit testing framework</a:t>
            </a:r>
            <a:r>
              <a:rPr lang="en-US" sz="2500" dirty="0" smtClean="0"/>
              <a:t>.</a:t>
            </a:r>
          </a:p>
          <a:p>
            <a:pPr algn="just"/>
            <a:r>
              <a:rPr lang="en-US" sz="2500" b="1" dirty="0" err="1" smtClean="0">
                <a:solidFill>
                  <a:srgbClr val="FF0000"/>
                </a:solidFill>
              </a:rPr>
              <a:t>npm</a:t>
            </a:r>
            <a:r>
              <a:rPr lang="en-US" sz="2500" b="1" dirty="0" smtClean="0">
                <a:solidFill>
                  <a:srgbClr val="FF0000"/>
                </a:solidFill>
              </a:rPr>
              <a:t> install </a:t>
            </a:r>
            <a:r>
              <a:rPr lang="en-US" sz="2500" b="1" dirty="0" err="1" smtClean="0">
                <a:solidFill>
                  <a:srgbClr val="FF0000"/>
                </a:solidFill>
              </a:rPr>
              <a:t>sinon</a:t>
            </a:r>
            <a:endParaRPr lang="en-US" sz="2500" b="1" dirty="0" smtClean="0">
              <a:solidFill>
                <a:srgbClr val="FF0000"/>
              </a:solidFill>
            </a:endParaRPr>
          </a:p>
        </p:txBody>
      </p:sp>
    </p:spTree>
    <p:extLst>
      <p:ext uri="{BB962C8B-B14F-4D97-AF65-F5344CB8AC3E}">
        <p14:creationId xmlns:p14="http://schemas.microsoft.com/office/powerpoint/2010/main" val="291333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smtClean="0"/>
              <a:t>Sinon</a:t>
            </a:r>
            <a:r>
              <a:rPr lang="en-US" sz="3200" dirty="0" smtClean="0"/>
              <a:t> Example</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0473"/>
            <a:ext cx="8534400" cy="457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33400" y="1136073"/>
            <a:ext cx="8229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US" sz="2500" dirty="0" smtClean="0"/>
              <a:t>Let’s imagine that our </a:t>
            </a:r>
            <a:r>
              <a:rPr lang="en-US" sz="2500" dirty="0" err="1" smtClean="0"/>
              <a:t>Cow#greets</a:t>
            </a:r>
            <a:r>
              <a:rPr lang="en-US" sz="2500" dirty="0" smtClean="0"/>
              <a:t> method wouldn’t return a string but rather directly log them onto the browser console:</a:t>
            </a:r>
            <a:endParaRPr lang="en-US" sz="2500" dirty="0"/>
          </a:p>
        </p:txBody>
      </p:sp>
    </p:spTree>
    <p:extLst>
      <p:ext uri="{BB962C8B-B14F-4D97-AF65-F5344CB8AC3E}">
        <p14:creationId xmlns:p14="http://schemas.microsoft.com/office/powerpoint/2010/main" val="4145188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2800" dirty="0"/>
              <a:t>We’ll </a:t>
            </a:r>
            <a:r>
              <a:rPr lang="en-US" sz="2800" b="1" dirty="0"/>
              <a:t>stub</a:t>
            </a:r>
            <a:r>
              <a:rPr lang="en-US" sz="2800" dirty="0"/>
              <a:t> the </a:t>
            </a:r>
            <a:r>
              <a:rPr lang="en-US" sz="2800" dirty="0"/>
              <a:t>console</a:t>
            </a:r>
            <a:r>
              <a:rPr lang="en-US" sz="2800" dirty="0"/>
              <a:t> object’s </a:t>
            </a:r>
            <a:r>
              <a:rPr lang="en-US" sz="2800" dirty="0"/>
              <a:t>log</a:t>
            </a:r>
            <a:r>
              <a:rPr lang="en-US" sz="2800" dirty="0"/>
              <a:t> and </a:t>
            </a:r>
            <a:r>
              <a:rPr lang="en-US" sz="2800" dirty="0"/>
              <a:t>error</a:t>
            </a:r>
            <a:r>
              <a:rPr lang="en-US" sz="2800" dirty="0"/>
              <a:t> methods so we can check they’re called and what’s passed to them:</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76300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0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it is used in </a:t>
            </a:r>
            <a:r>
              <a:rPr lang="en-US" dirty="0" err="1" smtClean="0"/>
              <a:t>Enyo</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Binding.js</a:t>
            </a:r>
          </a:p>
          <a:p>
            <a:r>
              <a:rPr lang="en-US" dirty="0" smtClean="0"/>
              <a:t>BindingSupport.js</a:t>
            </a:r>
          </a:p>
          <a:p>
            <a:r>
              <a:rPr lang="en-US" dirty="0" smtClean="0"/>
              <a:t>Collection.js</a:t>
            </a:r>
          </a:p>
          <a:p>
            <a:r>
              <a:rPr lang="en-US" dirty="0" smtClean="0"/>
              <a:t>DataGridList.js</a:t>
            </a:r>
          </a:p>
          <a:p>
            <a:r>
              <a:rPr lang="en-US" dirty="0" smtClean="0"/>
              <a:t>DataRepeater.js</a:t>
            </a:r>
          </a:p>
          <a:p>
            <a:r>
              <a:rPr lang="en-US" dirty="0" smtClean="0"/>
              <a:t>Model.js</a:t>
            </a:r>
          </a:p>
          <a:p>
            <a:r>
              <a:rPr lang="en-US" dirty="0" smtClean="0"/>
              <a:t>RelationalModel.js</a:t>
            </a:r>
          </a:p>
          <a:p>
            <a:r>
              <a:rPr lang="en-US" dirty="0" smtClean="0"/>
              <a:t>….</a:t>
            </a:r>
          </a:p>
          <a:p>
            <a:r>
              <a:rPr lang="en-US" dirty="0" smtClean="0"/>
              <a:t>…..</a:t>
            </a:r>
          </a:p>
          <a:p>
            <a:pPr marL="0" indent="0">
              <a:buNone/>
            </a:pPr>
            <a:endParaRPr lang="en-US" dirty="0"/>
          </a:p>
        </p:txBody>
      </p:sp>
    </p:spTree>
    <p:extLst>
      <p:ext uri="{BB962C8B-B14F-4D97-AF65-F5344CB8AC3E}">
        <p14:creationId xmlns:p14="http://schemas.microsoft.com/office/powerpoint/2010/main" val="30609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362200"/>
            <a:ext cx="83820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WORKING DEMO</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9483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 points/links:</a:t>
            </a:r>
            <a:endParaRPr lang="en-US" dirty="0"/>
          </a:p>
        </p:txBody>
      </p:sp>
      <p:sp>
        <p:nvSpPr>
          <p:cNvPr id="3" name="Content Placeholder 2"/>
          <p:cNvSpPr>
            <a:spLocks noGrp="1"/>
          </p:cNvSpPr>
          <p:nvPr>
            <p:ph idx="1"/>
          </p:nvPr>
        </p:nvSpPr>
        <p:spPr>
          <a:xfrm>
            <a:off x="304800" y="1371600"/>
            <a:ext cx="8610600" cy="5257800"/>
          </a:xfrm>
        </p:spPr>
        <p:txBody>
          <a:bodyPr>
            <a:normAutofit/>
          </a:bodyPr>
          <a:lstStyle/>
          <a:p>
            <a:pPr marL="514350" indent="-514350">
              <a:buAutoNum type="arabicParenR"/>
            </a:pPr>
            <a:r>
              <a:rPr lang="en-US" dirty="0" smtClean="0"/>
              <a:t>Mocha - </a:t>
            </a:r>
            <a:r>
              <a:rPr lang="en-US" dirty="0" smtClean="0">
                <a:hlinkClick r:id="rId2"/>
              </a:rPr>
              <a:t>http://visionmedia.github.io/mocha/</a:t>
            </a:r>
            <a:endParaRPr lang="en-US" dirty="0" smtClean="0"/>
          </a:p>
          <a:p>
            <a:pPr marL="514350" indent="-514350">
              <a:buAutoNum type="arabicParenR"/>
            </a:pPr>
            <a:r>
              <a:rPr lang="en-US" dirty="0" smtClean="0"/>
              <a:t>Chai – 	</a:t>
            </a:r>
            <a:r>
              <a:rPr lang="en-US" dirty="0" smtClean="0">
                <a:hlinkClick r:id="rId3"/>
              </a:rPr>
              <a:t>http://chaijs.com/</a:t>
            </a:r>
            <a:endParaRPr lang="en-US" dirty="0" smtClean="0"/>
          </a:p>
          <a:p>
            <a:pPr marL="0" indent="0">
              <a:buNone/>
            </a:pPr>
            <a:r>
              <a:rPr lang="en-US" dirty="0" smtClean="0"/>
              <a:t>3)  </a:t>
            </a:r>
            <a:r>
              <a:rPr lang="en-US" dirty="0" err="1" smtClean="0"/>
              <a:t>Sinon</a:t>
            </a:r>
            <a:r>
              <a:rPr lang="en-US" dirty="0" smtClean="0"/>
              <a:t> </a:t>
            </a:r>
            <a:r>
              <a:rPr lang="en-US" smtClean="0"/>
              <a:t>–  </a:t>
            </a:r>
            <a:r>
              <a:rPr lang="en-US" smtClean="0">
                <a:hlinkClick r:id="rId4"/>
              </a:rPr>
              <a:t>http</a:t>
            </a:r>
            <a:r>
              <a:rPr lang="en-US" dirty="0" smtClean="0">
                <a:hlinkClick r:id="rId4"/>
              </a:rPr>
              <a:t>://sinonjs.org/</a:t>
            </a:r>
            <a:endParaRPr lang="en-US" dirty="0" smtClean="0"/>
          </a:p>
          <a:p>
            <a:pPr marL="0" indent="0">
              <a:buNone/>
            </a:pPr>
            <a:r>
              <a:rPr lang="en-US" dirty="0" smtClean="0"/>
              <a:t>4) Samples – </a:t>
            </a:r>
          </a:p>
          <a:p>
            <a:pPr marL="0" indent="0">
              <a:buNone/>
            </a:pPr>
            <a:r>
              <a:rPr lang="en-US" dirty="0"/>
              <a:t>	</a:t>
            </a:r>
            <a:r>
              <a:rPr lang="en-US" dirty="0" smtClean="0">
                <a:hlinkClick r:id="rId5"/>
              </a:rPr>
              <a:t>http://blog.codeship.io/2014/01/22/testing-frontend-javascript-code-using-mocha-chai-and-sinon.html</a:t>
            </a:r>
            <a:endParaRPr lang="en-US" dirty="0" smtClean="0"/>
          </a:p>
          <a:p>
            <a:pPr marL="0" indent="0">
              <a:buNone/>
            </a:pPr>
            <a:endParaRPr lang="en-US" dirty="0"/>
          </a:p>
        </p:txBody>
      </p:sp>
    </p:spTree>
    <p:extLst>
      <p:ext uri="{BB962C8B-B14F-4D97-AF65-F5344CB8AC3E}">
        <p14:creationId xmlns:p14="http://schemas.microsoft.com/office/powerpoint/2010/main" val="150793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362200"/>
            <a:ext cx="8382000" cy="923330"/>
          </a:xfrm>
          <a:prstGeom prst="rect">
            <a:avLst/>
          </a:prstGeom>
          <a:noFill/>
        </p:spPr>
        <p:txBody>
          <a:bodyPr wrap="squar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THANKS</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8783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Mocha.</a:t>
            </a:r>
          </a:p>
          <a:p>
            <a:r>
              <a:rPr lang="en-US" dirty="0" smtClean="0"/>
              <a:t>Chai.</a:t>
            </a:r>
          </a:p>
          <a:p>
            <a:r>
              <a:rPr lang="en-US" dirty="0" smtClean="0"/>
              <a:t>Difference between Mocha and Chai.</a:t>
            </a:r>
          </a:p>
          <a:p>
            <a:r>
              <a:rPr lang="en-US" dirty="0" smtClean="0"/>
              <a:t>Sample Example.</a:t>
            </a:r>
          </a:p>
          <a:p>
            <a:r>
              <a:rPr lang="en-US" dirty="0" err="1" smtClean="0"/>
              <a:t>Sinon</a:t>
            </a:r>
            <a:r>
              <a:rPr lang="en-US" dirty="0" smtClean="0"/>
              <a:t>.</a:t>
            </a:r>
          </a:p>
          <a:p>
            <a:r>
              <a:rPr lang="en-US" dirty="0" smtClean="0"/>
              <a:t>Where it is used in </a:t>
            </a:r>
            <a:r>
              <a:rPr lang="en-US" dirty="0" err="1" smtClean="0"/>
              <a:t>Enyo</a:t>
            </a:r>
            <a:r>
              <a:rPr lang="en-US" dirty="0" smtClean="0"/>
              <a:t>.</a:t>
            </a:r>
          </a:p>
          <a:p>
            <a:r>
              <a:rPr lang="en-US" dirty="0" smtClean="0"/>
              <a:t>Working Demo</a:t>
            </a:r>
          </a:p>
        </p:txBody>
      </p:sp>
    </p:spTree>
    <p:extLst>
      <p:ext uri="{BB962C8B-B14F-4D97-AF65-F5344CB8AC3E}">
        <p14:creationId xmlns:p14="http://schemas.microsoft.com/office/powerpoint/2010/main" val="3533084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a:t>
            </a:r>
            <a:endParaRPr lang="en-US" dirty="0"/>
          </a:p>
        </p:txBody>
      </p:sp>
      <p:sp>
        <p:nvSpPr>
          <p:cNvPr id="3" name="Content Placeholder 2"/>
          <p:cNvSpPr>
            <a:spLocks noGrp="1"/>
          </p:cNvSpPr>
          <p:nvPr>
            <p:ph idx="1"/>
          </p:nvPr>
        </p:nvSpPr>
        <p:spPr/>
        <p:txBody>
          <a:bodyPr/>
          <a:lstStyle/>
          <a:p>
            <a:pPr algn="just"/>
            <a:r>
              <a:rPr lang="en-US" dirty="0"/>
              <a:t>Mocha is a feature-rich JavaScript test framework running on </a:t>
            </a:r>
            <a:r>
              <a:rPr lang="en-US" b="1" dirty="0">
                <a:hlinkClick r:id="rId2"/>
              </a:rPr>
              <a:t>node.js</a:t>
            </a:r>
            <a:r>
              <a:rPr lang="en-US" dirty="0"/>
              <a:t> and the browser, making asynchronous testing simple and fun. </a:t>
            </a:r>
            <a:endParaRPr lang="en-US" dirty="0" smtClean="0"/>
          </a:p>
          <a:p>
            <a:pPr algn="just"/>
            <a:r>
              <a:rPr lang="en-US" dirty="0" smtClean="0"/>
              <a:t>Mocha </a:t>
            </a:r>
            <a:r>
              <a:rPr lang="en-US" dirty="0"/>
              <a:t>tests run serially, allowing for flexible and accurate reporting, while mapping </a:t>
            </a:r>
            <a:r>
              <a:rPr lang="en-US" dirty="0" smtClean="0"/>
              <a:t>uncaught </a:t>
            </a:r>
            <a:r>
              <a:rPr lang="en-US" dirty="0"/>
              <a:t>exceptions to the correct test cases</a:t>
            </a:r>
            <a:r>
              <a:rPr lang="en-US" dirty="0" smtClean="0"/>
              <a:t>.</a:t>
            </a:r>
          </a:p>
          <a:p>
            <a:pPr algn="just"/>
            <a:r>
              <a:rPr lang="en-US" b="1" dirty="0" err="1" smtClean="0">
                <a:solidFill>
                  <a:srgbClr val="FF0000"/>
                </a:solidFill>
              </a:rPr>
              <a:t>npm</a:t>
            </a:r>
            <a:r>
              <a:rPr lang="en-US" b="1" dirty="0" smtClean="0">
                <a:solidFill>
                  <a:srgbClr val="FF0000"/>
                </a:solidFill>
              </a:rPr>
              <a:t> install -g mocha</a:t>
            </a:r>
          </a:p>
        </p:txBody>
      </p:sp>
    </p:spTree>
    <p:extLst>
      <p:ext uri="{BB962C8B-B14F-4D97-AF65-F5344CB8AC3E}">
        <p14:creationId xmlns:p14="http://schemas.microsoft.com/office/powerpoint/2010/main" val="3861513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of Mocha Test Framework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62200"/>
            <a:ext cx="5943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860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228600" y="1447800"/>
            <a:ext cx="8610600" cy="5257800"/>
          </a:xfrm>
        </p:spPr>
        <p:txBody>
          <a:bodyPr>
            <a:normAutofit lnSpcReduction="10000"/>
          </a:bodyPr>
          <a:lstStyle/>
          <a:p>
            <a:pPr algn="just"/>
            <a:r>
              <a:rPr lang="en-US" dirty="0"/>
              <a:t>Mocha allows you to use any assertion library you want, if it throws an error, it will work! </a:t>
            </a:r>
            <a:endParaRPr lang="en-US" dirty="0" smtClean="0"/>
          </a:p>
          <a:p>
            <a:pPr algn="just"/>
            <a:r>
              <a:rPr lang="en-US" dirty="0" smtClean="0"/>
              <a:t>This </a:t>
            </a:r>
            <a:r>
              <a:rPr lang="en-US" dirty="0"/>
              <a:t>means you can utilize libraries such as </a:t>
            </a:r>
            <a:r>
              <a:rPr lang="en-US" b="1" dirty="0">
                <a:hlinkClick r:id="rId2"/>
              </a:rPr>
              <a:t>should.js</a:t>
            </a:r>
            <a:r>
              <a:rPr lang="en-US" dirty="0"/>
              <a:t>, node's regular </a:t>
            </a:r>
            <a:r>
              <a:rPr lang="en-US" dirty="0" smtClean="0"/>
              <a:t>assert</a:t>
            </a:r>
            <a:r>
              <a:rPr lang="en-US" dirty="0"/>
              <a:t> module, or others. </a:t>
            </a:r>
            <a:endParaRPr lang="en-US" dirty="0" smtClean="0"/>
          </a:p>
          <a:p>
            <a:pPr algn="just"/>
            <a:r>
              <a:rPr lang="en-US" dirty="0" smtClean="0"/>
              <a:t>The </a:t>
            </a:r>
            <a:r>
              <a:rPr lang="en-US" dirty="0"/>
              <a:t>following is a list of known assertion libraries for node and/or the </a:t>
            </a:r>
            <a:r>
              <a:rPr lang="en-US" dirty="0" smtClean="0"/>
              <a:t>browser:</a:t>
            </a:r>
          </a:p>
          <a:p>
            <a:pPr lvl="1" algn="just"/>
            <a:r>
              <a:rPr lang="en-US" b="1" dirty="0">
                <a:hlinkClick r:id="rId2"/>
              </a:rPr>
              <a:t>should.js</a:t>
            </a:r>
            <a:r>
              <a:rPr lang="en-US" dirty="0"/>
              <a:t> BDD style </a:t>
            </a:r>
            <a:endParaRPr lang="en-US" dirty="0" smtClean="0"/>
          </a:p>
          <a:p>
            <a:pPr lvl="1" algn="just"/>
            <a:r>
              <a:rPr lang="en-US" b="1" dirty="0" smtClean="0">
                <a:hlinkClick r:id="rId3"/>
              </a:rPr>
              <a:t>expect.js</a:t>
            </a:r>
            <a:r>
              <a:rPr lang="en-US" dirty="0"/>
              <a:t> expect() style assertions</a:t>
            </a:r>
          </a:p>
          <a:p>
            <a:pPr lvl="1" algn="just"/>
            <a:r>
              <a:rPr lang="en-US" b="1" dirty="0">
                <a:hlinkClick r:id="rId4"/>
              </a:rPr>
              <a:t>chai</a:t>
            </a:r>
            <a:r>
              <a:rPr lang="en-US" dirty="0"/>
              <a:t> expect(), assert() and should style assertions</a:t>
            </a:r>
          </a:p>
          <a:p>
            <a:pPr lvl="1" algn="just"/>
            <a:r>
              <a:rPr lang="en-US" b="1" dirty="0">
                <a:hlinkClick r:id="rId5"/>
              </a:rPr>
              <a:t>better-assert</a:t>
            </a:r>
            <a:r>
              <a:rPr lang="en-US" dirty="0"/>
              <a:t> c-style self-documenting assert()</a:t>
            </a:r>
          </a:p>
          <a:p>
            <a:pPr algn="just"/>
            <a:endParaRPr lang="en-US" dirty="0"/>
          </a:p>
        </p:txBody>
      </p:sp>
    </p:spTree>
    <p:extLst>
      <p:ext uri="{BB962C8B-B14F-4D97-AF65-F5344CB8AC3E}">
        <p14:creationId xmlns:p14="http://schemas.microsoft.com/office/powerpoint/2010/main" val="4274624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a:t>
            </a:r>
            <a:endParaRPr lang="en-US" dirty="0"/>
          </a:p>
        </p:txBody>
      </p:sp>
      <p:sp>
        <p:nvSpPr>
          <p:cNvPr id="3" name="Content Placeholder 2"/>
          <p:cNvSpPr>
            <a:spLocks noGrp="1"/>
          </p:cNvSpPr>
          <p:nvPr>
            <p:ph idx="1"/>
          </p:nvPr>
        </p:nvSpPr>
        <p:spPr/>
        <p:txBody>
          <a:bodyPr>
            <a:normAutofit/>
          </a:bodyPr>
          <a:lstStyle/>
          <a:p>
            <a:pPr algn="just"/>
            <a:r>
              <a:rPr lang="en-US" dirty="0"/>
              <a:t>Chai is a BDD / TDD assertion library for </a:t>
            </a:r>
            <a:r>
              <a:rPr lang="en-US" dirty="0">
                <a:hlinkClick r:id="rId2"/>
              </a:rPr>
              <a:t>node</a:t>
            </a:r>
            <a:r>
              <a:rPr lang="en-US" dirty="0"/>
              <a:t> and the browser that can be delightfully paired with any </a:t>
            </a:r>
            <a:r>
              <a:rPr lang="en-US" dirty="0" err="1"/>
              <a:t>javascript</a:t>
            </a:r>
            <a:r>
              <a:rPr lang="en-US" dirty="0"/>
              <a:t> testing framework</a:t>
            </a:r>
            <a:r>
              <a:rPr lang="en-US" dirty="0" smtClean="0"/>
              <a:t>.</a:t>
            </a:r>
          </a:p>
          <a:p>
            <a:pPr algn="just" fontAlgn="base"/>
            <a:r>
              <a:rPr lang="en-US" b="1" dirty="0" err="1" smtClean="0">
                <a:solidFill>
                  <a:srgbClr val="FF0000"/>
                </a:solidFill>
              </a:rPr>
              <a:t>npm</a:t>
            </a:r>
            <a:r>
              <a:rPr lang="en-US" b="1" dirty="0" smtClean="0">
                <a:solidFill>
                  <a:srgbClr val="FF0000"/>
                </a:solidFill>
              </a:rPr>
              <a:t> </a:t>
            </a:r>
            <a:r>
              <a:rPr lang="en-US" b="1" dirty="0">
                <a:solidFill>
                  <a:srgbClr val="FF0000"/>
                </a:solidFill>
              </a:rPr>
              <a:t>install </a:t>
            </a:r>
            <a:r>
              <a:rPr lang="en-US" b="1" dirty="0" smtClean="0">
                <a:solidFill>
                  <a:srgbClr val="FF0000"/>
                </a:solidFill>
              </a:rPr>
              <a:t>chai</a:t>
            </a:r>
            <a:endParaRPr lang="en-US" b="1" dirty="0">
              <a:solidFill>
                <a:srgbClr val="FF0000"/>
              </a:solidFill>
            </a:endParaRPr>
          </a:p>
        </p:txBody>
      </p:sp>
    </p:spTree>
    <p:extLst>
      <p:ext uri="{BB962C8B-B14F-4D97-AF65-F5344CB8AC3E}">
        <p14:creationId xmlns:p14="http://schemas.microsoft.com/office/powerpoint/2010/main" val="2010925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 Interfaces</a:t>
            </a:r>
            <a:endParaRPr lang="en-US" dirty="0"/>
          </a:p>
        </p:txBody>
      </p:sp>
      <p:sp>
        <p:nvSpPr>
          <p:cNvPr id="3" name="Content Placeholder 2"/>
          <p:cNvSpPr>
            <a:spLocks noGrp="1"/>
          </p:cNvSpPr>
          <p:nvPr>
            <p:ph idx="1"/>
          </p:nvPr>
        </p:nvSpPr>
        <p:spPr>
          <a:xfrm>
            <a:off x="173182" y="1447800"/>
            <a:ext cx="8839200" cy="2666999"/>
          </a:xfrm>
        </p:spPr>
        <p:txBody>
          <a:bodyPr/>
          <a:lstStyle/>
          <a:p>
            <a:pPr algn="just"/>
            <a:r>
              <a:rPr lang="en-US" dirty="0" smtClean="0"/>
              <a:t>Chai has several interfaces that allow the developer to choose the most comfortable. The chain-capable BDD styles provide an expressive language &amp; readable style, while the TDD assert style provides a more classical feel.</a:t>
            </a:r>
          </a:p>
          <a:p>
            <a:pPr algn="just"/>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82" y="4191000"/>
            <a:ext cx="88392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978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smtClean="0"/>
              <a:t>The mocha testing framework and the chai expectation library</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dirty="0" smtClean="0">
                <a:hlinkClick r:id="rId2"/>
              </a:rPr>
              <a:t>Mocha</a:t>
            </a:r>
            <a:r>
              <a:rPr lang="en-US" dirty="0"/>
              <a:t> is a test framework while </a:t>
            </a:r>
            <a:r>
              <a:rPr lang="en-US" dirty="0">
                <a:hlinkClick r:id="rId3"/>
              </a:rPr>
              <a:t>Chai</a:t>
            </a:r>
            <a:r>
              <a:rPr lang="en-US" dirty="0"/>
              <a:t> is an expectation one. </a:t>
            </a:r>
            <a:endParaRPr lang="en-US" dirty="0" smtClean="0"/>
          </a:p>
          <a:p>
            <a:pPr algn="just" fontAlgn="base"/>
            <a:r>
              <a:rPr lang="en-US" dirty="0" smtClean="0"/>
              <a:t>Let’s </a:t>
            </a:r>
            <a:r>
              <a:rPr lang="en-US" dirty="0"/>
              <a:t>say Mocha sets up and describes test suites and Chai provides convenient helpers to perform all kinds of assertions against your JavaScript code</a:t>
            </a:r>
            <a:r>
              <a:rPr lang="en-US" dirty="0" smtClean="0"/>
              <a:t>.</a:t>
            </a:r>
          </a:p>
          <a:p>
            <a:pPr algn="just" fontAlgn="base"/>
            <a:r>
              <a:rPr lang="en-US" dirty="0"/>
              <a:t>Both Mocha and Chai can be used in a </a:t>
            </a:r>
            <a:r>
              <a:rPr lang="en-US" dirty="0">
                <a:hlinkClick r:id="rId4"/>
              </a:rPr>
              <a:t>Node</a:t>
            </a:r>
            <a:r>
              <a:rPr lang="en-US" dirty="0"/>
              <a:t> environment as well as within the </a:t>
            </a:r>
            <a:r>
              <a:rPr lang="en-US" dirty="0" smtClean="0"/>
              <a:t>browser</a:t>
            </a:r>
            <a:endParaRPr lang="en-US" dirty="0"/>
          </a:p>
        </p:txBody>
      </p:sp>
    </p:spTree>
    <p:extLst>
      <p:ext uri="{BB962C8B-B14F-4D97-AF65-F5344CB8AC3E}">
        <p14:creationId xmlns:p14="http://schemas.microsoft.com/office/powerpoint/2010/main" val="288827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We have a Cow object we want to unit test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47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252</Words>
  <Application>Microsoft Office PowerPoint</Application>
  <PresentationFormat>On-screen Show (4:3)</PresentationFormat>
  <Paragraphs>63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JavaScript Test Framework</vt:lpstr>
      <vt:lpstr>Contents</vt:lpstr>
      <vt:lpstr>MOCHA</vt:lpstr>
      <vt:lpstr>Sample of Mocha Test Framework </vt:lpstr>
      <vt:lpstr>Assertions</vt:lpstr>
      <vt:lpstr>CHAI</vt:lpstr>
      <vt:lpstr>Chai Interfaces</vt:lpstr>
      <vt:lpstr>The mocha testing framework and the chai expectation library</vt:lpstr>
      <vt:lpstr>Example: We have a Cow object we want to unit test</vt:lpstr>
      <vt:lpstr>A simple test suite for our Cow object</vt:lpstr>
      <vt:lpstr> Result: If you open the HTML document in your browser, you should get something like:</vt:lpstr>
      <vt:lpstr>SINON</vt:lpstr>
      <vt:lpstr>Sinon Example</vt:lpstr>
      <vt:lpstr>We’ll stub the console object’s log and error methods so we can check they’re called and what’s passed to them:</vt:lpstr>
      <vt:lpstr>Where it is used in Enyo.</vt:lpstr>
      <vt:lpstr>PowerPoint Presentation</vt:lpstr>
      <vt:lpstr>Reference points/links: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TOOLS</dc:title>
  <dc:creator>Anshu Agrawal/LGSIA CSP-1(anshu.agrawal@lge.com)</dc:creator>
  <cp:lastModifiedBy>Anshu Agrawal/LGSIA CSP-1(anshu.agrawal@lge.com)</cp:lastModifiedBy>
  <cp:revision>24</cp:revision>
  <dcterms:created xsi:type="dcterms:W3CDTF">2014-08-08T04:45:51Z</dcterms:created>
  <dcterms:modified xsi:type="dcterms:W3CDTF">2014-08-08T10:31:01Z</dcterms:modified>
</cp:coreProperties>
</file>