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5" r:id="rId8"/>
    <p:sldId id="264" r:id="rId9"/>
    <p:sldId id="262" r:id="rId10"/>
    <p:sldId id="267"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E4834A-5211-4595-9B15-965D89B8B940}">
          <p14:sldIdLst>
            <p14:sldId id="256"/>
            <p14:sldId id="258"/>
            <p14:sldId id="259"/>
            <p14:sldId id="257"/>
            <p14:sldId id="260"/>
            <p14:sldId id="261"/>
            <p14:sldId id="265"/>
            <p14:sldId id="264"/>
            <p14:sldId id="262"/>
            <p14:sldId id="267"/>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E510E2-A3E1-4668-9099-69326CEC1ABB}"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346624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510E2-A3E1-4668-9099-69326CEC1ABB}"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205199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510E2-A3E1-4668-9099-69326CEC1ABB}"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32943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510E2-A3E1-4668-9099-69326CEC1ABB}"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252792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E510E2-A3E1-4668-9099-69326CEC1ABB}"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302299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E510E2-A3E1-4668-9099-69326CEC1ABB}" type="datetimeFigureOut">
              <a:rPr lang="en-US" smtClean="0"/>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229194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E510E2-A3E1-4668-9099-69326CEC1ABB}" type="datetimeFigureOut">
              <a:rPr lang="en-US" smtClean="0"/>
              <a:t>10/13/2014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16424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E510E2-A3E1-4668-9099-69326CEC1ABB}" type="datetimeFigureOut">
              <a:rPr lang="en-US" smtClean="0"/>
              <a:t>10/13/2014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11492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510E2-A3E1-4668-9099-69326CEC1ABB}" type="datetimeFigureOut">
              <a:rPr lang="en-US" smtClean="0"/>
              <a:t>10/13/2014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404338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510E2-A3E1-4668-9099-69326CEC1ABB}" type="datetimeFigureOut">
              <a:rPr lang="en-US" smtClean="0"/>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352433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510E2-A3E1-4668-9099-69326CEC1ABB}" type="datetimeFigureOut">
              <a:rPr lang="en-US" smtClean="0"/>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85487-DAA8-4317-A526-11DD12657CFA}" type="slidenum">
              <a:rPr lang="en-US" smtClean="0"/>
              <a:t>‹#›</a:t>
            </a:fld>
            <a:endParaRPr lang="en-US"/>
          </a:p>
        </p:txBody>
      </p:sp>
    </p:spTree>
    <p:extLst>
      <p:ext uri="{BB962C8B-B14F-4D97-AF65-F5344CB8AC3E}">
        <p14:creationId xmlns:p14="http://schemas.microsoft.com/office/powerpoint/2010/main" val="136887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510E2-A3E1-4668-9099-69326CEC1ABB}" type="datetimeFigureOut">
              <a:rPr lang="en-US" smtClean="0"/>
              <a:t>10/13/2014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85487-DAA8-4317-A526-11DD12657CFA}" type="slidenum">
              <a:rPr lang="en-US" smtClean="0"/>
              <a:t>‹#›</a:t>
            </a:fld>
            <a:endParaRPr lang="en-US"/>
          </a:p>
        </p:txBody>
      </p:sp>
    </p:spTree>
    <p:extLst>
      <p:ext uri="{BB962C8B-B14F-4D97-AF65-F5344CB8AC3E}">
        <p14:creationId xmlns:p14="http://schemas.microsoft.com/office/powerpoint/2010/main" val="1165516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tctechcrunch2011.files.wordpress.com/2013/05/web-components-google-i_o-1.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1771650"/>
          </a:xfrm>
        </p:spPr>
        <p:txBody>
          <a:bodyPr/>
          <a:lstStyle/>
          <a:p>
            <a:r>
              <a:rPr lang="en-US" dirty="0" smtClean="0">
                <a:solidFill>
                  <a:srgbClr val="7030A0"/>
                </a:solidFill>
              </a:rPr>
              <a:t>Introduction to Web Components</a:t>
            </a:r>
            <a:endParaRPr lang="en-US" dirty="0">
              <a:solidFill>
                <a:srgbClr val="7030A0"/>
              </a:solidFill>
            </a:endParaRPr>
          </a:p>
        </p:txBody>
      </p:sp>
      <p:sp>
        <p:nvSpPr>
          <p:cNvPr id="3" name="Subtitle 2"/>
          <p:cNvSpPr>
            <a:spLocks noGrp="1"/>
          </p:cNvSpPr>
          <p:nvPr>
            <p:ph type="subTitle" idx="1"/>
          </p:nvPr>
        </p:nvSpPr>
        <p:spPr>
          <a:xfrm>
            <a:off x="5562600" y="4876800"/>
            <a:ext cx="3352800" cy="1752600"/>
          </a:xfrm>
        </p:spPr>
        <p:txBody>
          <a:bodyPr/>
          <a:lstStyle/>
          <a:p>
            <a:endParaRPr lang="en-US" dirty="0" smtClean="0"/>
          </a:p>
          <a:p>
            <a:r>
              <a:rPr lang="en-US" dirty="0" smtClean="0">
                <a:solidFill>
                  <a:schemeClr val="accent6">
                    <a:lumMod val="75000"/>
                  </a:schemeClr>
                </a:solidFill>
              </a:rPr>
              <a:t>By:</a:t>
            </a:r>
          </a:p>
          <a:p>
            <a:r>
              <a:rPr lang="en-US" dirty="0" err="1" smtClean="0">
                <a:solidFill>
                  <a:schemeClr val="accent6">
                    <a:lumMod val="75000"/>
                  </a:schemeClr>
                </a:solidFill>
              </a:rPr>
              <a:t>Anshu</a:t>
            </a:r>
            <a:r>
              <a:rPr lang="en-US" dirty="0" smtClean="0">
                <a:solidFill>
                  <a:schemeClr val="accent6">
                    <a:lumMod val="75000"/>
                  </a:schemeClr>
                </a:solidFill>
              </a:rPr>
              <a:t> </a:t>
            </a:r>
            <a:r>
              <a:rPr lang="en-US" dirty="0" err="1" smtClean="0">
                <a:solidFill>
                  <a:schemeClr val="accent6">
                    <a:lumMod val="75000"/>
                  </a:schemeClr>
                </a:solidFill>
              </a:rPr>
              <a:t>Agrawal</a:t>
            </a:r>
            <a:endParaRPr lang="en-US" dirty="0">
              <a:solidFill>
                <a:schemeClr val="accent6">
                  <a:lumMod val="75000"/>
                </a:schemeClr>
              </a:solidFill>
            </a:endParaRPr>
          </a:p>
        </p:txBody>
      </p:sp>
    </p:spTree>
    <p:extLst>
      <p:ext uri="{BB962C8B-B14F-4D97-AF65-F5344CB8AC3E}">
        <p14:creationId xmlns:p14="http://schemas.microsoft.com/office/powerpoint/2010/main" val="1352174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HTML Imports</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chemeClr val="accent5">
                    <a:lumMod val="50000"/>
                  </a:schemeClr>
                </a:solidFill>
              </a:rPr>
              <a:t>HTML Imports, </a:t>
            </a:r>
            <a:r>
              <a:rPr lang="en-US" dirty="0">
                <a:solidFill>
                  <a:schemeClr val="accent5">
                    <a:lumMod val="50000"/>
                  </a:schemeClr>
                </a:solidFill>
              </a:rPr>
              <a:t>part of the </a:t>
            </a:r>
            <a:r>
              <a:rPr lang="en-US" dirty="0" smtClean="0">
                <a:solidFill>
                  <a:schemeClr val="accent5">
                    <a:lumMod val="50000"/>
                  </a:schemeClr>
                </a:solidFill>
              </a:rPr>
              <a:t>Web Components</a:t>
            </a:r>
            <a:r>
              <a:rPr lang="en-US" dirty="0">
                <a:solidFill>
                  <a:schemeClr val="accent5">
                    <a:lumMod val="50000"/>
                  </a:schemeClr>
                </a:solidFill>
              </a:rPr>
              <a:t> cast, is a way to include HTML documents in other HTML documents. </a:t>
            </a:r>
            <a:endParaRPr lang="en-US" dirty="0" smtClean="0">
              <a:solidFill>
                <a:schemeClr val="accent5">
                  <a:lumMod val="50000"/>
                </a:schemeClr>
              </a:solidFill>
            </a:endParaRPr>
          </a:p>
          <a:p>
            <a:pPr algn="just"/>
            <a:r>
              <a:rPr lang="en-US" dirty="0" smtClean="0">
                <a:solidFill>
                  <a:schemeClr val="accent5">
                    <a:lumMod val="50000"/>
                  </a:schemeClr>
                </a:solidFill>
              </a:rPr>
              <a:t>You're </a:t>
            </a:r>
            <a:r>
              <a:rPr lang="en-US" dirty="0">
                <a:solidFill>
                  <a:schemeClr val="accent5">
                    <a:lumMod val="50000"/>
                  </a:schemeClr>
                </a:solidFill>
              </a:rPr>
              <a:t>not limited to markup either. An import can also include CSS, JavaScript, or anything else an .html file can contain. </a:t>
            </a:r>
            <a:endParaRPr lang="en-US" dirty="0" smtClean="0">
              <a:solidFill>
                <a:schemeClr val="accent5">
                  <a:lumMod val="50000"/>
                </a:schemeClr>
              </a:solidFill>
            </a:endParaRPr>
          </a:p>
          <a:p>
            <a:pPr algn="just"/>
            <a:r>
              <a:rPr lang="en-US" dirty="0" smtClean="0">
                <a:solidFill>
                  <a:schemeClr val="accent5">
                    <a:lumMod val="50000"/>
                  </a:schemeClr>
                </a:solidFill>
              </a:rPr>
              <a:t>In </a:t>
            </a:r>
            <a:r>
              <a:rPr lang="en-US" dirty="0">
                <a:solidFill>
                  <a:schemeClr val="accent5">
                    <a:lumMod val="50000"/>
                  </a:schemeClr>
                </a:solidFill>
              </a:rPr>
              <a:t>other words, this makes imports a </a:t>
            </a:r>
            <a:r>
              <a:rPr lang="en-US" b="1" dirty="0">
                <a:solidFill>
                  <a:schemeClr val="accent5">
                    <a:lumMod val="50000"/>
                  </a:schemeClr>
                </a:solidFill>
              </a:rPr>
              <a:t>fantastic tool for loading related HTML/CSS/JS</a:t>
            </a:r>
            <a:r>
              <a:rPr lang="en-US" dirty="0" smtClean="0">
                <a:solidFill>
                  <a:schemeClr val="accent5">
                    <a:lumMod val="50000"/>
                  </a:schemeClr>
                </a:solidFill>
              </a:rPr>
              <a:t>.</a:t>
            </a:r>
          </a:p>
          <a:p>
            <a:r>
              <a:rPr lang="en-US" dirty="0">
                <a:solidFill>
                  <a:schemeClr val="accent5">
                    <a:lumMod val="50000"/>
                  </a:schemeClr>
                </a:solidFill>
              </a:rPr>
              <a:t>&lt;link </a:t>
            </a:r>
            <a:r>
              <a:rPr lang="en-US" dirty="0" err="1">
                <a:solidFill>
                  <a:schemeClr val="accent5">
                    <a:lumMod val="50000"/>
                  </a:schemeClr>
                </a:solidFill>
              </a:rPr>
              <a:t>rel</a:t>
            </a:r>
            <a:r>
              <a:rPr lang="en-US" dirty="0">
                <a:solidFill>
                  <a:schemeClr val="accent5">
                    <a:lumMod val="50000"/>
                  </a:schemeClr>
                </a:solidFill>
              </a:rPr>
              <a:t>="import" </a:t>
            </a:r>
            <a:r>
              <a:rPr lang="en-US" dirty="0" err="1">
                <a:solidFill>
                  <a:schemeClr val="accent5">
                    <a:lumMod val="50000"/>
                  </a:schemeClr>
                </a:solidFill>
              </a:rPr>
              <a:t>href</a:t>
            </a:r>
            <a:r>
              <a:rPr lang="en-US" dirty="0">
                <a:solidFill>
                  <a:schemeClr val="accent5">
                    <a:lumMod val="50000"/>
                  </a:schemeClr>
                </a:solidFill>
              </a:rPr>
              <a:t>="/path/to/imports/stuff.html"&gt;</a:t>
            </a:r>
          </a:p>
        </p:txBody>
      </p:sp>
    </p:spTree>
    <p:extLst>
      <p:ext uri="{BB962C8B-B14F-4D97-AF65-F5344CB8AC3E}">
        <p14:creationId xmlns:p14="http://schemas.microsoft.com/office/powerpoint/2010/main" val="391967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530457"/>
            <a:ext cx="80772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68272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Introduction</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20000"/>
          </a:bodyPr>
          <a:lstStyle/>
          <a:p>
            <a:pPr algn="just"/>
            <a:r>
              <a:rPr lang="en-US" dirty="0">
                <a:solidFill>
                  <a:schemeClr val="accent5">
                    <a:lumMod val="50000"/>
                  </a:schemeClr>
                </a:solidFill>
              </a:rPr>
              <a:t>Web Components are a collection of standards which are working their way through the W3C and landing in browsers as we speak. </a:t>
            </a:r>
            <a:endParaRPr lang="en-US" dirty="0" smtClean="0">
              <a:solidFill>
                <a:schemeClr val="accent5">
                  <a:lumMod val="50000"/>
                </a:schemeClr>
              </a:solidFill>
            </a:endParaRPr>
          </a:p>
          <a:p>
            <a:pPr algn="just"/>
            <a:r>
              <a:rPr lang="en-US" dirty="0" smtClean="0">
                <a:solidFill>
                  <a:schemeClr val="accent5">
                    <a:lumMod val="50000"/>
                  </a:schemeClr>
                </a:solidFill>
              </a:rPr>
              <a:t>In </a:t>
            </a:r>
            <a:r>
              <a:rPr lang="en-US" dirty="0">
                <a:solidFill>
                  <a:schemeClr val="accent5">
                    <a:lumMod val="50000"/>
                  </a:schemeClr>
                </a:solidFill>
              </a:rPr>
              <a:t>a nutshell, they allow us to bundle markup and styles into custom HTML elements. </a:t>
            </a:r>
            <a:endParaRPr lang="en-US" dirty="0" smtClean="0">
              <a:solidFill>
                <a:schemeClr val="accent5">
                  <a:lumMod val="50000"/>
                </a:schemeClr>
              </a:solidFill>
            </a:endParaRPr>
          </a:p>
          <a:p>
            <a:pPr algn="just"/>
            <a:r>
              <a:rPr lang="en-US" dirty="0" smtClean="0">
                <a:solidFill>
                  <a:schemeClr val="accent5">
                    <a:lumMod val="50000"/>
                  </a:schemeClr>
                </a:solidFill>
              </a:rPr>
              <a:t>What's </a:t>
            </a:r>
            <a:r>
              <a:rPr lang="en-US" dirty="0">
                <a:solidFill>
                  <a:schemeClr val="accent5">
                    <a:lumMod val="50000"/>
                  </a:schemeClr>
                </a:solidFill>
              </a:rPr>
              <a:t>truly amazing about these new elements is that they fully encapsulate all of their HTML and CSS. </a:t>
            </a:r>
            <a:endParaRPr lang="en-US" dirty="0" smtClean="0">
              <a:solidFill>
                <a:schemeClr val="accent5">
                  <a:lumMod val="50000"/>
                </a:schemeClr>
              </a:solidFill>
            </a:endParaRPr>
          </a:p>
          <a:p>
            <a:pPr algn="just"/>
            <a:r>
              <a:rPr lang="en-US" dirty="0" smtClean="0">
                <a:solidFill>
                  <a:schemeClr val="accent5">
                    <a:lumMod val="50000"/>
                  </a:schemeClr>
                </a:solidFill>
              </a:rPr>
              <a:t>That </a:t>
            </a:r>
            <a:r>
              <a:rPr lang="en-US" dirty="0">
                <a:solidFill>
                  <a:schemeClr val="accent5">
                    <a:lumMod val="50000"/>
                  </a:schemeClr>
                </a:solidFill>
              </a:rPr>
              <a:t>means the styles that you write always render as you intended, and your HTML is safe from the prying eyes of external JavaScript</a:t>
            </a:r>
            <a:r>
              <a:rPr lang="en-US" dirty="0" smtClean="0">
                <a:solidFill>
                  <a:schemeClr val="accent5">
                    <a:lumMod val="50000"/>
                  </a:schemeClr>
                </a:solidFill>
              </a:rPr>
              <a:t>.</a:t>
            </a:r>
            <a:r>
              <a:rPr lang="en-US" dirty="0">
                <a:solidFill>
                  <a:schemeClr val="accent5">
                    <a:lumMod val="50000"/>
                  </a:schemeClr>
                </a:solidFill>
              </a:rPr>
              <a:t> </a:t>
            </a:r>
            <a:endParaRPr lang="en-US" dirty="0" smtClean="0">
              <a:solidFill>
                <a:schemeClr val="accent5">
                  <a:lumMod val="50000"/>
                </a:schemeClr>
              </a:solidFill>
            </a:endParaRPr>
          </a:p>
          <a:p>
            <a:pPr algn="just"/>
            <a:r>
              <a:rPr lang="en-US" dirty="0" smtClean="0">
                <a:solidFill>
                  <a:schemeClr val="accent5">
                    <a:lumMod val="50000"/>
                  </a:schemeClr>
                </a:solidFill>
              </a:rPr>
              <a:t>Web </a:t>
            </a:r>
            <a:r>
              <a:rPr lang="en-US" dirty="0">
                <a:solidFill>
                  <a:schemeClr val="accent5">
                    <a:lumMod val="50000"/>
                  </a:schemeClr>
                </a:solidFill>
              </a:rPr>
              <a:t>Components are a collection of building blocks, not a single thing. </a:t>
            </a:r>
          </a:p>
        </p:txBody>
      </p:sp>
    </p:spTree>
    <p:extLst>
      <p:ext uri="{BB962C8B-B14F-4D97-AF65-F5344CB8AC3E}">
        <p14:creationId xmlns:p14="http://schemas.microsoft.com/office/powerpoint/2010/main" val="285219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 Components - Google I_O-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541327" cy="609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173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Explanation of Building Blocks</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10000"/>
          </a:bodyPr>
          <a:lstStyle/>
          <a:p>
            <a:pPr algn="just"/>
            <a:r>
              <a:rPr lang="en-US" b="1" dirty="0">
                <a:solidFill>
                  <a:schemeClr val="accent5">
                    <a:lumMod val="50000"/>
                  </a:schemeClr>
                </a:solidFill>
              </a:rPr>
              <a:t>Shadow DOM</a:t>
            </a:r>
            <a:r>
              <a:rPr lang="en-US" dirty="0">
                <a:solidFill>
                  <a:schemeClr val="accent5">
                    <a:lumMod val="50000"/>
                  </a:schemeClr>
                </a:solidFill>
              </a:rPr>
              <a:t> allows us to </a:t>
            </a:r>
            <a:r>
              <a:rPr lang="en-US" dirty="0" smtClean="0">
                <a:solidFill>
                  <a:schemeClr val="accent5">
                    <a:lumMod val="50000"/>
                  </a:schemeClr>
                </a:solidFill>
              </a:rPr>
              <a:t>encapsulate DOM</a:t>
            </a:r>
            <a:r>
              <a:rPr lang="en-US" dirty="0">
                <a:solidFill>
                  <a:schemeClr val="accent5">
                    <a:lumMod val="50000"/>
                  </a:schemeClr>
                </a:solidFill>
              </a:rPr>
              <a:t> </a:t>
            </a:r>
            <a:r>
              <a:rPr lang="en-US" dirty="0" smtClean="0">
                <a:solidFill>
                  <a:schemeClr val="accent5">
                    <a:lumMod val="50000"/>
                  </a:schemeClr>
                </a:solidFill>
              </a:rPr>
              <a:t>and CSS.</a:t>
            </a:r>
            <a:endParaRPr lang="en-US" dirty="0">
              <a:solidFill>
                <a:schemeClr val="accent5">
                  <a:lumMod val="50000"/>
                </a:schemeClr>
              </a:solidFill>
            </a:endParaRPr>
          </a:p>
          <a:p>
            <a:pPr algn="just"/>
            <a:r>
              <a:rPr lang="en-US" b="1" dirty="0">
                <a:solidFill>
                  <a:schemeClr val="accent5">
                    <a:lumMod val="50000"/>
                  </a:schemeClr>
                </a:solidFill>
              </a:rPr>
              <a:t>HTML Templates</a:t>
            </a:r>
            <a:r>
              <a:rPr lang="en-US" dirty="0">
                <a:solidFill>
                  <a:schemeClr val="accent5">
                    <a:lumMod val="50000"/>
                  </a:schemeClr>
                </a:solidFill>
              </a:rPr>
              <a:t> are a way of having a </a:t>
            </a:r>
            <a:r>
              <a:rPr lang="en-US" dirty="0" err="1">
                <a:solidFill>
                  <a:schemeClr val="accent5">
                    <a:lumMod val="50000"/>
                  </a:schemeClr>
                </a:solidFill>
              </a:rPr>
              <a:t>clonable</a:t>
            </a:r>
            <a:r>
              <a:rPr lang="en-US" dirty="0">
                <a:solidFill>
                  <a:schemeClr val="accent5">
                    <a:lumMod val="50000"/>
                  </a:schemeClr>
                </a:solidFill>
              </a:rPr>
              <a:t> DOM that can be reused on the </a:t>
            </a:r>
            <a:r>
              <a:rPr lang="en-US" dirty="0" smtClean="0">
                <a:solidFill>
                  <a:schemeClr val="accent5">
                    <a:lumMod val="50000"/>
                  </a:schemeClr>
                </a:solidFill>
              </a:rPr>
              <a:t>page.</a:t>
            </a:r>
            <a:endParaRPr lang="en-US" dirty="0">
              <a:solidFill>
                <a:schemeClr val="accent5">
                  <a:lumMod val="50000"/>
                </a:schemeClr>
              </a:solidFill>
            </a:endParaRPr>
          </a:p>
          <a:p>
            <a:pPr algn="just"/>
            <a:r>
              <a:rPr lang="en-US" b="1" dirty="0">
                <a:solidFill>
                  <a:schemeClr val="accent5">
                    <a:lumMod val="50000"/>
                  </a:schemeClr>
                </a:solidFill>
              </a:rPr>
              <a:t>Custom elements</a:t>
            </a:r>
            <a:r>
              <a:rPr lang="en-US" dirty="0">
                <a:solidFill>
                  <a:schemeClr val="accent5">
                    <a:lumMod val="50000"/>
                  </a:schemeClr>
                </a:solidFill>
              </a:rPr>
              <a:t> can either create new or extend existing elements. That means that a developer can, for example, extend the input element to support only credit card number format or they can create a new element which will contain all the fields required for credit card payment.</a:t>
            </a:r>
          </a:p>
          <a:p>
            <a:pPr algn="just"/>
            <a:r>
              <a:rPr lang="en-US" b="1" dirty="0">
                <a:solidFill>
                  <a:schemeClr val="accent5">
                    <a:lumMod val="50000"/>
                  </a:schemeClr>
                </a:solidFill>
              </a:rPr>
              <a:t>HTML Imports</a:t>
            </a:r>
            <a:r>
              <a:rPr lang="en-US" dirty="0">
                <a:solidFill>
                  <a:schemeClr val="accent5">
                    <a:lumMod val="50000"/>
                  </a:schemeClr>
                </a:solidFill>
              </a:rPr>
              <a:t> are a way of including web components into the page without having them inline in the </a:t>
            </a:r>
            <a:r>
              <a:rPr lang="en-US" dirty="0" smtClean="0">
                <a:solidFill>
                  <a:schemeClr val="accent5">
                    <a:lumMod val="50000"/>
                  </a:schemeClr>
                </a:solidFill>
              </a:rPr>
              <a:t>code.</a:t>
            </a:r>
            <a:endParaRPr lang="en-US" dirty="0">
              <a:solidFill>
                <a:schemeClr val="accent5">
                  <a:lumMod val="50000"/>
                </a:schemeClr>
              </a:solidFill>
            </a:endParaRPr>
          </a:p>
        </p:txBody>
      </p:sp>
    </p:spTree>
    <p:extLst>
      <p:ext uri="{BB962C8B-B14F-4D97-AF65-F5344CB8AC3E}">
        <p14:creationId xmlns:p14="http://schemas.microsoft.com/office/powerpoint/2010/main" val="2273736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HTML Templates</a:t>
            </a:r>
            <a:endParaRPr lang="en-US" dirty="0">
              <a:solidFill>
                <a:schemeClr val="accent6">
                  <a:lumMod val="75000"/>
                </a:schemeClr>
              </a:solidFill>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300" b="1" dirty="0">
                <a:solidFill>
                  <a:schemeClr val="accent5">
                    <a:lumMod val="50000"/>
                  </a:schemeClr>
                </a:solidFill>
              </a:rPr>
              <a:t>Every good construction project has to start with a blueprint, and with Web Components that blueprint comes from the new &lt;template&gt; tag. </a:t>
            </a:r>
            <a:endParaRPr lang="en-US" sz="2300" b="1" dirty="0" smtClean="0">
              <a:solidFill>
                <a:schemeClr val="accent5">
                  <a:lumMod val="50000"/>
                </a:schemeClr>
              </a:solidFill>
            </a:endParaRPr>
          </a:p>
          <a:p>
            <a:pPr algn="just"/>
            <a:r>
              <a:rPr lang="en-US" sz="2300" b="1" dirty="0" smtClean="0">
                <a:solidFill>
                  <a:schemeClr val="accent5">
                    <a:lumMod val="50000"/>
                  </a:schemeClr>
                </a:solidFill>
              </a:rPr>
              <a:t>The </a:t>
            </a:r>
            <a:r>
              <a:rPr lang="en-US" sz="2300" b="1" dirty="0">
                <a:solidFill>
                  <a:schemeClr val="accent5">
                    <a:lumMod val="50000"/>
                  </a:schemeClr>
                </a:solidFill>
              </a:rPr>
              <a:t>template tag allows you to store some markup on the page which you can later clone and reuse. </a:t>
            </a:r>
            <a:endParaRPr lang="en-US" sz="2300" b="1" dirty="0" smtClean="0">
              <a:solidFill>
                <a:schemeClr val="accent5">
                  <a:lumMod val="50000"/>
                </a:schemeClr>
              </a:solidFill>
            </a:endParaRPr>
          </a:p>
          <a:p>
            <a:pPr algn="just"/>
            <a:r>
              <a:rPr lang="en-US" sz="2400" b="1" dirty="0">
                <a:solidFill>
                  <a:schemeClr val="accent5">
                    <a:lumMod val="50000"/>
                  </a:schemeClr>
                </a:solidFill>
              </a:rPr>
              <a:t>Templates allow you to declare fragments of markup which are parsed as HTML, go unused at page load, but can be instantiated later on at runtime</a:t>
            </a:r>
            <a:r>
              <a:rPr lang="en-US" sz="2400" b="1" dirty="0" smtClean="0">
                <a:solidFill>
                  <a:schemeClr val="accent5">
                    <a:lumMod val="50000"/>
                  </a:schemeClr>
                </a:solidFill>
              </a:rPr>
              <a:t>.</a:t>
            </a:r>
          </a:p>
          <a:p>
            <a:pPr algn="just"/>
            <a:r>
              <a:rPr lang="en-US" sz="2300" b="1" dirty="0" smtClean="0">
                <a:solidFill>
                  <a:schemeClr val="accent5">
                    <a:lumMod val="50000"/>
                  </a:schemeClr>
                </a:solidFill>
              </a:rPr>
              <a:t>Everything </a:t>
            </a:r>
            <a:r>
              <a:rPr lang="en-US" sz="2300" b="1" dirty="0">
                <a:solidFill>
                  <a:schemeClr val="accent5">
                    <a:lumMod val="50000"/>
                  </a:schemeClr>
                </a:solidFill>
              </a:rPr>
              <a:t>inside a template is considered inert by the browser. </a:t>
            </a:r>
            <a:endParaRPr lang="en-US" sz="2300" b="1" dirty="0" smtClean="0">
              <a:solidFill>
                <a:schemeClr val="accent5">
                  <a:lumMod val="50000"/>
                </a:schemeClr>
              </a:solidFill>
            </a:endParaRPr>
          </a:p>
          <a:p>
            <a:pPr algn="just"/>
            <a:r>
              <a:rPr lang="en-US" sz="2300" b="1" dirty="0" smtClean="0">
                <a:solidFill>
                  <a:schemeClr val="accent5">
                    <a:lumMod val="50000"/>
                  </a:schemeClr>
                </a:solidFill>
              </a:rPr>
              <a:t>This </a:t>
            </a:r>
            <a:r>
              <a:rPr lang="en-US" sz="2300" b="1" dirty="0">
                <a:solidFill>
                  <a:schemeClr val="accent5">
                    <a:lumMod val="50000"/>
                  </a:schemeClr>
                </a:solidFill>
              </a:rPr>
              <a:t>means tags with external sources—&lt;</a:t>
            </a:r>
            <a:r>
              <a:rPr lang="en-US" sz="2300" b="1" dirty="0" err="1">
                <a:solidFill>
                  <a:schemeClr val="accent5">
                    <a:lumMod val="50000"/>
                  </a:schemeClr>
                </a:solidFill>
              </a:rPr>
              <a:t>img</a:t>
            </a:r>
            <a:r>
              <a:rPr lang="en-US" sz="2300" b="1" dirty="0">
                <a:solidFill>
                  <a:schemeClr val="accent5">
                    <a:lumMod val="50000"/>
                  </a:schemeClr>
                </a:solidFill>
              </a:rPr>
              <a:t>&gt;, &lt;audio&gt;, &lt;video&gt;, etc.—do not make http requests and&lt;script&gt; tags do not execute. It also means that nothing from within the template is rendered on the page until we activate it using JavaScript.</a:t>
            </a:r>
          </a:p>
        </p:txBody>
      </p:sp>
    </p:spTree>
    <p:extLst>
      <p:ext uri="{BB962C8B-B14F-4D97-AF65-F5344CB8AC3E}">
        <p14:creationId xmlns:p14="http://schemas.microsoft.com/office/powerpoint/2010/main" val="4064192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Shadow </a:t>
            </a:r>
            <a:r>
              <a:rPr lang="en-US" dirty="0">
                <a:solidFill>
                  <a:schemeClr val="accent6">
                    <a:lumMod val="75000"/>
                  </a:schemeClr>
                </a:solidFill>
              </a:rPr>
              <a:t>DOM </a:t>
            </a:r>
            <a:r>
              <a:rPr lang="en-US" dirty="0" smtClean="0">
                <a:solidFill>
                  <a:schemeClr val="accent6">
                    <a:lumMod val="75000"/>
                  </a:schemeClr>
                </a:solidFill>
              </a:rPr>
              <a:t>&amp; its terminologies</a:t>
            </a:r>
            <a:endParaRPr lang="en-US" dirty="0">
              <a:solidFill>
                <a:schemeClr val="accent6">
                  <a:lumMod val="75000"/>
                </a:schemeClr>
              </a:solidFill>
            </a:endParaRPr>
          </a:p>
        </p:txBody>
      </p:sp>
      <p:sp>
        <p:nvSpPr>
          <p:cNvPr id="3" name="Content Placeholder 2"/>
          <p:cNvSpPr>
            <a:spLocks noGrp="1"/>
          </p:cNvSpPr>
          <p:nvPr>
            <p:ph idx="1"/>
          </p:nvPr>
        </p:nvSpPr>
        <p:spPr>
          <a:xfrm>
            <a:off x="152400" y="1371600"/>
            <a:ext cx="8839200" cy="5334000"/>
          </a:xfrm>
        </p:spPr>
        <p:txBody>
          <a:bodyPr>
            <a:normAutofit fontScale="62500" lnSpcReduction="20000"/>
          </a:bodyPr>
          <a:lstStyle/>
          <a:p>
            <a:pPr algn="just"/>
            <a:r>
              <a:rPr lang="en-US" sz="3400" dirty="0">
                <a:solidFill>
                  <a:schemeClr val="accent5">
                    <a:lumMod val="50000"/>
                  </a:schemeClr>
                </a:solidFill>
              </a:rPr>
              <a:t>To create shadow DOM, select an element and call its </a:t>
            </a:r>
            <a:r>
              <a:rPr lang="en-US" sz="3400" dirty="0" err="1">
                <a:solidFill>
                  <a:schemeClr val="accent5">
                    <a:lumMod val="50000"/>
                  </a:schemeClr>
                </a:solidFill>
              </a:rPr>
              <a:t>createShadowRoot</a:t>
            </a:r>
            <a:r>
              <a:rPr lang="en-US" sz="3400" dirty="0">
                <a:solidFill>
                  <a:schemeClr val="accent5">
                    <a:lumMod val="50000"/>
                  </a:schemeClr>
                </a:solidFill>
              </a:rPr>
              <a:t> method</a:t>
            </a:r>
            <a:r>
              <a:rPr lang="en-US" sz="3400" dirty="0" smtClean="0">
                <a:solidFill>
                  <a:schemeClr val="accent5">
                    <a:lumMod val="50000"/>
                  </a:schemeClr>
                </a:solidFill>
              </a:rPr>
              <a:t>.</a:t>
            </a:r>
          </a:p>
          <a:p>
            <a:pPr algn="just"/>
            <a:r>
              <a:rPr lang="en-US" sz="3400" dirty="0" smtClean="0">
                <a:solidFill>
                  <a:schemeClr val="accent5">
                    <a:lumMod val="50000"/>
                  </a:schemeClr>
                </a:solidFill>
              </a:rPr>
              <a:t>This </a:t>
            </a:r>
            <a:r>
              <a:rPr lang="en-US" sz="3400" dirty="0">
                <a:solidFill>
                  <a:schemeClr val="accent5">
                    <a:lumMod val="50000"/>
                  </a:schemeClr>
                </a:solidFill>
              </a:rPr>
              <a:t>will return a document fragment which you can then fill with content</a:t>
            </a:r>
            <a:r>
              <a:rPr lang="en-US" sz="3400" dirty="0" smtClean="0">
                <a:solidFill>
                  <a:schemeClr val="accent5">
                    <a:lumMod val="50000"/>
                  </a:schemeClr>
                </a:solidFill>
              </a:rPr>
              <a:t>.</a:t>
            </a:r>
          </a:p>
          <a:p>
            <a:pPr marL="0" indent="0" algn="just">
              <a:buNone/>
            </a:pPr>
            <a:r>
              <a:rPr lang="en-US" sz="3400" dirty="0" smtClean="0">
                <a:solidFill>
                  <a:schemeClr val="accent5">
                    <a:lumMod val="50000"/>
                  </a:schemeClr>
                </a:solidFill>
              </a:rPr>
              <a:t>				</a:t>
            </a:r>
            <a:r>
              <a:rPr lang="en-US" sz="3400" b="1" dirty="0" smtClean="0">
                <a:solidFill>
                  <a:schemeClr val="accent5">
                    <a:lumMod val="50000"/>
                  </a:schemeClr>
                </a:solidFill>
              </a:rPr>
              <a:t>Shadow </a:t>
            </a:r>
            <a:r>
              <a:rPr lang="en-US" sz="3400" b="1" dirty="0">
                <a:solidFill>
                  <a:schemeClr val="accent5">
                    <a:lumMod val="50000"/>
                  </a:schemeClr>
                </a:solidFill>
              </a:rPr>
              <a:t>Host</a:t>
            </a:r>
          </a:p>
          <a:p>
            <a:pPr algn="just"/>
            <a:r>
              <a:rPr lang="en-US" sz="3400" dirty="0">
                <a:solidFill>
                  <a:schemeClr val="accent5">
                    <a:lumMod val="50000"/>
                  </a:schemeClr>
                </a:solidFill>
              </a:rPr>
              <a:t>In shadow DOM parlance, the element that you call </a:t>
            </a:r>
            <a:r>
              <a:rPr lang="en-US" sz="3400" dirty="0" err="1">
                <a:solidFill>
                  <a:schemeClr val="accent5">
                    <a:lumMod val="50000"/>
                  </a:schemeClr>
                </a:solidFill>
              </a:rPr>
              <a:t>createShadowRoot</a:t>
            </a:r>
            <a:r>
              <a:rPr lang="en-US" sz="3400" dirty="0">
                <a:solidFill>
                  <a:schemeClr val="accent5">
                    <a:lumMod val="50000"/>
                  </a:schemeClr>
                </a:solidFill>
              </a:rPr>
              <a:t> on is known as the </a:t>
            </a:r>
            <a:r>
              <a:rPr lang="en-US" sz="3400" b="1" dirty="0">
                <a:solidFill>
                  <a:schemeClr val="accent5">
                    <a:lumMod val="50000"/>
                  </a:schemeClr>
                </a:solidFill>
              </a:rPr>
              <a:t>Shadow Host.</a:t>
            </a:r>
            <a:r>
              <a:rPr lang="en-US" sz="3400" dirty="0">
                <a:solidFill>
                  <a:schemeClr val="accent5">
                    <a:lumMod val="50000"/>
                  </a:schemeClr>
                </a:solidFill>
              </a:rPr>
              <a:t> </a:t>
            </a:r>
            <a:endParaRPr lang="en-US" sz="3400" dirty="0" smtClean="0">
              <a:solidFill>
                <a:schemeClr val="accent5">
                  <a:lumMod val="50000"/>
                </a:schemeClr>
              </a:solidFill>
            </a:endParaRPr>
          </a:p>
          <a:p>
            <a:pPr algn="just"/>
            <a:r>
              <a:rPr lang="en-US" sz="3400" dirty="0" smtClean="0">
                <a:solidFill>
                  <a:schemeClr val="accent5">
                    <a:lumMod val="50000"/>
                  </a:schemeClr>
                </a:solidFill>
              </a:rPr>
              <a:t>It's </a:t>
            </a:r>
            <a:r>
              <a:rPr lang="en-US" sz="3400" dirty="0">
                <a:solidFill>
                  <a:schemeClr val="accent5">
                    <a:lumMod val="50000"/>
                  </a:schemeClr>
                </a:solidFill>
              </a:rPr>
              <a:t>the only piece visible to the user, and it's where you would ask the user to supply your element with content.</a:t>
            </a:r>
          </a:p>
          <a:p>
            <a:pPr algn="just"/>
            <a:r>
              <a:rPr lang="en-US" sz="3400" dirty="0">
                <a:solidFill>
                  <a:schemeClr val="accent5">
                    <a:lumMod val="50000"/>
                  </a:schemeClr>
                </a:solidFill>
              </a:rPr>
              <a:t>If you think about our &lt;video&gt; tag from before, the &lt;video&gt; element itself is the shadow host, and the contents are the </a:t>
            </a:r>
            <a:r>
              <a:rPr lang="en-US" sz="3400" dirty="0" smtClean="0">
                <a:solidFill>
                  <a:schemeClr val="accent5">
                    <a:lumMod val="50000"/>
                  </a:schemeClr>
                </a:solidFill>
              </a:rPr>
              <a:t>tags </a:t>
            </a:r>
            <a:r>
              <a:rPr lang="en-US" sz="3400" dirty="0">
                <a:solidFill>
                  <a:schemeClr val="accent5">
                    <a:lumMod val="50000"/>
                  </a:schemeClr>
                </a:solidFill>
              </a:rPr>
              <a:t>you nest inside of it</a:t>
            </a:r>
            <a:r>
              <a:rPr lang="en-US" sz="3400" dirty="0" smtClean="0">
                <a:solidFill>
                  <a:schemeClr val="accent5">
                    <a:lumMod val="50000"/>
                  </a:schemeClr>
                </a:solidFill>
              </a:rPr>
              <a:t>.</a:t>
            </a:r>
            <a:endParaRPr lang="en-US" sz="3400" dirty="0">
              <a:solidFill>
                <a:schemeClr val="accent5">
                  <a:lumMod val="50000"/>
                </a:schemeClr>
              </a:solidFill>
            </a:endParaRPr>
          </a:p>
          <a:p>
            <a:pPr marL="0" indent="0" algn="just">
              <a:buNone/>
            </a:pPr>
            <a:r>
              <a:rPr lang="en-US" sz="3400" dirty="0" smtClean="0">
                <a:solidFill>
                  <a:schemeClr val="accent5">
                    <a:lumMod val="50000"/>
                  </a:schemeClr>
                </a:solidFill>
              </a:rPr>
              <a:t>				</a:t>
            </a:r>
            <a:r>
              <a:rPr lang="en-US" sz="3400" b="1" dirty="0" smtClean="0">
                <a:solidFill>
                  <a:schemeClr val="accent5">
                    <a:lumMod val="50000"/>
                  </a:schemeClr>
                </a:solidFill>
              </a:rPr>
              <a:t>Shadow </a:t>
            </a:r>
            <a:r>
              <a:rPr lang="en-US" sz="3400" b="1" dirty="0">
                <a:solidFill>
                  <a:schemeClr val="accent5">
                    <a:lumMod val="50000"/>
                  </a:schemeClr>
                </a:solidFill>
              </a:rPr>
              <a:t>Root</a:t>
            </a:r>
          </a:p>
          <a:p>
            <a:pPr algn="just"/>
            <a:r>
              <a:rPr lang="en-US" sz="3400" dirty="0">
                <a:solidFill>
                  <a:schemeClr val="accent5">
                    <a:lumMod val="50000"/>
                  </a:schemeClr>
                </a:solidFill>
              </a:rPr>
              <a:t>The document fragment returned by </a:t>
            </a:r>
            <a:r>
              <a:rPr lang="en-US" sz="3400" dirty="0" err="1">
                <a:solidFill>
                  <a:schemeClr val="accent5">
                    <a:lumMod val="50000"/>
                  </a:schemeClr>
                </a:solidFill>
              </a:rPr>
              <a:t>createShadowRoot</a:t>
            </a:r>
            <a:r>
              <a:rPr lang="en-US" sz="3400" dirty="0">
                <a:solidFill>
                  <a:schemeClr val="accent5">
                    <a:lumMod val="50000"/>
                  </a:schemeClr>
                </a:solidFill>
              </a:rPr>
              <a:t> is known as the </a:t>
            </a:r>
            <a:r>
              <a:rPr lang="en-US" sz="3400" b="1" dirty="0">
                <a:solidFill>
                  <a:schemeClr val="accent5">
                    <a:lumMod val="50000"/>
                  </a:schemeClr>
                </a:solidFill>
              </a:rPr>
              <a:t>Shadow Root.</a:t>
            </a:r>
            <a:r>
              <a:rPr lang="en-US" sz="3400" dirty="0">
                <a:solidFill>
                  <a:schemeClr val="accent5">
                    <a:lumMod val="50000"/>
                  </a:schemeClr>
                </a:solidFill>
              </a:rPr>
              <a:t> </a:t>
            </a:r>
            <a:endParaRPr lang="en-US" sz="3400" dirty="0" smtClean="0">
              <a:solidFill>
                <a:schemeClr val="accent5">
                  <a:lumMod val="50000"/>
                </a:schemeClr>
              </a:solidFill>
            </a:endParaRPr>
          </a:p>
          <a:p>
            <a:pPr algn="just"/>
            <a:r>
              <a:rPr lang="en-US" sz="3400" dirty="0" smtClean="0">
                <a:solidFill>
                  <a:schemeClr val="accent5">
                    <a:lumMod val="50000"/>
                  </a:schemeClr>
                </a:solidFill>
              </a:rPr>
              <a:t>The </a:t>
            </a:r>
            <a:r>
              <a:rPr lang="en-US" sz="3400" dirty="0">
                <a:solidFill>
                  <a:schemeClr val="accent5">
                    <a:lumMod val="50000"/>
                  </a:schemeClr>
                </a:solidFill>
              </a:rPr>
              <a:t>shadow root, and its descendants, are hidden from the user, but they're what the browser will actually render when it sees our tag.</a:t>
            </a:r>
          </a:p>
          <a:p>
            <a:pPr algn="just"/>
            <a:r>
              <a:rPr lang="en-US" sz="3400" dirty="0">
                <a:solidFill>
                  <a:schemeClr val="accent5">
                    <a:lumMod val="50000"/>
                  </a:schemeClr>
                </a:solidFill>
              </a:rPr>
              <a:t>In the &lt;video&gt; example, the play button, scrubber, </a:t>
            </a:r>
            <a:r>
              <a:rPr lang="en-US" sz="3400" dirty="0" err="1">
                <a:solidFill>
                  <a:schemeClr val="accent5">
                    <a:lumMod val="50000"/>
                  </a:schemeClr>
                </a:solidFill>
              </a:rPr>
              <a:t>timecode</a:t>
            </a:r>
            <a:r>
              <a:rPr lang="en-US" sz="3400" dirty="0">
                <a:solidFill>
                  <a:schemeClr val="accent5">
                    <a:lumMod val="50000"/>
                  </a:schemeClr>
                </a:solidFill>
              </a:rPr>
              <a:t>, etc. are all descendants of the shadow root. They show up on the screen but their markup is not visible to the user.</a:t>
            </a:r>
          </a:p>
          <a:p>
            <a:pPr algn="just"/>
            <a:endParaRPr lang="en-US" dirty="0">
              <a:solidFill>
                <a:schemeClr val="accent5">
                  <a:lumMod val="50000"/>
                </a:schemeClr>
              </a:solidFill>
            </a:endParaRPr>
          </a:p>
        </p:txBody>
      </p:sp>
    </p:spTree>
    <p:extLst>
      <p:ext uri="{BB962C8B-B14F-4D97-AF65-F5344CB8AC3E}">
        <p14:creationId xmlns:p14="http://schemas.microsoft.com/office/powerpoint/2010/main" val="3747138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Shadow </a:t>
            </a:r>
            <a:r>
              <a:rPr lang="en-US" dirty="0" smtClean="0">
                <a:solidFill>
                  <a:schemeClr val="accent6">
                    <a:lumMod val="75000"/>
                  </a:schemeClr>
                </a:solidFill>
              </a:rPr>
              <a:t>Boundary</a:t>
            </a:r>
            <a:endParaRPr lang="en-US" dirty="0">
              <a:solidFill>
                <a:schemeClr val="accent6">
                  <a:lumMod val="75000"/>
                </a:schemeClr>
              </a:solidFill>
            </a:endParaRPr>
          </a:p>
        </p:txBody>
      </p:sp>
      <p:sp>
        <p:nvSpPr>
          <p:cNvPr id="3" name="Content Placeholder 2"/>
          <p:cNvSpPr>
            <a:spLocks noGrp="1"/>
          </p:cNvSpPr>
          <p:nvPr>
            <p:ph idx="1"/>
          </p:nvPr>
        </p:nvSpPr>
        <p:spPr>
          <a:xfrm>
            <a:off x="13854" y="1219200"/>
            <a:ext cx="8977745" cy="5410200"/>
          </a:xfrm>
        </p:spPr>
        <p:txBody>
          <a:bodyPr>
            <a:noAutofit/>
          </a:bodyPr>
          <a:lstStyle/>
          <a:p>
            <a:pPr algn="just"/>
            <a:r>
              <a:rPr lang="en-US" sz="2200" dirty="0" smtClean="0">
                <a:solidFill>
                  <a:schemeClr val="accent5">
                    <a:lumMod val="50000"/>
                  </a:schemeClr>
                </a:solidFill>
              </a:rPr>
              <a:t>Any </a:t>
            </a:r>
            <a:r>
              <a:rPr lang="en-US" sz="2200" dirty="0">
                <a:solidFill>
                  <a:schemeClr val="accent5">
                    <a:lumMod val="50000"/>
                  </a:schemeClr>
                </a:solidFill>
              </a:rPr>
              <a:t>HTML and CSS inside of the shadow root is protected from the parent document by an invisible barrier called the </a:t>
            </a:r>
            <a:r>
              <a:rPr lang="en-US" sz="2200" b="1" dirty="0">
                <a:solidFill>
                  <a:schemeClr val="accent5">
                    <a:lumMod val="50000"/>
                  </a:schemeClr>
                </a:solidFill>
              </a:rPr>
              <a:t>Shadow Boundary.</a:t>
            </a:r>
            <a:r>
              <a:rPr lang="en-US" sz="2200" dirty="0">
                <a:solidFill>
                  <a:schemeClr val="accent5">
                    <a:lumMod val="50000"/>
                  </a:schemeClr>
                </a:solidFill>
              </a:rPr>
              <a:t> </a:t>
            </a:r>
            <a:endParaRPr lang="en-US" sz="2200" dirty="0" smtClean="0">
              <a:solidFill>
                <a:schemeClr val="accent5">
                  <a:lumMod val="50000"/>
                </a:schemeClr>
              </a:solidFill>
            </a:endParaRPr>
          </a:p>
          <a:p>
            <a:pPr algn="just"/>
            <a:r>
              <a:rPr lang="en-US" sz="2200" dirty="0" smtClean="0">
                <a:solidFill>
                  <a:schemeClr val="accent5">
                    <a:lumMod val="50000"/>
                  </a:schemeClr>
                </a:solidFill>
              </a:rPr>
              <a:t>The </a:t>
            </a:r>
            <a:r>
              <a:rPr lang="en-US" sz="2200" dirty="0">
                <a:solidFill>
                  <a:schemeClr val="accent5">
                    <a:lumMod val="50000"/>
                  </a:schemeClr>
                </a:solidFill>
              </a:rPr>
              <a:t>shadow boundary prevents CSS in the parent document from bleeding into the shadow DOM, and it also prevents external JavaScript from traversing into the shadow root.</a:t>
            </a:r>
          </a:p>
          <a:p>
            <a:pPr algn="just"/>
            <a:r>
              <a:rPr lang="en-US" sz="2200" dirty="0" smtClean="0">
                <a:solidFill>
                  <a:schemeClr val="accent5">
                    <a:lumMod val="50000"/>
                  </a:schemeClr>
                </a:solidFill>
              </a:rPr>
              <a:t>Example: </a:t>
            </a:r>
            <a:r>
              <a:rPr lang="en-US" sz="2200" dirty="0">
                <a:solidFill>
                  <a:schemeClr val="accent5">
                    <a:lumMod val="50000"/>
                  </a:schemeClr>
                </a:solidFill>
              </a:rPr>
              <a:t>Let's say you have a style tag in the shadow DOM that specifies all h3's should have a color of red. Meanwhile, in the parent document, you have a style that specifies h3's should have a color of blue. In this instance, h3's appearing within the shadow DOM will be red, and h3's outside of the shadow DOM will be blue. The two styles will happily ignore each other thanks to our friend, the shadow boundary.</a:t>
            </a:r>
          </a:p>
          <a:p>
            <a:pPr algn="just"/>
            <a:r>
              <a:rPr lang="en-US" sz="2200" dirty="0">
                <a:solidFill>
                  <a:schemeClr val="accent5">
                    <a:lumMod val="50000"/>
                  </a:schemeClr>
                </a:solidFill>
              </a:rPr>
              <a:t>And if, at some point, the parent document goes looking for h3's with $('h3'), the shadow boundary will prevent any exploration into the shadow root and the selection will only return h3's that are external to the shadow DOM.</a:t>
            </a:r>
          </a:p>
          <a:p>
            <a:pPr algn="just"/>
            <a:endParaRPr lang="en-US" sz="2200" dirty="0">
              <a:solidFill>
                <a:schemeClr val="accent5">
                  <a:lumMod val="50000"/>
                </a:schemeClr>
              </a:solidFill>
            </a:endParaRPr>
          </a:p>
        </p:txBody>
      </p:sp>
    </p:spTree>
    <p:extLst>
      <p:ext uri="{BB962C8B-B14F-4D97-AF65-F5344CB8AC3E}">
        <p14:creationId xmlns:p14="http://schemas.microsoft.com/office/powerpoint/2010/main" val="1389739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Insertion </a:t>
            </a:r>
            <a:r>
              <a:rPr lang="en-US" dirty="0" smtClean="0">
                <a:solidFill>
                  <a:schemeClr val="accent6">
                    <a:lumMod val="75000"/>
                  </a:schemeClr>
                </a:solidFill>
              </a:rPr>
              <a:t>Points</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accent5">
                    <a:lumMod val="50000"/>
                  </a:schemeClr>
                </a:solidFill>
              </a:rPr>
              <a:t>At </a:t>
            </a:r>
            <a:r>
              <a:rPr lang="en-US" dirty="0">
                <a:solidFill>
                  <a:schemeClr val="accent5">
                    <a:lumMod val="50000"/>
                  </a:schemeClr>
                </a:solidFill>
              </a:rPr>
              <a:t>this point our </a:t>
            </a:r>
            <a:r>
              <a:rPr lang="en-US" dirty="0" err="1">
                <a:solidFill>
                  <a:schemeClr val="accent5">
                    <a:lumMod val="50000"/>
                  </a:schemeClr>
                </a:solidFill>
              </a:rPr>
              <a:t>img</a:t>
            </a:r>
            <a:r>
              <a:rPr lang="en-US" dirty="0">
                <a:solidFill>
                  <a:schemeClr val="accent5">
                    <a:lumMod val="50000"/>
                  </a:schemeClr>
                </a:solidFill>
              </a:rPr>
              <a:t>-slider is inside the shadow DOM but the image paths are hard coded. Just like the &lt;source&gt; tags nested inside of &lt;video&gt;, we'd like the images to come from the user, so we'll have to invite them over from the shadow host.</a:t>
            </a:r>
          </a:p>
          <a:p>
            <a:r>
              <a:rPr lang="en-US" dirty="0">
                <a:solidFill>
                  <a:schemeClr val="accent5">
                    <a:lumMod val="50000"/>
                  </a:schemeClr>
                </a:solidFill>
              </a:rPr>
              <a:t>To pull items into the shadow DOM we use the new &lt;content&gt; tag. The &lt;content&gt;tag uses CSS selectors to cherry-pick elements from the shadow host and project them into the shadow DOM. These projections are known as </a:t>
            </a:r>
            <a:r>
              <a:rPr lang="en-US" b="1" dirty="0">
                <a:solidFill>
                  <a:schemeClr val="accent5">
                    <a:lumMod val="50000"/>
                  </a:schemeClr>
                </a:solidFill>
              </a:rPr>
              <a:t>insertion points.</a:t>
            </a:r>
            <a:endParaRPr lang="en-US" dirty="0">
              <a:solidFill>
                <a:schemeClr val="accent5">
                  <a:lumMod val="50000"/>
                </a:schemeClr>
              </a:solidFill>
            </a:endParaRPr>
          </a:p>
          <a:p>
            <a:r>
              <a:rPr lang="en-US" dirty="0">
                <a:solidFill>
                  <a:schemeClr val="accent5">
                    <a:lumMod val="50000"/>
                  </a:schemeClr>
                </a:solidFill>
              </a:rPr>
              <a:t>We'll make it easy on ourselves and assume that the slider only contains images, that way we can create an insertion point using the </a:t>
            </a:r>
            <a:r>
              <a:rPr lang="en-US" dirty="0" err="1">
                <a:solidFill>
                  <a:schemeClr val="accent5">
                    <a:lumMod val="50000"/>
                  </a:schemeClr>
                </a:solidFill>
              </a:rPr>
              <a:t>img</a:t>
            </a:r>
            <a:r>
              <a:rPr lang="en-US" dirty="0">
                <a:solidFill>
                  <a:schemeClr val="accent5">
                    <a:lumMod val="50000"/>
                  </a:schemeClr>
                </a:solidFill>
              </a:rPr>
              <a:t> selector.</a:t>
            </a:r>
          </a:p>
          <a:p>
            <a:endParaRPr lang="en-US" dirty="0">
              <a:solidFill>
                <a:schemeClr val="accent5">
                  <a:lumMod val="50000"/>
                </a:schemeClr>
              </a:solidFill>
            </a:endParaRPr>
          </a:p>
        </p:txBody>
      </p:sp>
    </p:spTree>
    <p:extLst>
      <p:ext uri="{BB962C8B-B14F-4D97-AF65-F5344CB8AC3E}">
        <p14:creationId xmlns:p14="http://schemas.microsoft.com/office/powerpoint/2010/main" val="323499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Custom Element</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pPr algn="just"/>
            <a:r>
              <a:rPr lang="en-US" dirty="0">
                <a:solidFill>
                  <a:schemeClr val="accent5">
                    <a:lumMod val="50000"/>
                  </a:schemeClr>
                </a:solidFill>
              </a:rPr>
              <a:t>Creating your own HTML element might sound intimidating but it's actually quite easy</a:t>
            </a:r>
            <a:r>
              <a:rPr lang="en-US" dirty="0" smtClean="0">
                <a:solidFill>
                  <a:schemeClr val="accent5">
                    <a:lumMod val="50000"/>
                  </a:schemeClr>
                </a:solidFill>
              </a:rPr>
              <a:t>.</a:t>
            </a:r>
          </a:p>
          <a:p>
            <a:pPr algn="just"/>
            <a:r>
              <a:rPr lang="en-US" dirty="0" smtClean="0">
                <a:solidFill>
                  <a:schemeClr val="accent5">
                    <a:lumMod val="50000"/>
                  </a:schemeClr>
                </a:solidFill>
              </a:rPr>
              <a:t> </a:t>
            </a:r>
            <a:r>
              <a:rPr lang="en-US" dirty="0">
                <a:solidFill>
                  <a:schemeClr val="accent5">
                    <a:lumMod val="50000"/>
                  </a:schemeClr>
                </a:solidFill>
              </a:rPr>
              <a:t>In Web Components speak, this new element is a </a:t>
            </a:r>
            <a:r>
              <a:rPr lang="en-US" b="1" dirty="0">
                <a:solidFill>
                  <a:schemeClr val="accent5">
                    <a:lumMod val="50000"/>
                  </a:schemeClr>
                </a:solidFill>
              </a:rPr>
              <a:t>Custom Element</a:t>
            </a:r>
            <a:r>
              <a:rPr lang="en-US" dirty="0">
                <a:solidFill>
                  <a:schemeClr val="accent5">
                    <a:lumMod val="50000"/>
                  </a:schemeClr>
                </a:solidFill>
              </a:rPr>
              <a:t>, and the only two requirements are that its name must contain a dash, and its prototype must extend </a:t>
            </a:r>
            <a:r>
              <a:rPr lang="en-US" dirty="0" err="1">
                <a:solidFill>
                  <a:schemeClr val="accent5">
                    <a:lumMod val="50000"/>
                  </a:schemeClr>
                </a:solidFill>
              </a:rPr>
              <a:t>HTMLElement</a:t>
            </a:r>
            <a:r>
              <a:rPr lang="en-US" dirty="0">
                <a:solidFill>
                  <a:schemeClr val="accent5">
                    <a:lumMod val="50000"/>
                  </a:schemeClr>
                </a:solidFill>
              </a:rPr>
              <a:t>.</a:t>
            </a:r>
          </a:p>
        </p:txBody>
      </p:sp>
    </p:spTree>
    <p:extLst>
      <p:ext uri="{BB962C8B-B14F-4D97-AF65-F5344CB8AC3E}">
        <p14:creationId xmlns:p14="http://schemas.microsoft.com/office/powerpoint/2010/main" val="3003401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220</Words>
  <Application>Microsoft Office PowerPoint</Application>
  <PresentationFormat>On-screen Show (4:3)</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Introduction to Web Components</vt:lpstr>
      <vt:lpstr>Introduction</vt:lpstr>
      <vt:lpstr>PowerPoint Presentation</vt:lpstr>
      <vt:lpstr>Explanation of Building Blocks</vt:lpstr>
      <vt:lpstr>HTML Templates</vt:lpstr>
      <vt:lpstr>Shadow DOM &amp; its terminologies</vt:lpstr>
      <vt:lpstr>Shadow Boundary</vt:lpstr>
      <vt:lpstr>Insertion Points</vt:lpstr>
      <vt:lpstr>Custom Element</vt:lpstr>
      <vt:lpstr>HTML Imports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 Agrawal/LGSIA CSP-1(anshu.agrawal@lge.com)</dc:creator>
  <cp:lastModifiedBy>Anshu Agrawal/LGSIA CSP-1(anshu.agrawal@lge.com)</cp:lastModifiedBy>
  <cp:revision>25</cp:revision>
  <dcterms:created xsi:type="dcterms:W3CDTF">2014-10-07T08:12:42Z</dcterms:created>
  <dcterms:modified xsi:type="dcterms:W3CDTF">2014-10-13T07:14:22Z</dcterms:modified>
</cp:coreProperties>
</file>