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3" r:id="rId3"/>
    <p:sldId id="261" r:id="rId4"/>
    <p:sldId id="257" r:id="rId5"/>
    <p:sldId id="264" r:id="rId6"/>
    <p:sldId id="258" r:id="rId7"/>
    <p:sldId id="259" r:id="rId8"/>
    <p:sldId id="260"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931CA-66A4-4927-8133-EAF5665F450C}">
          <p14:sldIdLst>
            <p14:sldId id="266"/>
            <p14:sldId id="263"/>
            <p14:sldId id="261"/>
            <p14:sldId id="257"/>
            <p14:sldId id="264"/>
            <p14:sldId id="258"/>
            <p14:sldId id="259"/>
            <p14:sldId id="260"/>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0D83EB-4943-4121-AEBD-9728B464B9C7}"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101393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0D83EB-4943-4121-AEBD-9728B464B9C7}"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296198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0D83EB-4943-4121-AEBD-9728B464B9C7}"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43329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0D83EB-4943-4121-AEBD-9728B464B9C7}"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275978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0D83EB-4943-4121-AEBD-9728B464B9C7}"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326379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0D83EB-4943-4121-AEBD-9728B464B9C7}"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81138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0D83EB-4943-4121-AEBD-9728B464B9C7}" type="datetimeFigureOut">
              <a:rPr lang="en-US" smtClean="0"/>
              <a:t>3/2/2015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285586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0D83EB-4943-4121-AEBD-9728B464B9C7}" type="datetimeFigureOut">
              <a:rPr lang="en-US" smtClean="0"/>
              <a:t>3/2/2015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277995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D83EB-4943-4121-AEBD-9728B464B9C7}" type="datetimeFigureOut">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294157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D83EB-4943-4121-AEBD-9728B464B9C7}"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315592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D83EB-4943-4121-AEBD-9728B464B9C7}"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88E4D-E68C-4898-87BD-6E70EE003373}" type="slidenum">
              <a:rPr lang="en-US" smtClean="0"/>
              <a:t>‹#›</a:t>
            </a:fld>
            <a:endParaRPr lang="en-US"/>
          </a:p>
        </p:txBody>
      </p:sp>
    </p:spTree>
    <p:extLst>
      <p:ext uri="{BB962C8B-B14F-4D97-AF65-F5344CB8AC3E}">
        <p14:creationId xmlns:p14="http://schemas.microsoft.com/office/powerpoint/2010/main" val="227404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D83EB-4943-4121-AEBD-9728B464B9C7}" type="datetimeFigureOut">
              <a:rPr lang="en-US" smtClean="0"/>
              <a:t>3/2/2015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88E4D-E68C-4898-87BD-6E70EE003373}" type="slidenum">
              <a:rPr lang="en-US" smtClean="0"/>
              <a:t>‹#›</a:t>
            </a:fld>
            <a:endParaRPr lang="en-US"/>
          </a:p>
        </p:txBody>
      </p:sp>
    </p:spTree>
    <p:extLst>
      <p:ext uri="{BB962C8B-B14F-4D97-AF65-F5344CB8AC3E}">
        <p14:creationId xmlns:p14="http://schemas.microsoft.com/office/powerpoint/2010/main" val="184860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dirty="0" smtClean="0"/>
              <a:t>Famo.us Architecture</a:t>
            </a:r>
            <a:endParaRPr lang="en-US" dirty="0"/>
          </a:p>
        </p:txBody>
      </p:sp>
      <p:sp>
        <p:nvSpPr>
          <p:cNvPr id="3" name="Subtitle 2"/>
          <p:cNvSpPr>
            <a:spLocks noGrp="1"/>
          </p:cNvSpPr>
          <p:nvPr>
            <p:ph type="subTitle" idx="1"/>
          </p:nvPr>
        </p:nvSpPr>
        <p:spPr>
          <a:xfrm>
            <a:off x="5410200" y="4800600"/>
            <a:ext cx="3484418" cy="1219200"/>
          </a:xfrm>
        </p:spPr>
        <p:txBody>
          <a:bodyPr>
            <a:normAutofit/>
          </a:bodyPr>
          <a:lstStyle/>
          <a:p>
            <a:r>
              <a:rPr lang="en-US" dirty="0" smtClean="0">
                <a:solidFill>
                  <a:schemeClr val="accent4">
                    <a:lumMod val="75000"/>
                  </a:schemeClr>
                </a:solidFill>
              </a:rPr>
              <a:t>By: </a:t>
            </a:r>
          </a:p>
          <a:p>
            <a:r>
              <a:rPr lang="en-US" dirty="0" err="1" smtClean="0">
                <a:solidFill>
                  <a:schemeClr val="accent4">
                    <a:lumMod val="75000"/>
                  </a:schemeClr>
                </a:solidFill>
              </a:rPr>
              <a:t>Anshu</a:t>
            </a:r>
            <a:r>
              <a:rPr lang="en-US" dirty="0" smtClean="0">
                <a:solidFill>
                  <a:schemeClr val="accent4">
                    <a:lumMod val="75000"/>
                  </a:schemeClr>
                </a:solidFill>
              </a:rPr>
              <a:t> </a:t>
            </a:r>
            <a:r>
              <a:rPr lang="en-US" dirty="0" err="1" smtClean="0">
                <a:solidFill>
                  <a:schemeClr val="accent4">
                    <a:lumMod val="75000"/>
                  </a:schemeClr>
                </a:solidFill>
              </a:rPr>
              <a:t>Agrawal</a:t>
            </a:r>
            <a:endParaRPr lang="en-US" dirty="0">
              <a:solidFill>
                <a:schemeClr val="accent4">
                  <a:lumMod val="75000"/>
                </a:schemeClr>
              </a:solidFill>
            </a:endParaRPr>
          </a:p>
        </p:txBody>
      </p:sp>
    </p:spTree>
    <p:extLst>
      <p:ext uri="{BB962C8B-B14F-4D97-AF65-F5344CB8AC3E}">
        <p14:creationId xmlns:p14="http://schemas.microsoft.com/office/powerpoint/2010/main" val="164913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pPr algn="just"/>
            <a:r>
              <a:rPr lang="en-US" dirty="0"/>
              <a:t>Famo.us architecture</a:t>
            </a:r>
            <a:r>
              <a:rPr lang="en-US" dirty="0" smtClean="0"/>
              <a:t>.</a:t>
            </a:r>
            <a:endParaRPr lang="en-US" dirty="0" smtClean="0"/>
          </a:p>
          <a:p>
            <a:pPr algn="just"/>
            <a:r>
              <a:rPr lang="en-US" dirty="0" smtClean="0"/>
              <a:t>Render Tree.</a:t>
            </a:r>
          </a:p>
          <a:p>
            <a:pPr algn="just"/>
            <a:r>
              <a:rPr lang="en-US" dirty="0" smtClean="0"/>
              <a:t>Famo.us Engine.</a:t>
            </a:r>
            <a:endParaRPr lang="en-US" dirty="0" smtClean="0"/>
          </a:p>
          <a:p>
            <a:pPr algn="just"/>
            <a:r>
              <a:rPr lang="en-US" dirty="0" smtClean="0"/>
              <a:t>Why Browser DOM is slow?</a:t>
            </a:r>
            <a:endParaRPr lang="en-US" dirty="0" smtClean="0"/>
          </a:p>
          <a:p>
            <a:pPr algn="just"/>
            <a:r>
              <a:rPr lang="en-US" dirty="0" smtClean="0"/>
              <a:t>Famo.us DOM renderer.</a:t>
            </a:r>
            <a:endParaRPr lang="en-US" dirty="0" smtClean="0"/>
          </a:p>
        </p:txBody>
      </p:sp>
    </p:spTree>
    <p:extLst>
      <p:ext uri="{BB962C8B-B14F-4D97-AF65-F5344CB8AC3E}">
        <p14:creationId xmlns:p14="http://schemas.microsoft.com/office/powerpoint/2010/main" val="1968340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154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53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Tree</a:t>
            </a:r>
            <a:endParaRPr lang="en-US" dirty="0"/>
          </a:p>
        </p:txBody>
      </p:sp>
      <p:sp>
        <p:nvSpPr>
          <p:cNvPr id="3" name="Content Placeholder 2"/>
          <p:cNvSpPr>
            <a:spLocks noGrp="1"/>
          </p:cNvSpPr>
          <p:nvPr>
            <p:ph idx="1"/>
          </p:nvPr>
        </p:nvSpPr>
        <p:spPr/>
        <p:txBody>
          <a:bodyPr>
            <a:noAutofit/>
          </a:bodyPr>
          <a:lstStyle/>
          <a:p>
            <a:pPr algn="just"/>
            <a:r>
              <a:rPr lang="en-US" sz="2200" dirty="0"/>
              <a:t>One of the first things to notice about Famo.us is how little</a:t>
            </a:r>
            <a:br>
              <a:rPr lang="en-US" sz="2200" dirty="0"/>
            </a:br>
            <a:r>
              <a:rPr lang="en-US" sz="2200" dirty="0"/>
              <a:t>we expose HTML and the DOM to the developer. </a:t>
            </a:r>
            <a:endParaRPr lang="en-US" sz="2200" dirty="0" smtClean="0"/>
          </a:p>
          <a:p>
            <a:pPr algn="just"/>
            <a:r>
              <a:rPr lang="en-US" sz="2200" dirty="0" smtClean="0"/>
              <a:t>Interacting </a:t>
            </a:r>
            <a:r>
              <a:rPr lang="en-US" sz="2200" dirty="0"/>
              <a:t>with the DOM is </a:t>
            </a:r>
            <a:r>
              <a:rPr lang="en-US" sz="2200" dirty="0" smtClean="0"/>
              <a:t>riddled with </a:t>
            </a:r>
            <a:r>
              <a:rPr lang="en-US" sz="2200" dirty="0"/>
              <a:t>performance issues. </a:t>
            </a:r>
            <a:endParaRPr lang="en-US" sz="2200" dirty="0" smtClean="0"/>
          </a:p>
          <a:p>
            <a:pPr algn="just"/>
            <a:r>
              <a:rPr lang="en-US" sz="2200" dirty="0" smtClean="0"/>
              <a:t>Famo.us </a:t>
            </a:r>
            <a:r>
              <a:rPr lang="en-US" sz="2200" dirty="0"/>
              <a:t>abstracts away DOM management by maintaining a</a:t>
            </a:r>
            <a:br>
              <a:rPr lang="en-US" sz="2200" dirty="0"/>
            </a:br>
            <a:r>
              <a:rPr lang="en-US" sz="2200" dirty="0"/>
              <a:t>representation of it in JavaScript called the Render Tree.</a:t>
            </a:r>
          </a:p>
          <a:p>
            <a:pPr algn="just"/>
            <a:r>
              <a:rPr lang="en-US" sz="2200" dirty="0"/>
              <a:t>If you inspect a website running Famo.us, you'll notice the DOM</a:t>
            </a:r>
            <a:br>
              <a:rPr lang="en-US" sz="2200" dirty="0"/>
            </a:br>
            <a:r>
              <a:rPr lang="en-US" sz="2200" dirty="0"/>
              <a:t>is very flat: most elements are siblings of one another. Inspect any </a:t>
            </a:r>
            <a:r>
              <a:rPr lang="en-US" sz="2200" dirty="0" smtClean="0"/>
              <a:t>other website</a:t>
            </a:r>
            <a:r>
              <a:rPr lang="en-US" sz="2200" dirty="0"/>
              <a:t>, and you'll see the DOM is highly nested. </a:t>
            </a:r>
            <a:endParaRPr lang="en-US" sz="2200" dirty="0" smtClean="0"/>
          </a:p>
          <a:p>
            <a:pPr algn="just"/>
            <a:r>
              <a:rPr lang="en-US" sz="2200" dirty="0" smtClean="0"/>
              <a:t>Famo.us takes a radically different approach </a:t>
            </a:r>
            <a:r>
              <a:rPr lang="en-US" sz="2200" dirty="0"/>
              <a:t>to HTML from a conventional website. </a:t>
            </a:r>
            <a:endParaRPr lang="en-US" sz="2200" dirty="0" smtClean="0"/>
          </a:p>
          <a:p>
            <a:pPr algn="just"/>
            <a:r>
              <a:rPr lang="en-US" sz="2200" dirty="0" smtClean="0"/>
              <a:t>We keep the structure of HTML </a:t>
            </a:r>
            <a:r>
              <a:rPr lang="en-US" sz="2200" dirty="0"/>
              <a:t>in JavaScript, and to us, HTML is more like a list of things to draw to </a:t>
            </a:r>
            <a:r>
              <a:rPr lang="en-US" sz="2200" dirty="0" smtClean="0"/>
              <a:t>the screen </a:t>
            </a:r>
            <a:r>
              <a:rPr lang="en-US" sz="2200" dirty="0"/>
              <a:t>than the source of truth of a website</a:t>
            </a:r>
            <a:r>
              <a:rPr lang="en-US" sz="2200" dirty="0" smtClean="0"/>
              <a:t>.</a:t>
            </a:r>
            <a:endParaRPr lang="en-US" sz="2200" dirty="0"/>
          </a:p>
        </p:txBody>
      </p:sp>
    </p:spTree>
    <p:extLst>
      <p:ext uri="{BB962C8B-B14F-4D97-AF65-F5344CB8AC3E}">
        <p14:creationId xmlns:p14="http://schemas.microsoft.com/office/powerpoint/2010/main" val="285087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Tree</a:t>
            </a:r>
            <a:endParaRPr lang="en-US" dirty="0"/>
          </a:p>
        </p:txBody>
      </p:sp>
      <p:sp>
        <p:nvSpPr>
          <p:cNvPr id="3" name="Content Placeholder 2"/>
          <p:cNvSpPr>
            <a:spLocks noGrp="1"/>
          </p:cNvSpPr>
          <p:nvPr>
            <p:ph idx="1"/>
          </p:nvPr>
        </p:nvSpPr>
        <p:spPr/>
        <p:txBody>
          <a:bodyPr>
            <a:noAutofit/>
          </a:bodyPr>
          <a:lstStyle/>
          <a:p>
            <a:pPr algn="just"/>
            <a:r>
              <a:rPr lang="en-US" sz="2200" dirty="0"/>
              <a:t>Developers are used to nesting HTML elements because that's </a:t>
            </a:r>
            <a:r>
              <a:rPr lang="en-US" sz="2200" i="1" dirty="0"/>
              <a:t>the</a:t>
            </a:r>
            <a:r>
              <a:rPr lang="en-US" sz="2200" dirty="0"/>
              <a:t> way to </a:t>
            </a:r>
            <a:r>
              <a:rPr lang="en-US" sz="2200" dirty="0" smtClean="0"/>
              <a:t>get relative </a:t>
            </a:r>
            <a:r>
              <a:rPr lang="en-US" sz="2200" dirty="0"/>
              <a:t>positioning, event bubbling, and </a:t>
            </a:r>
            <a:r>
              <a:rPr lang="en-US" sz="2200" dirty="0" smtClean="0"/>
              <a:t>semantic </a:t>
            </a:r>
            <a:r>
              <a:rPr lang="en-US" sz="2200" dirty="0"/>
              <a:t>structure. However, there </a:t>
            </a:r>
            <a:r>
              <a:rPr lang="en-US" sz="2200" dirty="0" smtClean="0"/>
              <a:t>is a </a:t>
            </a:r>
            <a:r>
              <a:rPr lang="en-US" sz="2200" dirty="0"/>
              <a:t>cost to each of these: relative positioning causes slow page reflows </a:t>
            </a:r>
            <a:r>
              <a:rPr lang="en-US" sz="2200" dirty="0" smtClean="0"/>
              <a:t>on animating </a:t>
            </a:r>
            <a:r>
              <a:rPr lang="en-US" sz="2200" dirty="0"/>
              <a:t>content; event bubbling is expensive when event propagation is </a:t>
            </a:r>
            <a:r>
              <a:rPr lang="en-US" sz="2200" dirty="0" smtClean="0"/>
              <a:t>not carefully </a:t>
            </a:r>
            <a:r>
              <a:rPr lang="en-US" sz="2200" dirty="0"/>
              <a:t>managed; and semantic structure is not well separated from </a:t>
            </a:r>
            <a:r>
              <a:rPr lang="en-US" sz="2200" dirty="0" smtClean="0"/>
              <a:t>visual rendering </a:t>
            </a:r>
            <a:r>
              <a:rPr lang="en-US" sz="2200" dirty="0"/>
              <a:t>in </a:t>
            </a:r>
            <a:r>
              <a:rPr lang="en-US" sz="2200" dirty="0" smtClean="0"/>
              <a:t>HTML.</a:t>
            </a:r>
          </a:p>
          <a:p>
            <a:pPr algn="just"/>
            <a:r>
              <a:rPr lang="en-US" sz="2200" dirty="0" smtClean="0"/>
              <a:t>Famo.us </a:t>
            </a:r>
            <a:r>
              <a:rPr lang="en-US" sz="2200" dirty="0"/>
              <a:t>promises a rich 60 FPS experience, and to do so, we </a:t>
            </a:r>
            <a:r>
              <a:rPr lang="en-US" sz="2200" dirty="0" smtClean="0"/>
              <a:t>needed </a:t>
            </a:r>
            <a:r>
              <a:rPr lang="en-US" sz="2200" dirty="0"/>
              <a:t>to </a:t>
            </a:r>
            <a:r>
              <a:rPr lang="en-US" sz="2200" dirty="0" smtClean="0"/>
              <a:t>circumvent these </a:t>
            </a:r>
            <a:r>
              <a:rPr lang="en-US" sz="2200" dirty="0"/>
              <a:t>inefficiencies. When we decided to </a:t>
            </a:r>
            <a:r>
              <a:rPr lang="en-US" sz="2200" dirty="0" smtClean="0"/>
              <a:t>abstract </a:t>
            </a:r>
            <a:r>
              <a:rPr lang="en-US" sz="2200" dirty="0"/>
              <a:t>away the DOM, we needed a way to </a:t>
            </a:r>
            <a:r>
              <a:rPr lang="en-US" sz="2200" dirty="0" smtClean="0"/>
              <a:t>maintain the </a:t>
            </a:r>
            <a:r>
              <a:rPr lang="en-US" sz="2200" dirty="0"/>
              <a:t>expectations every web developer has of the DOM, but in a way </a:t>
            </a:r>
            <a:r>
              <a:rPr lang="en-US" sz="2200" dirty="0" smtClean="0"/>
              <a:t>that </a:t>
            </a:r>
            <a:r>
              <a:rPr lang="en-US" sz="2200" dirty="0"/>
              <a:t>doesn't compromise </a:t>
            </a:r>
            <a:r>
              <a:rPr lang="en-US" sz="2200" dirty="0" smtClean="0"/>
              <a:t>on performance</a:t>
            </a:r>
            <a:r>
              <a:rPr lang="en-US" sz="2200" dirty="0"/>
              <a:t>. </a:t>
            </a:r>
            <a:endParaRPr lang="en-US" sz="2200" dirty="0" smtClean="0"/>
          </a:p>
          <a:p>
            <a:pPr algn="just"/>
            <a:r>
              <a:rPr lang="en-US" sz="2200" dirty="0" smtClean="0"/>
              <a:t>The </a:t>
            </a:r>
            <a:r>
              <a:rPr lang="en-US" sz="2200" dirty="0"/>
              <a:t>Render Tree is </a:t>
            </a:r>
            <a:r>
              <a:rPr lang="en-US" sz="2200" dirty="0" smtClean="0"/>
              <a:t>our solution </a:t>
            </a:r>
            <a:r>
              <a:rPr lang="en-US" sz="2200" dirty="0"/>
              <a:t>to relative positioning </a:t>
            </a:r>
            <a:r>
              <a:rPr lang="en-US" sz="2200" dirty="0" smtClean="0"/>
              <a:t>and semantic </a:t>
            </a:r>
            <a:r>
              <a:rPr lang="en-US" sz="2200" dirty="0"/>
              <a:t>structure</a:t>
            </a:r>
            <a:r>
              <a:rPr lang="en-US" sz="2200" dirty="0" smtClean="0"/>
              <a:t>.</a:t>
            </a:r>
            <a:endParaRPr lang="en-US" sz="2200" dirty="0"/>
          </a:p>
        </p:txBody>
      </p:sp>
    </p:spTree>
    <p:extLst>
      <p:ext uri="{BB962C8B-B14F-4D97-AF65-F5344CB8AC3E}">
        <p14:creationId xmlns:p14="http://schemas.microsoft.com/office/powerpoint/2010/main" val="184533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Famo.us Engine</a:t>
            </a:r>
            <a:endParaRPr lang="en-US" dirty="0"/>
          </a:p>
        </p:txBody>
      </p:sp>
      <p:sp>
        <p:nvSpPr>
          <p:cNvPr id="3" name="Content Placeholder 2"/>
          <p:cNvSpPr>
            <a:spLocks noGrp="1"/>
          </p:cNvSpPr>
          <p:nvPr>
            <p:ph idx="1"/>
          </p:nvPr>
        </p:nvSpPr>
        <p:spPr/>
        <p:txBody>
          <a:bodyPr>
            <a:normAutofit lnSpcReduction="10000"/>
          </a:bodyPr>
          <a:lstStyle/>
          <a:p>
            <a:pPr algn="just"/>
            <a:r>
              <a:rPr lang="en-US" dirty="0"/>
              <a:t>Famo.us is an open source JavaScript framework for building high-performance mobile Web and hybrid mobile apps. The framework gets its speed and sizzle by replacing the browser's slow, DOM-based rendering mechanism with its own rendering engine and by tapping the GPU acceleration provided by CSS3's 3D transformation functions -- no plug-ins or native code required.</a:t>
            </a:r>
          </a:p>
        </p:txBody>
      </p:sp>
    </p:spTree>
    <p:extLst>
      <p:ext uri="{BB962C8B-B14F-4D97-AF65-F5344CB8AC3E}">
        <p14:creationId xmlns:p14="http://schemas.microsoft.com/office/powerpoint/2010/main" val="49964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Browser DOM is slow?</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Famo.us uses matrix3d </a:t>
            </a:r>
            <a:r>
              <a:rPr lang="en-US" dirty="0" err="1"/>
              <a:t>WebKit</a:t>
            </a:r>
            <a:r>
              <a:rPr lang="en-US" dirty="0"/>
              <a:t> transforms on </a:t>
            </a:r>
            <a:r>
              <a:rPr lang="en-US" dirty="0"/>
              <a:t>&lt;div&gt;</a:t>
            </a:r>
            <a:r>
              <a:rPr lang="en-US" dirty="0"/>
              <a:t> elements with absolute positions rather than using a conventional nested DOM tree in which child elements are positioned relative to their parent elements. </a:t>
            </a:r>
            <a:endParaRPr lang="en-US" dirty="0" smtClean="0"/>
          </a:p>
          <a:p>
            <a:pPr algn="just"/>
            <a:r>
              <a:rPr lang="en-US" dirty="0"/>
              <a:t>Famo.us keeps the structure of HTML in the JavaScript Render Tree and renders to absolutely positioned </a:t>
            </a:r>
            <a:r>
              <a:rPr lang="en-US" dirty="0"/>
              <a:t>&lt;div&gt;</a:t>
            </a:r>
            <a:r>
              <a:rPr lang="en-US" dirty="0"/>
              <a:t> elements, creating a flat HTML DOM that doesn't require any flow calculations for a redraw. </a:t>
            </a:r>
            <a:endParaRPr lang="en-US" dirty="0" smtClean="0"/>
          </a:p>
          <a:p>
            <a:pPr algn="just"/>
            <a:r>
              <a:rPr lang="en-US" dirty="0"/>
              <a:t>Combining </a:t>
            </a:r>
            <a:r>
              <a:rPr lang="en-US" dirty="0"/>
              <a:t>border-radius</a:t>
            </a:r>
            <a:r>
              <a:rPr lang="en-US" dirty="0"/>
              <a:t> and </a:t>
            </a:r>
            <a:r>
              <a:rPr lang="en-US" dirty="0"/>
              <a:t>box-shadow</a:t>
            </a:r>
            <a:r>
              <a:rPr lang="en-US" dirty="0"/>
              <a:t> is notoriously slow for browsers to render. Try to avoid this technique as it will lead to performance problems especially during animations. </a:t>
            </a:r>
            <a:endParaRPr lang="en-US" dirty="0"/>
          </a:p>
        </p:txBody>
      </p:sp>
    </p:spTree>
    <p:extLst>
      <p:ext uri="{BB962C8B-B14F-4D97-AF65-F5344CB8AC3E}">
        <p14:creationId xmlns:p14="http://schemas.microsoft.com/office/powerpoint/2010/main" val="377467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Famo.us DOM renderer</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Famo.us is very different from many </a:t>
            </a:r>
            <a:r>
              <a:rPr lang="en-US" dirty="0" err="1"/>
              <a:t>Javascript</a:t>
            </a:r>
            <a:r>
              <a:rPr lang="en-US" dirty="0"/>
              <a:t> frameworks, since it endorses zero touches to the DOM. Querying the DOM can lead to both performance issues as well as unexpected behavior.</a:t>
            </a:r>
          </a:p>
          <a:p>
            <a:pPr algn="just"/>
            <a:r>
              <a:rPr lang="en-US" dirty="0"/>
              <a:t>In terms of performance, performing large queries against the DOM is fairly expensive (in measurement of CPU cycles). Also, seemingly simple requests, such as asking for the width of a DOM element, will sometimes cause the entire page to reflow in order to calculate the correct value for the element's width. These reflows are made more apparent in a highly animated environment.</a:t>
            </a:r>
          </a:p>
          <a:p>
            <a:pPr algn="just"/>
            <a:r>
              <a:rPr lang="en-US" dirty="0"/>
              <a:t>There is also unexpected behavior because of how Famo.us uses DOM elements. Some Famo.us components, such as </a:t>
            </a:r>
            <a:r>
              <a:rPr lang="en-US" dirty="0" err="1"/>
              <a:t>Scrollview</a:t>
            </a:r>
            <a:r>
              <a:rPr lang="en-US" dirty="0"/>
              <a:t>, can cause the DOM element associated with a Surface to be </a:t>
            </a:r>
            <a:r>
              <a:rPr lang="en-US" dirty="0" err="1"/>
              <a:t>deallocated</a:t>
            </a:r>
            <a:r>
              <a:rPr lang="en-US" dirty="0"/>
              <a:t>. This resource pooling optimization allows Famo.us to minimize the amount of DOM element creations which is an expensive operation. However, this leads to issues when trying to access DOM elements that no longer are present in the DOM</a:t>
            </a:r>
            <a:r>
              <a:rPr lang="en-US" dirty="0" smtClean="0"/>
              <a:t>.</a:t>
            </a:r>
            <a:endParaRPr lang="en-US" dirty="0"/>
          </a:p>
        </p:txBody>
      </p:sp>
    </p:spTree>
    <p:extLst>
      <p:ext uri="{BB962C8B-B14F-4D97-AF65-F5344CB8AC3E}">
        <p14:creationId xmlns:p14="http://schemas.microsoft.com/office/powerpoint/2010/main" val="29809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1590" y="2847019"/>
            <a:ext cx="7068372" cy="923330"/>
          </a:xfrm>
          <a:prstGeom prst="rect">
            <a:avLst/>
          </a:prstGeom>
          <a:noFill/>
        </p:spPr>
        <p:txBody>
          <a:bodyPr wrap="square" lIns="91440" tIns="45720" rIns="91440" bIns="45720">
            <a:spAutoFit/>
          </a:bodyPr>
          <a:lstStyle/>
          <a:p>
            <a:pPr algn="ctr"/>
            <a:r>
              <a:rPr lang="en-US" sz="5400" b="1" cap="none" spc="0" dirty="0" smtClean="0">
                <a:ln w="1905"/>
                <a:solidFill>
                  <a:schemeClr val="accent2">
                    <a:lumMod val="75000"/>
                  </a:schemeClr>
                </a:solidFill>
                <a:effectLst>
                  <a:innerShdw blurRad="69850" dist="43180" dir="5400000">
                    <a:srgbClr val="000000">
                      <a:alpha val="65000"/>
                    </a:srgbClr>
                  </a:innerShdw>
                </a:effectLst>
              </a:rPr>
              <a:t>THANKS</a:t>
            </a:r>
            <a:endParaRPr lang="en-US" sz="5400" b="1" cap="none" spc="0" dirty="0">
              <a:ln w="1905"/>
              <a:solidFill>
                <a:schemeClr val="accent2">
                  <a:lumMod val="75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8668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305</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Famo.us Architecture</vt:lpstr>
      <vt:lpstr>Contents</vt:lpstr>
      <vt:lpstr>PowerPoint Presentation</vt:lpstr>
      <vt:lpstr>Render Tree</vt:lpstr>
      <vt:lpstr>Render Tree</vt:lpstr>
      <vt:lpstr>Famo.us Engine</vt:lpstr>
      <vt:lpstr>Why Browser DOM is slow?</vt:lpstr>
      <vt:lpstr>Famo.us DOM renderer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Agrawal/LGSIA CSP-1(anshu.agrawal@lge.com)</dc:creator>
  <cp:lastModifiedBy>Anshu Agrawal/LGSIA CSP-1(anshu.agrawal@lge.com)</cp:lastModifiedBy>
  <cp:revision>18</cp:revision>
  <dcterms:created xsi:type="dcterms:W3CDTF">2015-03-02T05:36:05Z</dcterms:created>
  <dcterms:modified xsi:type="dcterms:W3CDTF">2015-03-02T11:53:12Z</dcterms:modified>
</cp:coreProperties>
</file>