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1"/>
  </p:notesMasterIdLst>
  <p:handoutMasterIdLst>
    <p:handoutMasterId r:id="rId22"/>
  </p:handoutMasterIdLst>
  <p:sldIdLst>
    <p:sldId id="256" r:id="rId5"/>
    <p:sldId id="292" r:id="rId6"/>
    <p:sldId id="293" r:id="rId7"/>
    <p:sldId id="264" r:id="rId8"/>
    <p:sldId id="289" r:id="rId9"/>
    <p:sldId id="287" r:id="rId10"/>
    <p:sldId id="268" r:id="rId11"/>
    <p:sldId id="296" r:id="rId12"/>
    <p:sldId id="297" r:id="rId13"/>
    <p:sldId id="298" r:id="rId14"/>
    <p:sldId id="299" r:id="rId15"/>
    <p:sldId id="300" r:id="rId16"/>
    <p:sldId id="301" r:id="rId17"/>
    <p:sldId id="302" r:id="rId18"/>
    <p:sldId id="303"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18" autoAdjust="0"/>
  </p:normalViewPr>
  <p:slideViewPr>
    <p:cSldViewPr snapToGrid="0" showGuides="1">
      <p:cViewPr varScale="1">
        <p:scale>
          <a:sx n="60" d="100"/>
          <a:sy n="60" d="100"/>
        </p:scale>
        <p:origin x="1056" y="60"/>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A60-4460-95C2-A94B2E4EAB9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3A60-4460-95C2-A94B2E4EAB9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A60-4460-95C2-A94B2E4EAB9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3A60-4460-95C2-A94B2E4EAB9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Manufacturing expansion</c:v>
                </c:pt>
                <c:pt idx="1">
                  <c:v>Enhancing AI capabilities</c:v>
                </c:pt>
                <c:pt idx="2">
                  <c:v>Establishing partnerships and expanding</c:v>
                </c:pt>
                <c:pt idx="3">
                  <c:v>Operational Costs</c:v>
                </c:pt>
              </c:strCache>
            </c:strRef>
          </c:cat>
          <c:val>
            <c:numRef>
              <c:f>Sheet1!$B$2:$B$5</c:f>
              <c:numCache>
                <c:formatCode>0%</c:formatCode>
                <c:ptCount val="4"/>
                <c:pt idx="0">
                  <c:v>0.4</c:v>
                </c:pt>
                <c:pt idx="1">
                  <c:v>0.3</c:v>
                </c:pt>
                <c:pt idx="2">
                  <c:v>0.2</c:v>
                </c:pt>
                <c:pt idx="3">
                  <c:v>0.1</c:v>
                </c:pt>
              </c:numCache>
            </c:numRef>
          </c:val>
          <c:extLst>
            <c:ext xmlns:c16="http://schemas.microsoft.com/office/drawing/2014/chart" uri="{C3380CC4-5D6E-409C-BE32-E72D297353CC}">
              <c16:uniqueId val="{00000000-3A60-4460-95C2-A94B2E4EAB95}"/>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FF80A-24A1-46DB-ACB8-8C9A913A18A1}" type="doc">
      <dgm:prSet loTypeId="urn:microsoft.com/office/officeart/2005/8/layout/hierarchy1" loCatId="hierarchy" qsTypeId="urn:microsoft.com/office/officeart/2005/8/quickstyle/simple2" qsCatId="simple" csTypeId="urn:microsoft.com/office/officeart/2005/8/colors/colorful1" csCatId="colorful"/>
      <dgm:spPr/>
      <dgm:t>
        <a:bodyPr/>
        <a:lstStyle/>
        <a:p>
          <a:endParaRPr lang="en-US"/>
        </a:p>
      </dgm:t>
    </dgm:pt>
    <dgm:pt modelId="{A6709527-193C-4875-A716-5FD71BAECE69}">
      <dgm:prSet/>
      <dgm:spPr/>
      <dgm:t>
        <a:bodyPr/>
        <a:lstStyle/>
        <a:p>
          <a:r>
            <a:rPr lang="en-US" dirty="0"/>
            <a:t>AI-powered sensors for real-time air quality monitoring</a:t>
          </a:r>
        </a:p>
      </dgm:t>
    </dgm:pt>
    <dgm:pt modelId="{669461C1-3479-4F2D-8FAE-F2FF374B856C}" type="parTrans" cxnId="{A804102F-6EB9-48CF-AEC9-36A2CA6767E6}">
      <dgm:prSet/>
      <dgm:spPr/>
      <dgm:t>
        <a:bodyPr/>
        <a:lstStyle/>
        <a:p>
          <a:endParaRPr lang="en-US"/>
        </a:p>
      </dgm:t>
    </dgm:pt>
    <dgm:pt modelId="{E92DEF84-F858-4C45-8449-65ACDF90F89D}" type="sibTrans" cxnId="{A804102F-6EB9-48CF-AEC9-36A2CA6767E6}">
      <dgm:prSet/>
      <dgm:spPr/>
      <dgm:t>
        <a:bodyPr/>
        <a:lstStyle/>
        <a:p>
          <a:endParaRPr lang="en-US"/>
        </a:p>
      </dgm:t>
    </dgm:pt>
    <dgm:pt modelId="{4A401E84-8C91-4928-8DAF-C6938300545F}">
      <dgm:prSet/>
      <dgm:spPr/>
      <dgm:t>
        <a:bodyPr/>
        <a:lstStyle/>
        <a:p>
          <a:r>
            <a:rPr lang="en-US"/>
            <a:t>A three-stage filtration system that tackles allergens, pollutants, and odors</a:t>
          </a:r>
        </a:p>
      </dgm:t>
    </dgm:pt>
    <dgm:pt modelId="{8994ABF9-A1B5-45B8-8AEB-E36DEB2ED33C}" type="parTrans" cxnId="{FC51261A-9E91-4E61-87A8-FCC96D7B6EF4}">
      <dgm:prSet/>
      <dgm:spPr/>
      <dgm:t>
        <a:bodyPr/>
        <a:lstStyle/>
        <a:p>
          <a:endParaRPr lang="en-US"/>
        </a:p>
      </dgm:t>
    </dgm:pt>
    <dgm:pt modelId="{CF2D73AC-5972-4E51-AA08-3223FC5F22FC}" type="sibTrans" cxnId="{FC51261A-9E91-4E61-87A8-FCC96D7B6EF4}">
      <dgm:prSet/>
      <dgm:spPr/>
      <dgm:t>
        <a:bodyPr/>
        <a:lstStyle/>
        <a:p>
          <a:endParaRPr lang="en-US"/>
        </a:p>
      </dgm:t>
    </dgm:pt>
    <dgm:pt modelId="{61522B03-0AED-456D-A7BC-C8D1E21F2617}">
      <dgm:prSet/>
      <dgm:spPr/>
      <dgm:t>
        <a:bodyPr/>
        <a:lstStyle/>
        <a:p>
          <a:r>
            <a:rPr lang="en-US" dirty="0"/>
            <a:t>Compact design, energy-efficient operation, and smart app connectivity</a:t>
          </a:r>
        </a:p>
      </dgm:t>
    </dgm:pt>
    <dgm:pt modelId="{C07C8D15-D6D9-4900-9E19-F2C46B1C835F}" type="parTrans" cxnId="{1B9B5B49-C4ED-4FC4-ADF9-67C0E80F7BD3}">
      <dgm:prSet/>
      <dgm:spPr/>
      <dgm:t>
        <a:bodyPr/>
        <a:lstStyle/>
        <a:p>
          <a:endParaRPr lang="en-US"/>
        </a:p>
      </dgm:t>
    </dgm:pt>
    <dgm:pt modelId="{1A1FE383-4529-41C3-AD11-E14CF19D7BF3}" type="sibTrans" cxnId="{1B9B5B49-C4ED-4FC4-ADF9-67C0E80F7BD3}">
      <dgm:prSet/>
      <dgm:spPr/>
      <dgm:t>
        <a:bodyPr/>
        <a:lstStyle/>
        <a:p>
          <a:endParaRPr lang="en-US"/>
        </a:p>
      </dgm:t>
    </dgm:pt>
    <dgm:pt modelId="{B584A4CE-6696-45A5-B909-7B5729F225E5}" type="pres">
      <dgm:prSet presAssocID="{D1AFF80A-24A1-46DB-ACB8-8C9A913A18A1}" presName="hierChild1" presStyleCnt="0">
        <dgm:presLayoutVars>
          <dgm:chPref val="1"/>
          <dgm:dir/>
          <dgm:animOne val="branch"/>
          <dgm:animLvl val="lvl"/>
          <dgm:resizeHandles/>
        </dgm:presLayoutVars>
      </dgm:prSet>
      <dgm:spPr/>
    </dgm:pt>
    <dgm:pt modelId="{227787C2-C2B4-4E23-B1C3-A15D9252B138}" type="pres">
      <dgm:prSet presAssocID="{A6709527-193C-4875-A716-5FD71BAECE69}" presName="hierRoot1" presStyleCnt="0"/>
      <dgm:spPr/>
    </dgm:pt>
    <dgm:pt modelId="{479E5746-E23C-41F5-A563-FAE79F39288B}" type="pres">
      <dgm:prSet presAssocID="{A6709527-193C-4875-A716-5FD71BAECE69}" presName="composite" presStyleCnt="0"/>
      <dgm:spPr/>
    </dgm:pt>
    <dgm:pt modelId="{54C148D9-A439-46B8-9F74-F1B033E24337}" type="pres">
      <dgm:prSet presAssocID="{A6709527-193C-4875-A716-5FD71BAECE69}" presName="background" presStyleLbl="node0" presStyleIdx="0" presStyleCnt="3"/>
      <dgm:spPr/>
    </dgm:pt>
    <dgm:pt modelId="{19F6DEFA-8959-4943-A8DA-6D60C83ED877}" type="pres">
      <dgm:prSet presAssocID="{A6709527-193C-4875-A716-5FD71BAECE69}" presName="text" presStyleLbl="fgAcc0" presStyleIdx="0" presStyleCnt="3">
        <dgm:presLayoutVars>
          <dgm:chPref val="3"/>
        </dgm:presLayoutVars>
      </dgm:prSet>
      <dgm:spPr/>
    </dgm:pt>
    <dgm:pt modelId="{255FA161-4CBD-4F34-A861-DA749F7FD95A}" type="pres">
      <dgm:prSet presAssocID="{A6709527-193C-4875-A716-5FD71BAECE69}" presName="hierChild2" presStyleCnt="0"/>
      <dgm:spPr/>
    </dgm:pt>
    <dgm:pt modelId="{5F114C5C-D015-418D-AB91-287C6FB7F0CE}" type="pres">
      <dgm:prSet presAssocID="{4A401E84-8C91-4928-8DAF-C6938300545F}" presName="hierRoot1" presStyleCnt="0"/>
      <dgm:spPr/>
    </dgm:pt>
    <dgm:pt modelId="{B14307BA-729F-41E3-85B3-92338ECAE44F}" type="pres">
      <dgm:prSet presAssocID="{4A401E84-8C91-4928-8DAF-C6938300545F}" presName="composite" presStyleCnt="0"/>
      <dgm:spPr/>
    </dgm:pt>
    <dgm:pt modelId="{A2F2B2B1-4CF6-4D24-8601-BAE7188E6C27}" type="pres">
      <dgm:prSet presAssocID="{4A401E84-8C91-4928-8DAF-C6938300545F}" presName="background" presStyleLbl="node0" presStyleIdx="1" presStyleCnt="3"/>
      <dgm:spPr/>
    </dgm:pt>
    <dgm:pt modelId="{D78B219D-CC94-4E5D-ADCC-3F4BF4671A26}" type="pres">
      <dgm:prSet presAssocID="{4A401E84-8C91-4928-8DAF-C6938300545F}" presName="text" presStyleLbl="fgAcc0" presStyleIdx="1" presStyleCnt="3">
        <dgm:presLayoutVars>
          <dgm:chPref val="3"/>
        </dgm:presLayoutVars>
      </dgm:prSet>
      <dgm:spPr/>
    </dgm:pt>
    <dgm:pt modelId="{E4077227-9D4F-4E15-8CFE-6FFFB449686D}" type="pres">
      <dgm:prSet presAssocID="{4A401E84-8C91-4928-8DAF-C6938300545F}" presName="hierChild2" presStyleCnt="0"/>
      <dgm:spPr/>
    </dgm:pt>
    <dgm:pt modelId="{51EA58CE-C0AD-4E27-B6CF-072C2A1C83A9}" type="pres">
      <dgm:prSet presAssocID="{61522B03-0AED-456D-A7BC-C8D1E21F2617}" presName="hierRoot1" presStyleCnt="0"/>
      <dgm:spPr/>
    </dgm:pt>
    <dgm:pt modelId="{2F38E373-6B6F-4364-B50C-85553B3733AA}" type="pres">
      <dgm:prSet presAssocID="{61522B03-0AED-456D-A7BC-C8D1E21F2617}" presName="composite" presStyleCnt="0"/>
      <dgm:spPr/>
    </dgm:pt>
    <dgm:pt modelId="{CFC01AFB-02AD-448C-B21E-3BE786CEA695}" type="pres">
      <dgm:prSet presAssocID="{61522B03-0AED-456D-A7BC-C8D1E21F2617}" presName="background" presStyleLbl="node0" presStyleIdx="2" presStyleCnt="3"/>
      <dgm:spPr/>
    </dgm:pt>
    <dgm:pt modelId="{2CD20F2C-5C70-4312-8E32-291A9D88A5B8}" type="pres">
      <dgm:prSet presAssocID="{61522B03-0AED-456D-A7BC-C8D1E21F2617}" presName="text" presStyleLbl="fgAcc0" presStyleIdx="2" presStyleCnt="3">
        <dgm:presLayoutVars>
          <dgm:chPref val="3"/>
        </dgm:presLayoutVars>
      </dgm:prSet>
      <dgm:spPr/>
    </dgm:pt>
    <dgm:pt modelId="{D3D401F1-6BDD-4424-8921-F557BB9A0F58}" type="pres">
      <dgm:prSet presAssocID="{61522B03-0AED-456D-A7BC-C8D1E21F2617}" presName="hierChild2" presStyleCnt="0"/>
      <dgm:spPr/>
    </dgm:pt>
  </dgm:ptLst>
  <dgm:cxnLst>
    <dgm:cxn modelId="{FC51261A-9E91-4E61-87A8-FCC96D7B6EF4}" srcId="{D1AFF80A-24A1-46DB-ACB8-8C9A913A18A1}" destId="{4A401E84-8C91-4928-8DAF-C6938300545F}" srcOrd="1" destOrd="0" parTransId="{8994ABF9-A1B5-45B8-8AEB-E36DEB2ED33C}" sibTransId="{CF2D73AC-5972-4E51-AA08-3223FC5F22FC}"/>
    <dgm:cxn modelId="{A804102F-6EB9-48CF-AEC9-36A2CA6767E6}" srcId="{D1AFF80A-24A1-46DB-ACB8-8C9A913A18A1}" destId="{A6709527-193C-4875-A716-5FD71BAECE69}" srcOrd="0" destOrd="0" parTransId="{669461C1-3479-4F2D-8FAE-F2FF374B856C}" sibTransId="{E92DEF84-F858-4C45-8449-65ACDF90F89D}"/>
    <dgm:cxn modelId="{31B8D033-546E-486E-BAD2-CA1A711EC4CC}" type="presOf" srcId="{D1AFF80A-24A1-46DB-ACB8-8C9A913A18A1}" destId="{B584A4CE-6696-45A5-B909-7B5729F225E5}" srcOrd="0" destOrd="0" presId="urn:microsoft.com/office/officeart/2005/8/layout/hierarchy1"/>
    <dgm:cxn modelId="{1B9B5B49-C4ED-4FC4-ADF9-67C0E80F7BD3}" srcId="{D1AFF80A-24A1-46DB-ACB8-8C9A913A18A1}" destId="{61522B03-0AED-456D-A7BC-C8D1E21F2617}" srcOrd="2" destOrd="0" parTransId="{C07C8D15-D6D9-4900-9E19-F2C46B1C835F}" sibTransId="{1A1FE383-4529-41C3-AD11-E14CF19D7BF3}"/>
    <dgm:cxn modelId="{7B8CEE76-11A4-4FFE-9B24-8D580238EE10}" type="presOf" srcId="{4A401E84-8C91-4928-8DAF-C6938300545F}" destId="{D78B219D-CC94-4E5D-ADCC-3F4BF4671A26}" srcOrd="0" destOrd="0" presId="urn:microsoft.com/office/officeart/2005/8/layout/hierarchy1"/>
    <dgm:cxn modelId="{24653FBA-2D0E-4711-91C1-2DB78DDCB6A4}" type="presOf" srcId="{61522B03-0AED-456D-A7BC-C8D1E21F2617}" destId="{2CD20F2C-5C70-4312-8E32-291A9D88A5B8}" srcOrd="0" destOrd="0" presId="urn:microsoft.com/office/officeart/2005/8/layout/hierarchy1"/>
    <dgm:cxn modelId="{93C436F6-2C58-47FB-8771-2F2177C0C1B6}" type="presOf" srcId="{A6709527-193C-4875-A716-5FD71BAECE69}" destId="{19F6DEFA-8959-4943-A8DA-6D60C83ED877}" srcOrd="0" destOrd="0" presId="urn:microsoft.com/office/officeart/2005/8/layout/hierarchy1"/>
    <dgm:cxn modelId="{A8B2F080-ADD7-4836-ACE6-83B8A37BFB4E}" type="presParOf" srcId="{B584A4CE-6696-45A5-B909-7B5729F225E5}" destId="{227787C2-C2B4-4E23-B1C3-A15D9252B138}" srcOrd="0" destOrd="0" presId="urn:microsoft.com/office/officeart/2005/8/layout/hierarchy1"/>
    <dgm:cxn modelId="{AB0D913A-F4C1-4BCE-8CB1-F352CC4DBB54}" type="presParOf" srcId="{227787C2-C2B4-4E23-B1C3-A15D9252B138}" destId="{479E5746-E23C-41F5-A563-FAE79F39288B}" srcOrd="0" destOrd="0" presId="urn:microsoft.com/office/officeart/2005/8/layout/hierarchy1"/>
    <dgm:cxn modelId="{1E24809A-2E18-4219-A943-06DF8B6937BB}" type="presParOf" srcId="{479E5746-E23C-41F5-A563-FAE79F39288B}" destId="{54C148D9-A439-46B8-9F74-F1B033E24337}" srcOrd="0" destOrd="0" presId="urn:microsoft.com/office/officeart/2005/8/layout/hierarchy1"/>
    <dgm:cxn modelId="{0A8D1D85-D580-4EDB-8AE2-BF065D1D2245}" type="presParOf" srcId="{479E5746-E23C-41F5-A563-FAE79F39288B}" destId="{19F6DEFA-8959-4943-A8DA-6D60C83ED877}" srcOrd="1" destOrd="0" presId="urn:microsoft.com/office/officeart/2005/8/layout/hierarchy1"/>
    <dgm:cxn modelId="{30F22ED6-739D-4BBF-A252-9C61423A0AB7}" type="presParOf" srcId="{227787C2-C2B4-4E23-B1C3-A15D9252B138}" destId="{255FA161-4CBD-4F34-A861-DA749F7FD95A}" srcOrd="1" destOrd="0" presId="urn:microsoft.com/office/officeart/2005/8/layout/hierarchy1"/>
    <dgm:cxn modelId="{92922CEF-21A7-4FAF-BEE6-7B3B9B9B8D36}" type="presParOf" srcId="{B584A4CE-6696-45A5-B909-7B5729F225E5}" destId="{5F114C5C-D015-418D-AB91-287C6FB7F0CE}" srcOrd="1" destOrd="0" presId="urn:microsoft.com/office/officeart/2005/8/layout/hierarchy1"/>
    <dgm:cxn modelId="{92EFCC60-CE54-436C-BCCC-2E85DE1D12DB}" type="presParOf" srcId="{5F114C5C-D015-418D-AB91-287C6FB7F0CE}" destId="{B14307BA-729F-41E3-85B3-92338ECAE44F}" srcOrd="0" destOrd="0" presId="urn:microsoft.com/office/officeart/2005/8/layout/hierarchy1"/>
    <dgm:cxn modelId="{FDC20827-B5D8-4B27-99AF-B2D3CA55587D}" type="presParOf" srcId="{B14307BA-729F-41E3-85B3-92338ECAE44F}" destId="{A2F2B2B1-4CF6-4D24-8601-BAE7188E6C27}" srcOrd="0" destOrd="0" presId="urn:microsoft.com/office/officeart/2005/8/layout/hierarchy1"/>
    <dgm:cxn modelId="{4CA01BA1-7E39-4AA4-866F-98F70F9A57A5}" type="presParOf" srcId="{B14307BA-729F-41E3-85B3-92338ECAE44F}" destId="{D78B219D-CC94-4E5D-ADCC-3F4BF4671A26}" srcOrd="1" destOrd="0" presId="urn:microsoft.com/office/officeart/2005/8/layout/hierarchy1"/>
    <dgm:cxn modelId="{5BE619DC-9466-4B2D-A20A-7AE8894B0029}" type="presParOf" srcId="{5F114C5C-D015-418D-AB91-287C6FB7F0CE}" destId="{E4077227-9D4F-4E15-8CFE-6FFFB449686D}" srcOrd="1" destOrd="0" presId="urn:microsoft.com/office/officeart/2005/8/layout/hierarchy1"/>
    <dgm:cxn modelId="{2F024444-B99A-479D-98D6-8E54185E64F2}" type="presParOf" srcId="{B584A4CE-6696-45A5-B909-7B5729F225E5}" destId="{51EA58CE-C0AD-4E27-B6CF-072C2A1C83A9}" srcOrd="2" destOrd="0" presId="urn:microsoft.com/office/officeart/2005/8/layout/hierarchy1"/>
    <dgm:cxn modelId="{309C1FCA-13E4-494B-ADD2-2343D36CFBDF}" type="presParOf" srcId="{51EA58CE-C0AD-4E27-B6CF-072C2A1C83A9}" destId="{2F38E373-6B6F-4364-B50C-85553B3733AA}" srcOrd="0" destOrd="0" presId="urn:microsoft.com/office/officeart/2005/8/layout/hierarchy1"/>
    <dgm:cxn modelId="{A0418BFE-3EAB-4E34-99B8-462F8C1A41C3}" type="presParOf" srcId="{2F38E373-6B6F-4364-B50C-85553B3733AA}" destId="{CFC01AFB-02AD-448C-B21E-3BE786CEA695}" srcOrd="0" destOrd="0" presId="urn:microsoft.com/office/officeart/2005/8/layout/hierarchy1"/>
    <dgm:cxn modelId="{8663F15E-69E7-4941-AA7B-D22877E68527}" type="presParOf" srcId="{2F38E373-6B6F-4364-B50C-85553B3733AA}" destId="{2CD20F2C-5C70-4312-8E32-291A9D88A5B8}" srcOrd="1" destOrd="0" presId="urn:microsoft.com/office/officeart/2005/8/layout/hierarchy1"/>
    <dgm:cxn modelId="{DB725B62-356B-488F-BF43-3D422DB69BFF}" type="presParOf" srcId="{51EA58CE-C0AD-4E27-B6CF-072C2A1C83A9}" destId="{D3D401F1-6BDD-4424-8921-F557BB9A0F5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1A086-597F-457E-8867-41CEF910A05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3D9493AC-B4AD-4E2F-BA5B-9F4C73F709BA}">
      <dgm:prSet custT="1"/>
      <dgm:spPr/>
      <dgm:t>
        <a:bodyPr/>
        <a:lstStyle/>
        <a:p>
          <a:pPr>
            <a:lnSpc>
              <a:spcPct val="100000"/>
            </a:lnSpc>
            <a:defRPr b="1"/>
          </a:pPr>
          <a:r>
            <a:rPr lang="en-US" sz="1600" b="1" dirty="0"/>
            <a:t>Key Features</a:t>
          </a:r>
          <a:endParaRPr lang="en-US" sz="1600" dirty="0"/>
        </a:p>
      </dgm:t>
    </dgm:pt>
    <dgm:pt modelId="{735AB4AC-7BA7-41E7-B155-83882209489E}" type="parTrans" cxnId="{70331F1B-FC67-48CA-8686-A2FCB4E2D60E}">
      <dgm:prSet/>
      <dgm:spPr/>
      <dgm:t>
        <a:bodyPr/>
        <a:lstStyle/>
        <a:p>
          <a:endParaRPr lang="en-US" sz="1400"/>
        </a:p>
      </dgm:t>
    </dgm:pt>
    <dgm:pt modelId="{EDDF0CFC-7AE9-4666-B8DB-2552D1FF6F12}" type="sibTrans" cxnId="{70331F1B-FC67-48CA-8686-A2FCB4E2D60E}">
      <dgm:prSet/>
      <dgm:spPr/>
      <dgm:t>
        <a:bodyPr/>
        <a:lstStyle/>
        <a:p>
          <a:endParaRPr lang="en-US" sz="1400"/>
        </a:p>
      </dgm:t>
    </dgm:pt>
    <dgm:pt modelId="{0FCEA673-00F7-4C4C-8CB1-3F3972670E07}">
      <dgm:prSet custT="1"/>
      <dgm:spPr/>
      <dgm:t>
        <a:bodyPr/>
        <a:lstStyle/>
        <a:p>
          <a:pPr>
            <a:lnSpc>
              <a:spcPct val="100000"/>
            </a:lnSpc>
          </a:pPr>
          <a:r>
            <a:rPr lang="en-US" sz="1400" dirty="0"/>
            <a:t>HEPA-grade filtration capturing particles as small as 0.1 microns</a:t>
          </a:r>
        </a:p>
      </dgm:t>
    </dgm:pt>
    <dgm:pt modelId="{8EAFFC12-ABFA-4C22-8CB1-24946E0CC69E}" type="parTrans" cxnId="{D7D98F0C-8B46-434A-8902-DAD5E9EFB798}">
      <dgm:prSet/>
      <dgm:spPr/>
      <dgm:t>
        <a:bodyPr/>
        <a:lstStyle/>
        <a:p>
          <a:endParaRPr lang="en-US" sz="1400"/>
        </a:p>
      </dgm:t>
    </dgm:pt>
    <dgm:pt modelId="{758FB3AA-E93A-4784-8CB5-0C9446F3FA3A}" type="sibTrans" cxnId="{D7D98F0C-8B46-434A-8902-DAD5E9EFB798}">
      <dgm:prSet/>
      <dgm:spPr/>
      <dgm:t>
        <a:bodyPr/>
        <a:lstStyle/>
        <a:p>
          <a:endParaRPr lang="en-US" sz="1400"/>
        </a:p>
      </dgm:t>
    </dgm:pt>
    <dgm:pt modelId="{D7096D47-E2DA-49CE-A028-AD7F42A3AA27}">
      <dgm:prSet custT="1"/>
      <dgm:spPr/>
      <dgm:t>
        <a:bodyPr/>
        <a:lstStyle/>
        <a:p>
          <a:pPr>
            <a:lnSpc>
              <a:spcPct val="100000"/>
            </a:lnSpc>
          </a:pPr>
          <a:r>
            <a:rPr lang="en-US" sz="1400"/>
            <a:t>Integrated smart assistant compatibility (Alexa, Google)</a:t>
          </a:r>
        </a:p>
      </dgm:t>
    </dgm:pt>
    <dgm:pt modelId="{B7A24B8F-549E-45C5-A410-3E8377BAE8BC}" type="parTrans" cxnId="{A3C0B125-69C6-4ED0-8B85-DC4F0FB21B64}">
      <dgm:prSet/>
      <dgm:spPr/>
      <dgm:t>
        <a:bodyPr/>
        <a:lstStyle/>
        <a:p>
          <a:endParaRPr lang="en-US" sz="1400"/>
        </a:p>
      </dgm:t>
    </dgm:pt>
    <dgm:pt modelId="{9CFA1749-31C9-47BA-9E88-76365FD22442}" type="sibTrans" cxnId="{A3C0B125-69C6-4ED0-8B85-DC4F0FB21B64}">
      <dgm:prSet/>
      <dgm:spPr/>
      <dgm:t>
        <a:bodyPr/>
        <a:lstStyle/>
        <a:p>
          <a:endParaRPr lang="en-US" sz="1400"/>
        </a:p>
      </dgm:t>
    </dgm:pt>
    <dgm:pt modelId="{91D248C2-2856-4FE4-AEB7-012C55644EB1}">
      <dgm:prSet custT="1"/>
      <dgm:spPr/>
      <dgm:t>
        <a:bodyPr/>
        <a:lstStyle/>
        <a:p>
          <a:pPr>
            <a:lnSpc>
              <a:spcPct val="100000"/>
            </a:lnSpc>
          </a:pPr>
          <a:r>
            <a:rPr lang="en-US" sz="1400"/>
            <a:t>Quiet operation suitable for homes and offices</a:t>
          </a:r>
        </a:p>
      </dgm:t>
    </dgm:pt>
    <dgm:pt modelId="{9C1DE04B-39CE-4911-A3FB-B37086739B85}" type="parTrans" cxnId="{5CA58D82-758D-4E48-8362-5D1D4168197A}">
      <dgm:prSet/>
      <dgm:spPr/>
      <dgm:t>
        <a:bodyPr/>
        <a:lstStyle/>
        <a:p>
          <a:endParaRPr lang="en-US" sz="1400"/>
        </a:p>
      </dgm:t>
    </dgm:pt>
    <dgm:pt modelId="{489C32B3-0E36-4266-AE1C-673497BA7CD7}" type="sibTrans" cxnId="{5CA58D82-758D-4E48-8362-5D1D4168197A}">
      <dgm:prSet/>
      <dgm:spPr/>
      <dgm:t>
        <a:bodyPr/>
        <a:lstStyle/>
        <a:p>
          <a:endParaRPr lang="en-US" sz="1400"/>
        </a:p>
      </dgm:t>
    </dgm:pt>
    <dgm:pt modelId="{F06422A4-608B-4BD2-8236-C15C88FD9425}">
      <dgm:prSet custT="1"/>
      <dgm:spPr/>
      <dgm:t>
        <a:bodyPr/>
        <a:lstStyle/>
        <a:p>
          <a:pPr>
            <a:lnSpc>
              <a:spcPct val="100000"/>
            </a:lnSpc>
            <a:defRPr b="1"/>
          </a:pPr>
          <a:r>
            <a:rPr lang="en-US" sz="1600" b="1" dirty="0"/>
            <a:t>Additional Details</a:t>
          </a:r>
          <a:endParaRPr lang="en-US" sz="1600" dirty="0"/>
        </a:p>
      </dgm:t>
    </dgm:pt>
    <dgm:pt modelId="{500C2287-E37F-40AB-8870-70E33D378E9A}" type="parTrans" cxnId="{C4C5A260-854B-4FFC-879A-2E48DB9DA0C9}">
      <dgm:prSet/>
      <dgm:spPr/>
      <dgm:t>
        <a:bodyPr/>
        <a:lstStyle/>
        <a:p>
          <a:endParaRPr lang="en-US" sz="1400"/>
        </a:p>
      </dgm:t>
    </dgm:pt>
    <dgm:pt modelId="{72445DF3-1420-45F8-A870-601B14842298}" type="sibTrans" cxnId="{C4C5A260-854B-4FFC-879A-2E48DB9DA0C9}">
      <dgm:prSet/>
      <dgm:spPr/>
      <dgm:t>
        <a:bodyPr/>
        <a:lstStyle/>
        <a:p>
          <a:endParaRPr lang="en-US" sz="1400"/>
        </a:p>
      </dgm:t>
    </dgm:pt>
    <dgm:pt modelId="{271B6405-187D-4453-91A8-06BEAF7C4DE3}">
      <dgm:prSet custT="1"/>
      <dgm:spPr/>
      <dgm:t>
        <a:bodyPr/>
        <a:lstStyle/>
        <a:p>
          <a:pPr>
            <a:lnSpc>
              <a:spcPct val="100000"/>
            </a:lnSpc>
          </a:pPr>
          <a:r>
            <a:rPr lang="en-US" sz="1400"/>
            <a:t>Sleek, portable design optimized for urban living</a:t>
          </a:r>
        </a:p>
      </dgm:t>
    </dgm:pt>
    <dgm:pt modelId="{028E3C77-F57D-46CF-9938-A610DF82ACBC}" type="parTrans" cxnId="{67A13887-A9FA-4602-A3A6-A8CA0FAAF651}">
      <dgm:prSet/>
      <dgm:spPr/>
      <dgm:t>
        <a:bodyPr/>
        <a:lstStyle/>
        <a:p>
          <a:endParaRPr lang="en-US" sz="1400"/>
        </a:p>
      </dgm:t>
    </dgm:pt>
    <dgm:pt modelId="{F73C0986-EA2C-4F50-A75D-851350E07867}" type="sibTrans" cxnId="{67A13887-A9FA-4602-A3A6-A8CA0FAAF651}">
      <dgm:prSet/>
      <dgm:spPr/>
      <dgm:t>
        <a:bodyPr/>
        <a:lstStyle/>
        <a:p>
          <a:endParaRPr lang="en-US" sz="1400"/>
        </a:p>
      </dgm:t>
    </dgm:pt>
    <dgm:pt modelId="{3D0D4482-A419-4068-BE68-5BF3F8958E32}" type="pres">
      <dgm:prSet presAssocID="{F401A086-597F-457E-8867-41CEF910A05F}" presName="root" presStyleCnt="0">
        <dgm:presLayoutVars>
          <dgm:dir/>
          <dgm:resizeHandles val="exact"/>
        </dgm:presLayoutVars>
      </dgm:prSet>
      <dgm:spPr/>
    </dgm:pt>
    <dgm:pt modelId="{1123D4C1-5313-407E-938D-8347EF934A0E}" type="pres">
      <dgm:prSet presAssocID="{3D9493AC-B4AD-4E2F-BA5B-9F4C73F709BA}" presName="compNode" presStyleCnt="0"/>
      <dgm:spPr/>
    </dgm:pt>
    <dgm:pt modelId="{44E3D9EC-4B60-4751-A088-6FC9BCB3F0BC}" type="pres">
      <dgm:prSet presAssocID="{3D9493AC-B4AD-4E2F-BA5B-9F4C73F709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ypewriter"/>
        </a:ext>
      </dgm:extLst>
    </dgm:pt>
    <dgm:pt modelId="{C3EF8955-B1A7-4812-B4E5-20CC7ADBBB78}" type="pres">
      <dgm:prSet presAssocID="{3D9493AC-B4AD-4E2F-BA5B-9F4C73F709BA}" presName="iconSpace" presStyleCnt="0"/>
      <dgm:spPr/>
    </dgm:pt>
    <dgm:pt modelId="{E7A6AD19-16A0-4A0D-B214-B91E9057DB92}" type="pres">
      <dgm:prSet presAssocID="{3D9493AC-B4AD-4E2F-BA5B-9F4C73F709BA}" presName="parTx" presStyleLbl="revTx" presStyleIdx="0" presStyleCnt="4">
        <dgm:presLayoutVars>
          <dgm:chMax val="0"/>
          <dgm:chPref val="0"/>
        </dgm:presLayoutVars>
      </dgm:prSet>
      <dgm:spPr/>
    </dgm:pt>
    <dgm:pt modelId="{717D3123-3709-4B17-B700-C749DB9D02FA}" type="pres">
      <dgm:prSet presAssocID="{3D9493AC-B4AD-4E2F-BA5B-9F4C73F709BA}" presName="txSpace" presStyleCnt="0"/>
      <dgm:spPr/>
    </dgm:pt>
    <dgm:pt modelId="{93ECDE28-F558-4717-A13E-24DE3EA287AA}" type="pres">
      <dgm:prSet presAssocID="{3D9493AC-B4AD-4E2F-BA5B-9F4C73F709BA}" presName="desTx" presStyleLbl="revTx" presStyleIdx="1" presStyleCnt="4">
        <dgm:presLayoutVars/>
      </dgm:prSet>
      <dgm:spPr/>
    </dgm:pt>
    <dgm:pt modelId="{F5CBE443-78AC-4D35-AFD2-9C15661AA3AE}" type="pres">
      <dgm:prSet presAssocID="{EDDF0CFC-7AE9-4666-B8DB-2552D1FF6F12}" presName="sibTrans" presStyleCnt="0"/>
      <dgm:spPr/>
    </dgm:pt>
    <dgm:pt modelId="{3CA26317-F1F8-427B-B362-B530883FFE2F}" type="pres">
      <dgm:prSet presAssocID="{F06422A4-608B-4BD2-8236-C15C88FD9425}" presName="compNode" presStyleCnt="0"/>
      <dgm:spPr/>
    </dgm:pt>
    <dgm:pt modelId="{667D35EB-7393-40D0-BB3D-A00F8F4F109E}" type="pres">
      <dgm:prSet presAssocID="{F06422A4-608B-4BD2-8236-C15C88FD94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745423B0-0BCB-4286-B771-55B38D5566B2}" type="pres">
      <dgm:prSet presAssocID="{F06422A4-608B-4BD2-8236-C15C88FD9425}" presName="iconSpace" presStyleCnt="0"/>
      <dgm:spPr/>
    </dgm:pt>
    <dgm:pt modelId="{BEE737DA-D9D0-43B6-8B0A-32D1AE14CFD7}" type="pres">
      <dgm:prSet presAssocID="{F06422A4-608B-4BD2-8236-C15C88FD9425}" presName="parTx" presStyleLbl="revTx" presStyleIdx="2" presStyleCnt="4">
        <dgm:presLayoutVars>
          <dgm:chMax val="0"/>
          <dgm:chPref val="0"/>
        </dgm:presLayoutVars>
      </dgm:prSet>
      <dgm:spPr/>
    </dgm:pt>
    <dgm:pt modelId="{DD0D4D4D-2197-43A5-BA32-5B5A6C0B1CA0}" type="pres">
      <dgm:prSet presAssocID="{F06422A4-608B-4BD2-8236-C15C88FD9425}" presName="txSpace" presStyleCnt="0"/>
      <dgm:spPr/>
    </dgm:pt>
    <dgm:pt modelId="{2D567DE6-4C4E-4925-9DAD-C099F382E04A}" type="pres">
      <dgm:prSet presAssocID="{F06422A4-608B-4BD2-8236-C15C88FD9425}" presName="desTx" presStyleLbl="revTx" presStyleIdx="3" presStyleCnt="4">
        <dgm:presLayoutVars/>
      </dgm:prSet>
      <dgm:spPr/>
    </dgm:pt>
  </dgm:ptLst>
  <dgm:cxnLst>
    <dgm:cxn modelId="{D7D98F0C-8B46-434A-8902-DAD5E9EFB798}" srcId="{3D9493AC-B4AD-4E2F-BA5B-9F4C73F709BA}" destId="{0FCEA673-00F7-4C4C-8CB1-3F3972670E07}" srcOrd="0" destOrd="0" parTransId="{8EAFFC12-ABFA-4C22-8CB1-24946E0CC69E}" sibTransId="{758FB3AA-E93A-4784-8CB5-0C9446F3FA3A}"/>
    <dgm:cxn modelId="{70331F1B-FC67-48CA-8686-A2FCB4E2D60E}" srcId="{F401A086-597F-457E-8867-41CEF910A05F}" destId="{3D9493AC-B4AD-4E2F-BA5B-9F4C73F709BA}" srcOrd="0" destOrd="0" parTransId="{735AB4AC-7BA7-41E7-B155-83882209489E}" sibTransId="{EDDF0CFC-7AE9-4666-B8DB-2552D1FF6F12}"/>
    <dgm:cxn modelId="{A3C0B125-69C6-4ED0-8B85-DC4F0FB21B64}" srcId="{3D9493AC-B4AD-4E2F-BA5B-9F4C73F709BA}" destId="{D7096D47-E2DA-49CE-A028-AD7F42A3AA27}" srcOrd="1" destOrd="0" parTransId="{B7A24B8F-549E-45C5-A410-3E8377BAE8BC}" sibTransId="{9CFA1749-31C9-47BA-9E88-76365FD22442}"/>
    <dgm:cxn modelId="{72C4E93E-3BB9-493B-B318-11608F8D0AF1}" type="presOf" srcId="{D7096D47-E2DA-49CE-A028-AD7F42A3AA27}" destId="{93ECDE28-F558-4717-A13E-24DE3EA287AA}" srcOrd="0" destOrd="1" presId="urn:microsoft.com/office/officeart/2018/2/layout/IconLabelDescriptionList"/>
    <dgm:cxn modelId="{C4C5A260-854B-4FFC-879A-2E48DB9DA0C9}" srcId="{F401A086-597F-457E-8867-41CEF910A05F}" destId="{F06422A4-608B-4BD2-8236-C15C88FD9425}" srcOrd="1" destOrd="0" parTransId="{500C2287-E37F-40AB-8870-70E33D378E9A}" sibTransId="{72445DF3-1420-45F8-A870-601B14842298}"/>
    <dgm:cxn modelId="{1ABF766B-96B2-42CD-8111-DFF8812B8FAA}" type="presOf" srcId="{F06422A4-608B-4BD2-8236-C15C88FD9425}" destId="{BEE737DA-D9D0-43B6-8B0A-32D1AE14CFD7}" srcOrd="0" destOrd="0" presId="urn:microsoft.com/office/officeart/2018/2/layout/IconLabelDescriptionList"/>
    <dgm:cxn modelId="{FEB9314F-0F99-4B52-887A-84C5B6001A53}" type="presOf" srcId="{F401A086-597F-457E-8867-41CEF910A05F}" destId="{3D0D4482-A419-4068-BE68-5BF3F8958E32}" srcOrd="0" destOrd="0" presId="urn:microsoft.com/office/officeart/2018/2/layout/IconLabelDescriptionList"/>
    <dgm:cxn modelId="{F880FF72-BA53-4C85-B94E-A6CE64A8B0FD}" type="presOf" srcId="{0FCEA673-00F7-4C4C-8CB1-3F3972670E07}" destId="{93ECDE28-F558-4717-A13E-24DE3EA287AA}" srcOrd="0" destOrd="0" presId="urn:microsoft.com/office/officeart/2018/2/layout/IconLabelDescriptionList"/>
    <dgm:cxn modelId="{4A382F5A-7473-4024-8F53-E4A316E368A9}" type="presOf" srcId="{271B6405-187D-4453-91A8-06BEAF7C4DE3}" destId="{2D567DE6-4C4E-4925-9DAD-C099F382E04A}" srcOrd="0" destOrd="0" presId="urn:microsoft.com/office/officeart/2018/2/layout/IconLabelDescriptionList"/>
    <dgm:cxn modelId="{5CA58D82-758D-4E48-8362-5D1D4168197A}" srcId="{3D9493AC-B4AD-4E2F-BA5B-9F4C73F709BA}" destId="{91D248C2-2856-4FE4-AEB7-012C55644EB1}" srcOrd="2" destOrd="0" parTransId="{9C1DE04B-39CE-4911-A3FB-B37086739B85}" sibTransId="{489C32B3-0E36-4266-AE1C-673497BA7CD7}"/>
    <dgm:cxn modelId="{67A13887-A9FA-4602-A3A6-A8CA0FAAF651}" srcId="{F06422A4-608B-4BD2-8236-C15C88FD9425}" destId="{271B6405-187D-4453-91A8-06BEAF7C4DE3}" srcOrd="0" destOrd="0" parTransId="{028E3C77-F57D-46CF-9938-A610DF82ACBC}" sibTransId="{F73C0986-EA2C-4F50-A75D-851350E07867}"/>
    <dgm:cxn modelId="{78C104A8-6E1D-490E-877C-8C8D636FAAC9}" type="presOf" srcId="{91D248C2-2856-4FE4-AEB7-012C55644EB1}" destId="{93ECDE28-F558-4717-A13E-24DE3EA287AA}" srcOrd="0" destOrd="2" presId="urn:microsoft.com/office/officeart/2018/2/layout/IconLabelDescriptionList"/>
    <dgm:cxn modelId="{C9ECB2B1-EF0F-492F-A49C-F84DE00A2BF1}" type="presOf" srcId="{3D9493AC-B4AD-4E2F-BA5B-9F4C73F709BA}" destId="{E7A6AD19-16A0-4A0D-B214-B91E9057DB92}" srcOrd="0" destOrd="0" presId="urn:microsoft.com/office/officeart/2018/2/layout/IconLabelDescriptionList"/>
    <dgm:cxn modelId="{0B0738F2-0BB7-4D0B-9B1C-79EC9B297FB1}" type="presParOf" srcId="{3D0D4482-A419-4068-BE68-5BF3F8958E32}" destId="{1123D4C1-5313-407E-938D-8347EF934A0E}" srcOrd="0" destOrd="0" presId="urn:microsoft.com/office/officeart/2018/2/layout/IconLabelDescriptionList"/>
    <dgm:cxn modelId="{62EE6485-FDEC-43EE-BDFF-01DAEB4277F3}" type="presParOf" srcId="{1123D4C1-5313-407E-938D-8347EF934A0E}" destId="{44E3D9EC-4B60-4751-A088-6FC9BCB3F0BC}" srcOrd="0" destOrd="0" presId="urn:microsoft.com/office/officeart/2018/2/layout/IconLabelDescriptionList"/>
    <dgm:cxn modelId="{D951C194-04F8-4966-AFE9-C89906001E9D}" type="presParOf" srcId="{1123D4C1-5313-407E-938D-8347EF934A0E}" destId="{C3EF8955-B1A7-4812-B4E5-20CC7ADBBB78}" srcOrd="1" destOrd="0" presId="urn:microsoft.com/office/officeart/2018/2/layout/IconLabelDescriptionList"/>
    <dgm:cxn modelId="{AAE78AF4-98A8-4B36-93F5-3A106EE5298D}" type="presParOf" srcId="{1123D4C1-5313-407E-938D-8347EF934A0E}" destId="{E7A6AD19-16A0-4A0D-B214-B91E9057DB92}" srcOrd="2" destOrd="0" presId="urn:microsoft.com/office/officeart/2018/2/layout/IconLabelDescriptionList"/>
    <dgm:cxn modelId="{5D3E83B1-0D0D-4687-BC58-CE042E601431}" type="presParOf" srcId="{1123D4C1-5313-407E-938D-8347EF934A0E}" destId="{717D3123-3709-4B17-B700-C749DB9D02FA}" srcOrd="3" destOrd="0" presId="urn:microsoft.com/office/officeart/2018/2/layout/IconLabelDescriptionList"/>
    <dgm:cxn modelId="{7F3642D1-22B4-409E-9BB0-6D4803A5B6EA}" type="presParOf" srcId="{1123D4C1-5313-407E-938D-8347EF934A0E}" destId="{93ECDE28-F558-4717-A13E-24DE3EA287AA}" srcOrd="4" destOrd="0" presId="urn:microsoft.com/office/officeart/2018/2/layout/IconLabelDescriptionList"/>
    <dgm:cxn modelId="{35ECF2AF-8BB2-48F3-AED6-EC5E6A623B72}" type="presParOf" srcId="{3D0D4482-A419-4068-BE68-5BF3F8958E32}" destId="{F5CBE443-78AC-4D35-AFD2-9C15661AA3AE}" srcOrd="1" destOrd="0" presId="urn:microsoft.com/office/officeart/2018/2/layout/IconLabelDescriptionList"/>
    <dgm:cxn modelId="{0C83F6F9-4183-4C2E-ACCA-582F6EE56974}" type="presParOf" srcId="{3D0D4482-A419-4068-BE68-5BF3F8958E32}" destId="{3CA26317-F1F8-427B-B362-B530883FFE2F}" srcOrd="2" destOrd="0" presId="urn:microsoft.com/office/officeart/2018/2/layout/IconLabelDescriptionList"/>
    <dgm:cxn modelId="{D681810B-3E43-4C0F-A40D-179BB55A441E}" type="presParOf" srcId="{3CA26317-F1F8-427B-B362-B530883FFE2F}" destId="{667D35EB-7393-40D0-BB3D-A00F8F4F109E}" srcOrd="0" destOrd="0" presId="urn:microsoft.com/office/officeart/2018/2/layout/IconLabelDescriptionList"/>
    <dgm:cxn modelId="{B919CABE-7847-4B12-BCBC-27766062E145}" type="presParOf" srcId="{3CA26317-F1F8-427B-B362-B530883FFE2F}" destId="{745423B0-0BCB-4286-B771-55B38D5566B2}" srcOrd="1" destOrd="0" presId="urn:microsoft.com/office/officeart/2018/2/layout/IconLabelDescriptionList"/>
    <dgm:cxn modelId="{88F9134B-3AEC-460A-B54C-259B6401118F}" type="presParOf" srcId="{3CA26317-F1F8-427B-B362-B530883FFE2F}" destId="{BEE737DA-D9D0-43B6-8B0A-32D1AE14CFD7}" srcOrd="2" destOrd="0" presId="urn:microsoft.com/office/officeart/2018/2/layout/IconLabelDescriptionList"/>
    <dgm:cxn modelId="{A0FEFD25-FE6C-4958-80CB-5E421BC7728B}" type="presParOf" srcId="{3CA26317-F1F8-427B-B362-B530883FFE2F}" destId="{DD0D4D4D-2197-43A5-BA32-5B5A6C0B1CA0}" srcOrd="3" destOrd="0" presId="urn:microsoft.com/office/officeart/2018/2/layout/IconLabelDescriptionList"/>
    <dgm:cxn modelId="{A00DEFBB-011C-4D0E-A259-54E7CDD5C187}" type="presParOf" srcId="{3CA26317-F1F8-427B-B362-B530883FFE2F}" destId="{2D567DE6-4C4E-4925-9DAD-C099F382E04A}" srcOrd="4" destOrd="0" presId="urn:microsoft.com/office/officeart/2018/2/layout/IconLabelDescri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148D9-A439-46B8-9F74-F1B033E24337}">
      <dsp:nvSpPr>
        <dsp:cNvPr id="0" name=""/>
        <dsp:cNvSpPr/>
      </dsp:nvSpPr>
      <dsp:spPr>
        <a:xfrm>
          <a:off x="0" y="1319318"/>
          <a:ext cx="1899987" cy="1206491"/>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9F6DEFA-8959-4943-A8DA-6D60C83ED877}">
      <dsp:nvSpPr>
        <dsp:cNvPr id="0" name=""/>
        <dsp:cNvSpPr/>
      </dsp:nvSpPr>
      <dsp:spPr>
        <a:xfrm>
          <a:off x="211109" y="1519872"/>
          <a:ext cx="1899987" cy="12064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AI-powered sensors for real-time air quality monitoring</a:t>
          </a:r>
        </a:p>
      </dsp:txBody>
      <dsp:txXfrm>
        <a:off x="246446" y="1555209"/>
        <a:ext cx="1829313" cy="1135817"/>
      </dsp:txXfrm>
    </dsp:sp>
    <dsp:sp modelId="{A2F2B2B1-4CF6-4D24-8601-BAE7188E6C27}">
      <dsp:nvSpPr>
        <dsp:cNvPr id="0" name=""/>
        <dsp:cNvSpPr/>
      </dsp:nvSpPr>
      <dsp:spPr>
        <a:xfrm>
          <a:off x="2322206" y="1319318"/>
          <a:ext cx="1899987" cy="1206491"/>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78B219D-CC94-4E5D-ADCC-3F4BF4671A26}">
      <dsp:nvSpPr>
        <dsp:cNvPr id="0" name=""/>
        <dsp:cNvSpPr/>
      </dsp:nvSpPr>
      <dsp:spPr>
        <a:xfrm>
          <a:off x="2533316" y="1519872"/>
          <a:ext cx="1899987" cy="12064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 three-stage filtration system that tackles allergens, pollutants, and odors</a:t>
          </a:r>
        </a:p>
      </dsp:txBody>
      <dsp:txXfrm>
        <a:off x="2568653" y="1555209"/>
        <a:ext cx="1829313" cy="1135817"/>
      </dsp:txXfrm>
    </dsp:sp>
    <dsp:sp modelId="{CFC01AFB-02AD-448C-B21E-3BE786CEA695}">
      <dsp:nvSpPr>
        <dsp:cNvPr id="0" name=""/>
        <dsp:cNvSpPr/>
      </dsp:nvSpPr>
      <dsp:spPr>
        <a:xfrm>
          <a:off x="4644413" y="1319318"/>
          <a:ext cx="1899987" cy="1206491"/>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CD20F2C-5C70-4312-8E32-291A9D88A5B8}">
      <dsp:nvSpPr>
        <dsp:cNvPr id="0" name=""/>
        <dsp:cNvSpPr/>
      </dsp:nvSpPr>
      <dsp:spPr>
        <a:xfrm>
          <a:off x="4855522" y="1519872"/>
          <a:ext cx="1899987" cy="1206491"/>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Compact design, energy-efficient operation, and smart app connectivity</a:t>
          </a:r>
        </a:p>
      </dsp:txBody>
      <dsp:txXfrm>
        <a:off x="4890859" y="1555209"/>
        <a:ext cx="1829313" cy="1135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3D9EC-4B60-4751-A088-6FC9BCB3F0BC}">
      <dsp:nvSpPr>
        <dsp:cNvPr id="0" name=""/>
        <dsp:cNvSpPr/>
      </dsp:nvSpPr>
      <dsp:spPr>
        <a:xfrm>
          <a:off x="1713" y="409408"/>
          <a:ext cx="1142859" cy="1142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6AD19-16A0-4A0D-B214-B91E9057DB92}">
      <dsp:nvSpPr>
        <dsp:cNvPr id="0" name=""/>
        <dsp:cNvSpPr/>
      </dsp:nvSpPr>
      <dsp:spPr>
        <a:xfrm>
          <a:off x="1713" y="1691022"/>
          <a:ext cx="3265312" cy="48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t>Key Features</a:t>
          </a:r>
          <a:endParaRPr lang="en-US" sz="1600" kern="1200" dirty="0"/>
        </a:p>
      </dsp:txBody>
      <dsp:txXfrm>
        <a:off x="1713" y="1691022"/>
        <a:ext cx="3265312" cy="489796"/>
      </dsp:txXfrm>
    </dsp:sp>
    <dsp:sp modelId="{93ECDE28-F558-4717-A13E-24DE3EA287AA}">
      <dsp:nvSpPr>
        <dsp:cNvPr id="0" name=""/>
        <dsp:cNvSpPr/>
      </dsp:nvSpPr>
      <dsp:spPr>
        <a:xfrm>
          <a:off x="1713" y="2245356"/>
          <a:ext cx="3265312" cy="139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HEPA-grade filtration capturing particles as small as 0.1 microns</a:t>
          </a:r>
        </a:p>
        <a:p>
          <a:pPr marL="0" lvl="0" indent="0" algn="l" defTabSz="622300">
            <a:lnSpc>
              <a:spcPct val="100000"/>
            </a:lnSpc>
            <a:spcBef>
              <a:spcPct val="0"/>
            </a:spcBef>
            <a:spcAft>
              <a:spcPct val="35000"/>
            </a:spcAft>
            <a:buNone/>
          </a:pPr>
          <a:r>
            <a:rPr lang="en-US" sz="1400" kern="1200"/>
            <a:t>Integrated smart assistant compatibility (Alexa, Google)</a:t>
          </a:r>
        </a:p>
        <a:p>
          <a:pPr marL="0" lvl="0" indent="0" algn="l" defTabSz="622300">
            <a:lnSpc>
              <a:spcPct val="100000"/>
            </a:lnSpc>
            <a:spcBef>
              <a:spcPct val="0"/>
            </a:spcBef>
            <a:spcAft>
              <a:spcPct val="35000"/>
            </a:spcAft>
            <a:buNone/>
          </a:pPr>
          <a:r>
            <a:rPr lang="en-US" sz="1400" kern="1200"/>
            <a:t>Quiet operation suitable for homes and offices</a:t>
          </a:r>
        </a:p>
      </dsp:txBody>
      <dsp:txXfrm>
        <a:off x="1713" y="2245356"/>
        <a:ext cx="3265312" cy="1390917"/>
      </dsp:txXfrm>
    </dsp:sp>
    <dsp:sp modelId="{667D35EB-7393-40D0-BB3D-A00F8F4F109E}">
      <dsp:nvSpPr>
        <dsp:cNvPr id="0" name=""/>
        <dsp:cNvSpPr/>
      </dsp:nvSpPr>
      <dsp:spPr>
        <a:xfrm>
          <a:off x="3838455" y="409408"/>
          <a:ext cx="1142859" cy="1142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737DA-D9D0-43B6-8B0A-32D1AE14CFD7}">
      <dsp:nvSpPr>
        <dsp:cNvPr id="0" name=""/>
        <dsp:cNvSpPr/>
      </dsp:nvSpPr>
      <dsp:spPr>
        <a:xfrm>
          <a:off x="3838455" y="1691022"/>
          <a:ext cx="3265312" cy="48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kern="1200" dirty="0"/>
            <a:t>Additional Details</a:t>
          </a:r>
          <a:endParaRPr lang="en-US" sz="1600" kern="1200" dirty="0"/>
        </a:p>
      </dsp:txBody>
      <dsp:txXfrm>
        <a:off x="3838455" y="1691022"/>
        <a:ext cx="3265312" cy="489796"/>
      </dsp:txXfrm>
    </dsp:sp>
    <dsp:sp modelId="{2D567DE6-4C4E-4925-9DAD-C099F382E04A}">
      <dsp:nvSpPr>
        <dsp:cNvPr id="0" name=""/>
        <dsp:cNvSpPr/>
      </dsp:nvSpPr>
      <dsp:spPr>
        <a:xfrm>
          <a:off x="3838455" y="2245356"/>
          <a:ext cx="3265312" cy="139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Sleek, portable design optimized for urban living</a:t>
          </a:r>
        </a:p>
      </dsp:txBody>
      <dsp:txXfrm>
        <a:off x="3838455" y="2245356"/>
        <a:ext cx="3265312" cy="13909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11/24/2024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Title Slide</a:t>
            </a:r>
          </a:p>
          <a:p>
            <a:r>
              <a:rPr lang="en-US" dirty="0"/>
              <a:t>"Good [morning/afternoon], everyone. I’m thrilled to present Air </a:t>
            </a:r>
            <a:r>
              <a:rPr lang="en-US" dirty="0" err="1"/>
              <a:t>Purifa</a:t>
            </a:r>
            <a:r>
              <a:rPr lang="en-US" dirty="0"/>
              <a:t>, where we are breathing life into clean air innovation. Today, I’ll walk you through how our product addresses one of the most pressing health crises of our time and why we believe it’s a transformative opportunity for both impact and growth."</a:t>
            </a:r>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10. Traction</a:t>
            </a:r>
          </a:p>
          <a:p>
            <a:r>
              <a:rPr lang="en-US" dirty="0"/>
              <a:t>"Our journey has already gained momentum. We’ve developed a working prototype that received glowing feedback from focus groups. Within 30 days of announcing the product, we secured $40,000 in pre-orders. Additionally, we were recognized as a 'Most Promising Product' at [specific expo], validating our vision and approach."</a:t>
            </a:r>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906023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11. Team</a:t>
            </a:r>
          </a:p>
          <a:p>
            <a:r>
              <a:rPr lang="en-US" dirty="0"/>
              <a:t>"Our team brings together deep expertise in IoT, environmental science, and consumer product design. We’re guided by advisors who are industry veterans in tech and wellness. Together, we share a unified vision: a future where clean air is a standard, not a luxury."</a:t>
            </a:r>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271719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12. Financial Projections</a:t>
            </a:r>
          </a:p>
          <a:p>
            <a:r>
              <a:rPr lang="en-US" dirty="0"/>
              <a:t>"Our projections are ambitious yet realistic. In Year 1, we’re targeting $5 million in revenue with a 30% gross margin. By Year 3, we expect to achieve $50 million ARR, with 40% of that from recurring subscriptions. Importantly, we anticipate breaking even within 18 months of launch."</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2641485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13. Funding Ask</a:t>
            </a:r>
          </a:p>
          <a:p>
            <a:r>
              <a:rPr lang="en-US" dirty="0"/>
              <a:t>"To scale and innovate, we’re seeking $10 million in seed funding. Here’s how we’ll allocate it: 40% for manufacturing and inventory, 30% for R&amp;D to refine the product, 20% for marketing and distribution, and 10% for operational costs. This funding will help us meet demand and continue innovating."</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200320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14. Impact</a:t>
            </a:r>
          </a:p>
          <a:p>
            <a:r>
              <a:rPr lang="en-US" dirty="0"/>
              <a:t>"Air </a:t>
            </a:r>
            <a:r>
              <a:rPr lang="en-US" dirty="0" err="1"/>
              <a:t>Purifa</a:t>
            </a:r>
            <a:r>
              <a:rPr lang="en-US" dirty="0"/>
              <a:t> isn’t just a product; it’s a movement. Early case studies show it’s already making a difference, with significant environmental benefits like reduced energy use and recyclable filters. Over five years, we aim to improve air quality in more than 1 million homes, fostering healthier living environments for countless families."</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2862834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15. Closing &amp; Call to Action</a:t>
            </a:r>
          </a:p>
          <a:p>
            <a:r>
              <a:rPr lang="en-US" dirty="0"/>
              <a:t>"As we conclude, I want to leave you with this thought: clean air should never be a luxury. Together, we can change the air we breathe and the way we live. Let’s partner to make this vision a reality. Please don’t hesitate to reach out to schedule follow-ups or ask any questions. Thank you!"</a:t>
            </a:r>
          </a:p>
        </p:txBody>
      </p:sp>
      <p:sp>
        <p:nvSpPr>
          <p:cNvPr id="4" name="Slide Number Placeholder 3"/>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682615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Agenda</a:t>
            </a:r>
          </a:p>
          <a:p>
            <a:r>
              <a:rPr lang="en-US" dirty="0"/>
              <a:t>"Let’s start with an overview of what we’ll cover today. We’ll explore the problem of air pollution, introduce our solution and product, and dive into the market opportunity. From there, I’ll share our business model, go-to-market strategy, and early traction before discussing the funding we’re seeking and how we plan to use it. Finally, we’ll wrap up with the impact we envision and next steps."</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 Problem</a:t>
            </a:r>
          </a:p>
          <a:p>
            <a:r>
              <a:rPr lang="en-US" dirty="0"/>
              <a:t>"Air pollution is often called an invisible crisis, yet it has very visible consequences. Did you know we spend 90% of our time indoors, where air quality can be two to five times worse than outside? The World Health Organization attributes over 6.7 million deaths annually to air pollution, aggravated by allergens, dust, and poor ventilation. Existing air purifiers either cost a fortune or fail to meet the needs of budget-conscious households. This is the problem we aim to solve."</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Solution</a:t>
            </a:r>
          </a:p>
          <a:p>
            <a:r>
              <a:rPr lang="en-US" dirty="0"/>
              <a:t>"Air </a:t>
            </a:r>
            <a:r>
              <a:rPr lang="en-US" dirty="0" err="1"/>
              <a:t>Purifa</a:t>
            </a:r>
            <a:r>
              <a:rPr lang="en-US" dirty="0"/>
              <a:t> was designed to tackle this head-on. We’re making air purification accessible, affordable, and effective for today’s modern families. With our innovative approach, we’re not just improving air quality; we’re improving lives."</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 Product Overview</a:t>
            </a:r>
          </a:p>
          <a:p>
            <a:r>
              <a:rPr lang="en-US" dirty="0"/>
              <a:t>"Our product combines cutting-edge technology with user-friendly design, ensuring it fits seamlessly into urban households. It’s highly effective in removing allergens and pollutants while being energy-efficient and budget-friendly. We’ve built it with the needs of middle-class families in mind, making clean air an attainable reality."</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6. Market Opportunity</a:t>
            </a:r>
          </a:p>
          <a:p>
            <a:r>
              <a:rPr lang="en-US" dirty="0"/>
              <a:t>"The market for air purification is massive and growing fast, projected to hit $26.72 billion by 2028 at a CAGR of 10.3%. Why? Rising health awareness, urbanization, and the shift to remote work have made air quality a top priority. Our initial focus will be on middle-class urban households in Tier 1 and Tier 2 cities, where the need is urgent and underserved."</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7. Competitive Landscape</a:t>
            </a:r>
          </a:p>
          <a:p>
            <a:r>
              <a:rPr lang="en-US" dirty="0"/>
              <a:t>"While there are existing players in the market, we stand out by addressing key gaps. Many current solutions are either prohibitively expensive or fail to address practical needs like affordability and filter replacement convenience. Air </a:t>
            </a:r>
            <a:r>
              <a:rPr lang="en-US" dirty="0" err="1"/>
              <a:t>Purifa</a:t>
            </a:r>
            <a:r>
              <a:rPr lang="en-US" dirty="0"/>
              <a:t> bridges this gap, delivering value without compromise."</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509670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8. Business Model</a:t>
            </a:r>
          </a:p>
          <a:p>
            <a:r>
              <a:rPr lang="en-US" dirty="0"/>
              <a:t>"We’ve structured our business model around three main revenue streams: direct-to-consumer sales through e-commerce and retail, a subscription model for filter replacements, and partnerships with corporate wellness programs. Our pricing strategy ensures accessibility while leveraging consumables for recurring revenue."</a:t>
            </a:r>
          </a:p>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80670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9. Go-to-Market Strategy</a:t>
            </a:r>
          </a:p>
          <a:p>
            <a:r>
              <a:rPr lang="en-US" dirty="0"/>
              <a:t>"Our launch will happen in two phases: first, through direct online sales channels like Amazon and our website. Then, we’ll expand through partnerships with retail chains for broader distribution. Marketing will be a digital-first effort, utilizing influencers, targeted ads, and collaborations with wellness brands to reach health-conscious consumers where they are most active."</a:t>
            </a:r>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317654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447040" y="725444"/>
            <a:ext cx="11277600" cy="1044253"/>
          </a:xfrm>
        </p:spPr>
        <p:txBody>
          <a:bodyPr anchor="b" anchorCtr="0">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457200" y="2245360"/>
            <a:ext cx="3342640" cy="3992880"/>
          </a:xfrm>
        </p:spPr>
        <p:txBody>
          <a:bodyPr anchor="t"/>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236720" y="2236109"/>
            <a:ext cx="7498080" cy="4002131"/>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682290"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55291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6826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5" r:id="rId14"/>
    <p:sldLayoutId id="2147483817" r:id="rId15"/>
    <p:sldLayoutId id="2147483818" r:id="rId16"/>
    <p:sldLayoutId id="2147483819" r:id="rId17"/>
    <p:sldLayoutId id="2147483820" r:id="rId18"/>
    <p:sldLayoutId id="2147483822"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sv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
        <p:nvSpPr>
          <p:cNvPr id="11" name="Rectangle 10">
            <a:extLst>
              <a:ext uri="{FF2B5EF4-FFF2-40B4-BE49-F238E27FC236}">
                <a16:creationId xmlns:a16="http://schemas.microsoft.com/office/drawing/2014/main" id="{8A4028AA-425D-D17D-4BFD-E222E8786614}"/>
              </a:ext>
            </a:extLst>
          </p:cNvPr>
          <p:cNvSpPr/>
          <p:nvPr/>
        </p:nvSpPr>
        <p:spPr>
          <a:xfrm>
            <a:off x="448055" y="4581094"/>
            <a:ext cx="2486874" cy="1023294"/>
          </a:xfrm>
          <a:prstGeom prst="rect">
            <a:avLst/>
          </a:prstGeom>
          <a:solidFill>
            <a:schemeClr val="bg2"/>
          </a:solidFill>
          <a:ln>
            <a:noFill/>
          </a:ln>
          <a:effectLst>
            <a:reflection stA="31000" endPos="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63296" y="1253612"/>
            <a:ext cx="11265407" cy="771214"/>
          </a:xfrm>
        </p:spPr>
        <p:txBody>
          <a:bodyPr/>
          <a:lstStyle/>
          <a:p>
            <a:pPr algn="ctr"/>
            <a:r>
              <a:rPr lang="en-US" dirty="0"/>
              <a:t>Air Purifa: Breathing Life Into Clean Air Innovation</a:t>
            </a:r>
          </a:p>
        </p:txBody>
      </p:sp>
      <p:sp>
        <p:nvSpPr>
          <p:cNvPr id="2" name="Title 7">
            <a:extLst>
              <a:ext uri="{FF2B5EF4-FFF2-40B4-BE49-F238E27FC236}">
                <a16:creationId xmlns:a16="http://schemas.microsoft.com/office/drawing/2014/main" id="{84070C18-021D-B433-C86C-395B82F54B79}"/>
              </a:ext>
            </a:extLst>
          </p:cNvPr>
          <p:cNvSpPr txBox="1">
            <a:spLocks/>
          </p:cNvSpPr>
          <p:nvPr/>
        </p:nvSpPr>
        <p:spPr>
          <a:xfrm>
            <a:off x="457199" y="2139763"/>
            <a:ext cx="11265407" cy="424492"/>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t>Seed Funding Pitch</a:t>
            </a:r>
          </a:p>
        </p:txBody>
      </p:sp>
      <p:sp>
        <p:nvSpPr>
          <p:cNvPr id="3" name="Title 7">
            <a:extLst>
              <a:ext uri="{FF2B5EF4-FFF2-40B4-BE49-F238E27FC236}">
                <a16:creationId xmlns:a16="http://schemas.microsoft.com/office/drawing/2014/main" id="{70972742-100B-96A4-D7D0-38B228B26AE1}"/>
              </a:ext>
            </a:extLst>
          </p:cNvPr>
          <p:cNvSpPr txBox="1">
            <a:spLocks/>
          </p:cNvSpPr>
          <p:nvPr/>
        </p:nvSpPr>
        <p:spPr>
          <a:xfrm>
            <a:off x="469394" y="4581094"/>
            <a:ext cx="1772361" cy="575187"/>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ea typeface="Calibri" panose="020F0502020204030204" pitchFamily="34" charset="0"/>
                <a:cs typeface="Calibri" panose="020F0502020204030204" pitchFamily="34" charset="0"/>
              </a:rPr>
              <a:t>Anshu</a:t>
            </a:r>
          </a:p>
        </p:txBody>
      </p:sp>
      <p:sp>
        <p:nvSpPr>
          <p:cNvPr id="9" name="Title 7">
            <a:extLst>
              <a:ext uri="{FF2B5EF4-FFF2-40B4-BE49-F238E27FC236}">
                <a16:creationId xmlns:a16="http://schemas.microsoft.com/office/drawing/2014/main" id="{0574987C-D592-269A-ACE8-C5E2D9BACC27}"/>
              </a:ext>
            </a:extLst>
          </p:cNvPr>
          <p:cNvSpPr txBox="1">
            <a:spLocks/>
          </p:cNvSpPr>
          <p:nvPr/>
        </p:nvSpPr>
        <p:spPr>
          <a:xfrm>
            <a:off x="469394" y="4990790"/>
            <a:ext cx="4395020" cy="575187"/>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Calibri" panose="020F0502020204030204" pitchFamily="34" charset="0"/>
                <a:ea typeface="Calibri" panose="020F0502020204030204" pitchFamily="34" charset="0"/>
                <a:cs typeface="Calibri" panose="020F0502020204030204" pitchFamily="34" charset="0"/>
              </a:rPr>
              <a:t>11/20/2024</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Visionaries Breathing Life into Clean Air</a:t>
            </a:r>
          </a:p>
        </p:txBody>
      </p:sp>
      <p:sp>
        <p:nvSpPr>
          <p:cNvPr id="19" name="Rectangle 1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obot">
            <a:extLst>
              <a:ext uri="{FF2B5EF4-FFF2-40B4-BE49-F238E27FC236}">
                <a16:creationId xmlns:a16="http://schemas.microsoft.com/office/drawing/2014/main" id="{5FECEBA0-96DE-C188-1F75-E5F0BA875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2372" y="2499053"/>
            <a:ext cx="3405393" cy="3405393"/>
          </a:xfrm>
          <a:prstGeom prst="rect">
            <a:avLst/>
          </a:prstGeom>
        </p:spPr>
      </p:pic>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6335805" y="2180496"/>
            <a:ext cx="5275001" cy="4045683"/>
          </a:xfrm>
        </p:spPr>
        <p:txBody>
          <a:bodyPr vert="horz" lIns="91440" tIns="45720" rIns="91440" bIns="45720" rtlCol="0" anchor="ctr">
            <a:normAutofit/>
          </a:bodyPr>
          <a:lstStyle/>
          <a:p>
            <a:r>
              <a:rPr lang="en-US" b="1" dirty="0"/>
              <a:t>Team Overview</a:t>
            </a:r>
          </a:p>
          <a:p>
            <a:pPr lvl="1"/>
            <a:r>
              <a:rPr lang="en-US" dirty="0"/>
              <a:t>Founders: Expertise in IoT, environmental science, and consumer product design</a:t>
            </a:r>
          </a:p>
          <a:p>
            <a:pPr lvl="1"/>
            <a:r>
              <a:rPr lang="en-US" dirty="0"/>
              <a:t>Advisors: Industry veterans from tech and wellness sectors</a:t>
            </a:r>
          </a:p>
          <a:p>
            <a:pPr lvl="1"/>
            <a:r>
              <a:rPr lang="en-US" dirty="0"/>
              <a:t>Highlight a shared vision for a cleaner, healthier future</a:t>
            </a:r>
          </a:p>
        </p:txBody>
      </p:sp>
    </p:spTree>
    <p:extLst>
      <p:ext uri="{BB962C8B-B14F-4D97-AF65-F5344CB8AC3E}">
        <p14:creationId xmlns:p14="http://schemas.microsoft.com/office/powerpoint/2010/main" val="82364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Solid Growth, Measurable Impact</a:t>
            </a:r>
          </a:p>
        </p:txBody>
      </p:sp>
      <p:sp>
        <p:nvSpPr>
          <p:cNvPr id="19" name="Rectangle 1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Euro">
            <a:extLst>
              <a:ext uri="{FF2B5EF4-FFF2-40B4-BE49-F238E27FC236}">
                <a16:creationId xmlns:a16="http://schemas.microsoft.com/office/drawing/2014/main" id="{E1CD9988-98DA-B17A-7C90-0F4DF2793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2372" y="2499053"/>
            <a:ext cx="3405393" cy="3405393"/>
          </a:xfrm>
          <a:prstGeom prst="rect">
            <a:avLst/>
          </a:prstGeom>
        </p:spPr>
      </p:pic>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6335805" y="2180496"/>
            <a:ext cx="5275001" cy="4045683"/>
          </a:xfrm>
        </p:spPr>
        <p:txBody>
          <a:bodyPr vert="horz" lIns="91440" tIns="45720" rIns="91440" bIns="45720" rtlCol="0" anchor="ctr">
            <a:normAutofit/>
          </a:bodyPr>
          <a:lstStyle/>
          <a:p>
            <a:r>
              <a:rPr lang="en-US" b="1" dirty="0"/>
              <a:t>Key Figures</a:t>
            </a:r>
          </a:p>
          <a:p>
            <a:pPr lvl="1"/>
            <a:r>
              <a:rPr lang="en-US" dirty="0"/>
              <a:t>Year 1: $5 million revenue, with 30% gross margin</a:t>
            </a:r>
          </a:p>
          <a:p>
            <a:pPr lvl="1"/>
            <a:r>
              <a:rPr lang="en-US" dirty="0"/>
              <a:t>Year 3: Projected $50 million ARR with 40% recurring revenue from subscriptions</a:t>
            </a:r>
          </a:p>
          <a:p>
            <a:pPr lvl="1"/>
            <a:r>
              <a:rPr lang="en-US" dirty="0"/>
              <a:t>Breakeven timeline: 18 months post-launch</a:t>
            </a:r>
          </a:p>
        </p:txBody>
      </p:sp>
    </p:spTree>
    <p:extLst>
      <p:ext uri="{BB962C8B-B14F-4D97-AF65-F5344CB8AC3E}">
        <p14:creationId xmlns:p14="http://schemas.microsoft.com/office/powerpoint/2010/main" val="188453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Seeking $10 Million to Scale and Innovate</a:t>
            </a:r>
          </a:p>
        </p:txBody>
      </p:sp>
      <p:sp>
        <p:nvSpPr>
          <p:cNvPr id="19" name="Rectangle 1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usiness Growth">
            <a:extLst>
              <a:ext uri="{FF2B5EF4-FFF2-40B4-BE49-F238E27FC236}">
                <a16:creationId xmlns:a16="http://schemas.microsoft.com/office/drawing/2014/main" id="{343DEE8B-86D0-8B20-E193-454C24EC1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2372" y="2499053"/>
            <a:ext cx="3405393" cy="3405393"/>
          </a:xfrm>
          <a:prstGeom prst="rect">
            <a:avLst/>
          </a:prstGeom>
        </p:spPr>
      </p:pic>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6335805" y="2180496"/>
            <a:ext cx="5275001" cy="4045683"/>
          </a:xfrm>
        </p:spPr>
        <p:txBody>
          <a:bodyPr vert="horz" lIns="91440" tIns="45720" rIns="91440" bIns="45720" rtlCol="0" anchor="ctr">
            <a:normAutofit/>
          </a:bodyPr>
          <a:lstStyle/>
          <a:p>
            <a:pPr lvl="1" indent="0">
              <a:buNone/>
            </a:pPr>
            <a:r>
              <a:rPr lang="en-US" b="1" dirty="0"/>
              <a:t>Funding breakdown</a:t>
            </a:r>
          </a:p>
          <a:p>
            <a:pPr lvl="2"/>
            <a:r>
              <a:rPr lang="en-US" dirty="0"/>
              <a:t>40% for manufacturing and inventory</a:t>
            </a:r>
          </a:p>
          <a:p>
            <a:pPr lvl="2"/>
            <a:r>
              <a:rPr lang="en-US" dirty="0"/>
              <a:t>30% for R&amp;D and product refinement</a:t>
            </a:r>
          </a:p>
          <a:p>
            <a:pPr lvl="2"/>
            <a:r>
              <a:rPr lang="en-US" dirty="0"/>
              <a:t>20% for marketing and distribution</a:t>
            </a:r>
          </a:p>
          <a:p>
            <a:pPr lvl="2"/>
            <a:r>
              <a:rPr lang="en-US" dirty="0"/>
              <a:t>10% for operational costs</a:t>
            </a:r>
          </a:p>
        </p:txBody>
      </p:sp>
    </p:spTree>
    <p:extLst>
      <p:ext uri="{BB962C8B-B14F-4D97-AF65-F5344CB8AC3E}">
        <p14:creationId xmlns:p14="http://schemas.microsoft.com/office/powerpoint/2010/main" val="180843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p:txBody>
          <a:bodyPr/>
          <a:lstStyle/>
          <a:p>
            <a:r>
              <a:rPr lang="en-US" dirty="0"/>
              <a:t>Investing in Growth and Innovation</a:t>
            </a:r>
          </a:p>
        </p:txBody>
      </p:sp>
      <p:graphicFrame>
        <p:nvGraphicFramePr>
          <p:cNvPr id="6" name="Chart 5">
            <a:extLst>
              <a:ext uri="{FF2B5EF4-FFF2-40B4-BE49-F238E27FC236}">
                <a16:creationId xmlns:a16="http://schemas.microsoft.com/office/drawing/2014/main" id="{00A6F170-B86B-8EEC-D8A2-2F44325FC67B}"/>
              </a:ext>
            </a:extLst>
          </p:cNvPr>
          <p:cNvGraphicFramePr/>
          <p:nvPr>
            <p:extLst>
              <p:ext uri="{D42A27DB-BD31-4B8C-83A1-F6EECF244321}">
                <p14:modId xmlns:p14="http://schemas.microsoft.com/office/powerpoint/2010/main" val="2637537130"/>
              </p:ext>
            </p:extLst>
          </p:nvPr>
        </p:nvGraphicFramePr>
        <p:xfrm>
          <a:off x="819191" y="1976283"/>
          <a:ext cx="10307483" cy="46339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404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Breathing Easier, Living Better</a:t>
            </a:r>
          </a:p>
        </p:txBody>
      </p:sp>
      <p:sp>
        <p:nvSpPr>
          <p:cNvPr id="19" name="Rectangle 1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581193" y="2180496"/>
            <a:ext cx="6917210" cy="4045683"/>
          </a:xfrm>
        </p:spPr>
        <p:txBody>
          <a:bodyPr vert="horz" lIns="91440" tIns="45720" rIns="91440" bIns="45720" rtlCol="0" anchor="ctr">
            <a:normAutofit/>
          </a:bodyPr>
          <a:lstStyle/>
          <a:p>
            <a:r>
              <a:rPr lang="en-US" b="1" dirty="0"/>
              <a:t>Details</a:t>
            </a:r>
          </a:p>
          <a:p>
            <a:pPr lvl="1"/>
            <a:r>
              <a:rPr lang="en-US" dirty="0"/>
              <a:t>Case studies from initial users</a:t>
            </a:r>
          </a:p>
          <a:p>
            <a:pPr lvl="1"/>
            <a:r>
              <a:rPr lang="en-US" dirty="0"/>
              <a:t>Environmental benefits: Reduced energy consumption, recyclable filters</a:t>
            </a:r>
          </a:p>
          <a:p>
            <a:pPr lvl="1"/>
            <a:r>
              <a:rPr lang="en-US" dirty="0"/>
              <a:t>Potential to improve indoor air quality for over 1 million homes by year 5</a:t>
            </a:r>
          </a:p>
        </p:txBody>
      </p:sp>
      <p:sp>
        <p:nvSpPr>
          <p:cNvPr id="25" name="Rectangle 2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ustainability">
            <a:extLst>
              <a:ext uri="{FF2B5EF4-FFF2-40B4-BE49-F238E27FC236}">
                <a16:creationId xmlns:a16="http://schemas.microsoft.com/office/drawing/2014/main" id="{75E2BCCA-6EAF-728B-8832-217716AEE8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3915" y="2671858"/>
            <a:ext cx="3059782" cy="3059782"/>
          </a:xfrm>
          <a:prstGeom prst="rect">
            <a:avLst/>
          </a:prstGeom>
        </p:spPr>
      </p:pic>
    </p:spTree>
    <p:extLst>
      <p:ext uri="{BB962C8B-B14F-4D97-AF65-F5344CB8AC3E}">
        <p14:creationId xmlns:p14="http://schemas.microsoft.com/office/powerpoint/2010/main" val="17011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p:txBody>
          <a:bodyPr/>
          <a:lstStyle/>
          <a:p>
            <a:r>
              <a:rPr lang="en-US" dirty="0"/>
              <a:t>Join Us in Changing the Air We Breathe</a:t>
            </a:r>
          </a:p>
        </p:txBody>
      </p:sp>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457200" y="2318490"/>
            <a:ext cx="8303342" cy="3633047"/>
          </a:xfrm>
        </p:spPr>
        <p:txBody>
          <a:bodyPr/>
          <a:lstStyle/>
          <a:p>
            <a:r>
              <a:rPr lang="en-US" b="1" dirty="0"/>
              <a:t>Details</a:t>
            </a:r>
          </a:p>
          <a:p>
            <a:pPr lvl="1"/>
            <a:r>
              <a:rPr lang="en-US" dirty="0"/>
              <a:t>Contact information and next steps (e.g., scheduling follow-ups)</a:t>
            </a:r>
          </a:p>
          <a:p>
            <a:pPr lvl="1"/>
            <a:r>
              <a:rPr lang="en-US" dirty="0"/>
              <a:t>Inspirational closing statement: “Together, let’s make clean air a standard, not a luxury.”</a:t>
            </a:r>
          </a:p>
        </p:txBody>
      </p:sp>
    </p:spTree>
    <p:extLst>
      <p:ext uri="{BB962C8B-B14F-4D97-AF65-F5344CB8AC3E}">
        <p14:creationId xmlns:p14="http://schemas.microsoft.com/office/powerpoint/2010/main" val="354556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p:txBody>
          <a:bodyPr/>
          <a:lstStyle/>
          <a:p>
            <a:r>
              <a:rPr lang="en-US" dirty="0"/>
              <a:t>Learning Team</a:t>
            </a:r>
          </a:p>
          <a:p>
            <a:r>
              <a:rPr lang="en-US" dirty="0"/>
              <a:t>XXX-XXX-XXXX</a:t>
            </a:r>
          </a:p>
          <a:p>
            <a:r>
              <a:rPr lang="en-US" dirty="0"/>
              <a:t>team@airpurifa.com</a:t>
            </a:r>
          </a:p>
          <a:p>
            <a:r>
              <a:rPr lang="en-US" dirty="0"/>
              <a:t>www.airpurifa.com</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1032387"/>
            <a:ext cx="3657600" cy="617161"/>
          </a:xfrm>
        </p:spPr>
        <p:txBody>
          <a:bodyPr/>
          <a:lstStyle/>
          <a:p>
            <a:r>
              <a:rPr lang="en-US" dirty="0"/>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457201" y="1771087"/>
            <a:ext cx="3657600" cy="4836189"/>
          </a:xfrm>
        </p:spPr>
        <p:txBody>
          <a:bodyPr>
            <a:normAutofit fontScale="92500" lnSpcReduction="10000"/>
          </a:bodyPr>
          <a:lstStyle/>
          <a:p>
            <a:pPr marL="285750" indent="-285750">
              <a:buFont typeface="Arial" panose="020B0604020202020204" pitchFamily="34" charset="0"/>
              <a:buChar char="•"/>
            </a:pPr>
            <a:r>
              <a:rPr lang="en-US" sz="1600" dirty="0"/>
              <a:t>Problem</a:t>
            </a:r>
          </a:p>
          <a:p>
            <a:pPr marL="285750" indent="-285750">
              <a:buFont typeface="Arial" panose="020B0604020202020204" pitchFamily="34" charset="0"/>
              <a:buChar char="•"/>
            </a:pPr>
            <a:r>
              <a:rPr lang="en-US" sz="1600" dirty="0"/>
              <a:t>Solution</a:t>
            </a:r>
          </a:p>
          <a:p>
            <a:pPr marL="285750" indent="-285750">
              <a:buFont typeface="Arial" panose="020B0604020202020204" pitchFamily="34" charset="0"/>
              <a:buChar char="•"/>
            </a:pPr>
            <a:r>
              <a:rPr lang="en-US" sz="1600" dirty="0"/>
              <a:t>Product Overview</a:t>
            </a:r>
          </a:p>
          <a:p>
            <a:pPr marL="285750" indent="-285750">
              <a:buFont typeface="Arial" panose="020B0604020202020204" pitchFamily="34" charset="0"/>
              <a:buChar char="•"/>
            </a:pPr>
            <a:r>
              <a:rPr lang="en-US" sz="1600" dirty="0"/>
              <a:t>Market Opportunity</a:t>
            </a:r>
          </a:p>
          <a:p>
            <a:pPr marL="285750" indent="-285750">
              <a:buFont typeface="Arial" panose="020B0604020202020204" pitchFamily="34" charset="0"/>
              <a:buChar char="•"/>
            </a:pPr>
            <a:r>
              <a:rPr lang="en-US" sz="1600" dirty="0"/>
              <a:t>Competitive Landscape</a:t>
            </a:r>
          </a:p>
          <a:p>
            <a:pPr marL="285750" indent="-285750">
              <a:buFont typeface="Arial" panose="020B0604020202020204" pitchFamily="34" charset="0"/>
              <a:buChar char="•"/>
            </a:pPr>
            <a:r>
              <a:rPr lang="en-US" sz="1600" dirty="0"/>
              <a:t>Business Model</a:t>
            </a:r>
          </a:p>
          <a:p>
            <a:pPr marL="285750" indent="-285750">
              <a:buFont typeface="Arial" panose="020B0604020202020204" pitchFamily="34" charset="0"/>
              <a:buChar char="•"/>
            </a:pPr>
            <a:r>
              <a:rPr lang="en-US" sz="1600" dirty="0"/>
              <a:t>Go-to-Market Strategy</a:t>
            </a:r>
          </a:p>
          <a:p>
            <a:pPr marL="285750" indent="-285750">
              <a:buFont typeface="Arial" panose="020B0604020202020204" pitchFamily="34" charset="0"/>
              <a:buChar char="•"/>
            </a:pPr>
            <a:r>
              <a:rPr lang="en-US" sz="1600" dirty="0"/>
              <a:t>Traction</a:t>
            </a:r>
          </a:p>
          <a:p>
            <a:pPr marL="285750" indent="-285750">
              <a:buFont typeface="Arial" panose="020B0604020202020204" pitchFamily="34" charset="0"/>
              <a:buChar char="•"/>
            </a:pPr>
            <a:r>
              <a:rPr lang="en-US" sz="1600" dirty="0"/>
              <a:t>Team</a:t>
            </a:r>
          </a:p>
          <a:p>
            <a:pPr marL="285750" indent="-285750">
              <a:buFont typeface="Arial" panose="020B0604020202020204" pitchFamily="34" charset="0"/>
              <a:buChar char="•"/>
            </a:pPr>
            <a:r>
              <a:rPr lang="en-US" sz="1600" dirty="0"/>
              <a:t>Financial Projections</a:t>
            </a:r>
          </a:p>
          <a:p>
            <a:pPr marL="285750" indent="-285750">
              <a:buFont typeface="Arial" panose="020B0604020202020204" pitchFamily="34" charset="0"/>
              <a:buChar char="•"/>
            </a:pPr>
            <a:r>
              <a:rPr lang="en-US" sz="1600" dirty="0"/>
              <a:t>Funding Ask</a:t>
            </a:r>
          </a:p>
          <a:p>
            <a:pPr marL="285750" indent="-285750">
              <a:buFont typeface="Arial" panose="020B0604020202020204" pitchFamily="34" charset="0"/>
              <a:buChar char="•"/>
            </a:pPr>
            <a:r>
              <a:rPr lang="en-US" sz="1600" dirty="0"/>
              <a:t>Use of Funds</a:t>
            </a:r>
          </a:p>
          <a:p>
            <a:pPr marL="285750" indent="-285750">
              <a:buFont typeface="Arial" panose="020B0604020202020204" pitchFamily="34" charset="0"/>
              <a:buChar char="•"/>
            </a:pPr>
            <a:r>
              <a:rPr lang="en-US" sz="1600" dirty="0"/>
              <a:t>Impact</a:t>
            </a:r>
          </a:p>
          <a:p>
            <a:pPr marL="285750" indent="-285750">
              <a:buFont typeface="Arial" panose="020B0604020202020204" pitchFamily="34" charset="0"/>
              <a:buChar char="•"/>
            </a:pPr>
            <a:r>
              <a:rPr lang="en-US" sz="1600" dirty="0"/>
              <a:t>Closing &amp; Call to Action</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p:txBody>
          <a:bodyPr/>
          <a:lstStyle/>
          <a:p>
            <a:r>
              <a:rPr lang="en-US" dirty="0"/>
              <a:t>Air Pollution: An Invisible Crisis</a:t>
            </a:r>
          </a:p>
        </p:txBody>
      </p:sp>
      <p:pic>
        <p:nvPicPr>
          <p:cNvPr id="16" name="Picture Placeholder 15" descr="A group of surgeons wearing surgical caps and masks">
            <a:extLst>
              <a:ext uri="{FF2B5EF4-FFF2-40B4-BE49-F238E27FC236}">
                <a16:creationId xmlns:a16="http://schemas.microsoft.com/office/drawing/2014/main" id="{6EFD6230-A50E-3A63-7B72-59A8449CAEE2}"/>
              </a:ext>
            </a:extLst>
          </p:cNvPr>
          <p:cNvPicPr>
            <a:picLocks noGrp="1" noChangeAspect="1"/>
          </p:cNvPicPr>
          <p:nvPr>
            <p:ph type="pic" sz="quarter" idx="19"/>
          </p:nvPr>
        </p:nvPicPr>
        <p:blipFill rotWithShape="1">
          <a:blip r:embed="rId3"/>
          <a:srcRect t="35757" b="35757"/>
          <a:stretch/>
        </p:blipFill>
        <p:spPr/>
      </p:pic>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p:txBody>
          <a:bodyPr/>
          <a:lstStyle/>
          <a:p>
            <a:r>
              <a:rPr lang="en-US" dirty="0"/>
              <a:t>The average person spends 90% of their time indoors, where air quality can be 2-5 times worse than outdoors</a:t>
            </a:r>
          </a:p>
          <a:p>
            <a:r>
              <a:rPr lang="en-US" dirty="0"/>
              <a:t>WHO estimates over 6.7 million deaths annually are linked to air pollution, exacerbated by allergens, dust, and poor ventilation indoors</a:t>
            </a:r>
          </a:p>
          <a:p>
            <a:r>
              <a:rPr lang="en-US" dirty="0"/>
              <a:t>Existing solutions are either too costly or ineffective for modern, budget-conscious households</a:t>
            </a:r>
          </a:p>
        </p:txBody>
      </p:sp>
    </p:spTree>
    <p:extLst>
      <p:ext uri="{BB962C8B-B14F-4D97-AF65-F5344CB8AC3E}">
        <p14:creationId xmlns:p14="http://schemas.microsoft.com/office/powerpoint/2010/main" val="369582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5" name="Rectangle 34">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Air Purifa: Revolutionizing Home Air Purification</a:t>
            </a:r>
          </a:p>
        </p:txBody>
      </p:sp>
      <p:sp>
        <p:nvSpPr>
          <p:cNvPr id="36" name="Rectangle 35">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38">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ontent Placeholder 1">
            <a:extLst>
              <a:ext uri="{FF2B5EF4-FFF2-40B4-BE49-F238E27FC236}">
                <a16:creationId xmlns:a16="http://schemas.microsoft.com/office/drawing/2014/main" id="{4FE34400-E654-AEDF-09C7-EAF7BA68318F}"/>
              </a:ext>
            </a:extLst>
          </p:cNvPr>
          <p:cNvGraphicFramePr>
            <a:graphicFrameLocks noGrp="1"/>
          </p:cNvGraphicFramePr>
          <p:nvPr>
            <p:ph sz="half" idx="13"/>
            <p:extLst>
              <p:ext uri="{D42A27DB-BD31-4B8C-83A1-F6EECF244321}">
                <p14:modId xmlns:p14="http://schemas.microsoft.com/office/powerpoint/2010/main" val="613264703"/>
              </p:ext>
            </p:extLst>
          </p:nvPr>
        </p:nvGraphicFramePr>
        <p:xfrm>
          <a:off x="4505326" y="2180496"/>
          <a:ext cx="6755510" cy="4045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Clipboard Badge with solid fill">
            <a:extLst>
              <a:ext uri="{FF2B5EF4-FFF2-40B4-BE49-F238E27FC236}">
                <a16:creationId xmlns:a16="http://schemas.microsoft.com/office/drawing/2014/main" id="{5653DAD6-B7E7-5BC0-3731-10A11790BD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6649" y="2682602"/>
            <a:ext cx="2966029" cy="2966029"/>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30" name="Rectangle 29">
            <a:extLst>
              <a:ext uri="{FF2B5EF4-FFF2-40B4-BE49-F238E27FC236}">
                <a16:creationId xmlns:a16="http://schemas.microsoft.com/office/drawing/2014/main" id="{8D2B4922-7602-46A0-9EEB-1F737C65F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Innovation Built to Breathe Better</a:t>
            </a:r>
          </a:p>
        </p:txBody>
      </p:sp>
      <p:sp>
        <p:nvSpPr>
          <p:cNvPr id="32" name="Rectangle 31">
            <a:extLst>
              <a:ext uri="{FF2B5EF4-FFF2-40B4-BE49-F238E27FC236}">
                <a16:creationId xmlns:a16="http://schemas.microsoft.com/office/drawing/2014/main" id="{970450C2-785F-4B9A-ADCF-A3081A1C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6616FE08-2FA4-454F-8805-C2B340EE8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AD6FD8DB-BEB0-487A-910E-E4D3E89D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E7F0B04F-9887-478F-B1F0-5B28D467D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Robot">
            <a:extLst>
              <a:ext uri="{FF2B5EF4-FFF2-40B4-BE49-F238E27FC236}">
                <a16:creationId xmlns:a16="http://schemas.microsoft.com/office/drawing/2014/main" id="{253F7CCC-6EEC-B403-B0AA-2E6638A8F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650" y="2682603"/>
            <a:ext cx="3061163" cy="3061163"/>
          </a:xfrm>
          <a:prstGeom prst="rect">
            <a:avLst/>
          </a:prstGeom>
        </p:spPr>
      </p:pic>
      <p:graphicFrame>
        <p:nvGraphicFramePr>
          <p:cNvPr id="3" name="Content Placeholder 2">
            <a:extLst>
              <a:ext uri="{FF2B5EF4-FFF2-40B4-BE49-F238E27FC236}">
                <a16:creationId xmlns:a16="http://schemas.microsoft.com/office/drawing/2014/main" id="{A5D3A6C7-E884-9E71-1213-89F8F29A9813}"/>
              </a:ext>
            </a:extLst>
          </p:cNvPr>
          <p:cNvGraphicFramePr>
            <a:graphicFrameLocks noGrp="1"/>
          </p:cNvGraphicFramePr>
          <p:nvPr>
            <p:ph sz="half" idx="2"/>
            <p:extLst>
              <p:ext uri="{D42A27DB-BD31-4B8C-83A1-F6EECF244321}">
                <p14:modId xmlns:p14="http://schemas.microsoft.com/office/powerpoint/2010/main" val="2348499653"/>
              </p:ext>
            </p:extLst>
          </p:nvPr>
        </p:nvGraphicFramePr>
        <p:xfrm>
          <a:off x="4505326" y="2180496"/>
          <a:ext cx="7105482" cy="40456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7690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p:txBody>
          <a:bodyPr/>
          <a:lstStyle/>
          <a:p>
            <a:r>
              <a:rPr lang="en-US" dirty="0"/>
              <a:t>A $26.72 Billion Market and Growing</a:t>
            </a:r>
          </a:p>
        </p:txBody>
      </p:sp>
      <p:pic>
        <p:nvPicPr>
          <p:cNvPr id="21" name="Picture Placeholder 20" descr="Two people smiling while holding coffee">
            <a:extLst>
              <a:ext uri="{FF2B5EF4-FFF2-40B4-BE49-F238E27FC236}">
                <a16:creationId xmlns:a16="http://schemas.microsoft.com/office/drawing/2014/main" id="{75E7485A-FBCC-4222-2274-2B2A0804BC97}"/>
              </a:ext>
            </a:extLst>
          </p:cNvPr>
          <p:cNvPicPr>
            <a:picLocks noGrp="1" noChangeAspect="1"/>
          </p:cNvPicPr>
          <p:nvPr>
            <p:ph type="pic" sz="quarter" idx="13"/>
          </p:nvPr>
        </p:nvPicPr>
        <p:blipFill>
          <a:blip r:embed="rId3"/>
          <a:srcRect l="38" r="38"/>
          <a:stretch/>
        </p:blipFill>
        <p:spPr/>
      </p:pic>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p:txBody>
          <a:bodyPr/>
          <a:lstStyle/>
          <a:p>
            <a:r>
              <a:rPr lang="en-US" b="1" dirty="0"/>
              <a:t>Details</a:t>
            </a:r>
          </a:p>
          <a:p>
            <a:pPr lvl="1"/>
            <a:r>
              <a:rPr lang="en-US" dirty="0"/>
              <a:t>The global air purifier market is expected to reach $26.72 billion by 2028, growing at a CAGR of 10.3%</a:t>
            </a:r>
          </a:p>
          <a:p>
            <a:pPr lvl="1"/>
            <a:r>
              <a:rPr lang="en-US" dirty="0"/>
              <a:t>Key drivers: increased health awareness, rising urban populations, and the shift to remote work</a:t>
            </a:r>
          </a:p>
          <a:p>
            <a:pPr lvl="1"/>
            <a:r>
              <a:rPr lang="en-US" dirty="0"/>
              <a:t>Initial target: Middle-class urban households in Tier 1 and 2 cities</a:t>
            </a:r>
          </a:p>
        </p:txBody>
      </p:sp>
    </p:spTree>
    <p:extLst>
      <p:ext uri="{BB962C8B-B14F-4D97-AF65-F5344CB8AC3E}">
        <p14:creationId xmlns:p14="http://schemas.microsoft.com/office/powerpoint/2010/main" val="385444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itle 16">
            <a:extLst>
              <a:ext uri="{FF2B5EF4-FFF2-40B4-BE49-F238E27FC236}">
                <a16:creationId xmlns:a16="http://schemas.microsoft.com/office/drawing/2014/main" id="{FB2D8485-C7D1-44B4-93B4-BDAEA04F8AA7}"/>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Creating Value for Customers and Shareholders</a:t>
            </a:r>
          </a:p>
        </p:txBody>
      </p:sp>
      <p:sp>
        <p:nvSpPr>
          <p:cNvPr id="27" name="Rectangle 26">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Placeholder 20" descr="Two people smiling while holding coffee">
            <a:extLst>
              <a:ext uri="{FF2B5EF4-FFF2-40B4-BE49-F238E27FC236}">
                <a16:creationId xmlns:a16="http://schemas.microsoft.com/office/drawing/2014/main" id="{F792FA0E-852C-C06C-8A61-89D4C97C227D}"/>
              </a:ext>
            </a:extLst>
          </p:cNvPr>
          <p:cNvPicPr>
            <a:picLocks noChangeAspect="1"/>
          </p:cNvPicPr>
          <p:nvPr/>
        </p:nvPicPr>
        <p:blipFill>
          <a:blip r:embed="rId3"/>
          <a:srcRect t="9865" r="1" b="23201"/>
          <a:stretch/>
        </p:blipFill>
        <p:spPr>
          <a:xfrm>
            <a:off x="611392" y="2347105"/>
            <a:ext cx="5074920" cy="3712464"/>
          </a:xfrm>
          <a:prstGeom prst="rect">
            <a:avLst/>
          </a:prstGeom>
        </p:spPr>
      </p:pic>
      <p:sp>
        <p:nvSpPr>
          <p:cNvPr id="9" name="Content Placeholder 3">
            <a:extLst>
              <a:ext uri="{FF2B5EF4-FFF2-40B4-BE49-F238E27FC236}">
                <a16:creationId xmlns:a16="http://schemas.microsoft.com/office/drawing/2014/main" id="{281465A2-D72A-73C9-5E35-120D2ED6ACF5}"/>
              </a:ext>
            </a:extLst>
          </p:cNvPr>
          <p:cNvSpPr txBox="1">
            <a:spLocks/>
          </p:cNvSpPr>
          <p:nvPr/>
        </p:nvSpPr>
        <p:spPr>
          <a:xfrm>
            <a:off x="6340830" y="2340864"/>
            <a:ext cx="5269977" cy="3634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Revenue Streams</a:t>
            </a:r>
          </a:p>
          <a:p>
            <a:pPr lvl="1"/>
            <a:r>
              <a:rPr lang="en-US"/>
              <a:t>Direct-to-consumer sales (e-commerce, retail)</a:t>
            </a:r>
          </a:p>
          <a:p>
            <a:pPr lvl="1"/>
            <a:r>
              <a:rPr lang="en-US"/>
              <a:t>Subscription-based filter replacements</a:t>
            </a:r>
          </a:p>
          <a:p>
            <a:pPr lvl="1"/>
            <a:r>
              <a:rPr lang="en-US"/>
              <a:t>Partnerships with corporate wellness programs</a:t>
            </a:r>
          </a:p>
          <a:p>
            <a:r>
              <a:rPr lang="en-US" b="1"/>
              <a:t>Pricing Strategy</a:t>
            </a:r>
          </a:p>
          <a:p>
            <a:pPr lvl="1"/>
            <a:r>
              <a:rPr lang="en-US"/>
              <a:t>Competitive initial product price with recurring revenue from consumables</a:t>
            </a:r>
            <a:endParaRPr lang="en-US" dirty="0"/>
          </a:p>
        </p:txBody>
      </p:sp>
    </p:spTree>
    <p:extLst>
      <p:ext uri="{BB962C8B-B14F-4D97-AF65-F5344CB8AC3E}">
        <p14:creationId xmlns:p14="http://schemas.microsoft.com/office/powerpoint/2010/main" val="42599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dirty="0"/>
              <a:t>From Concept to Market Leadership</a:t>
            </a:r>
          </a:p>
        </p:txBody>
      </p:sp>
      <p:sp>
        <p:nvSpPr>
          <p:cNvPr id="19" name="Rectangle 1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andshake">
            <a:extLst>
              <a:ext uri="{FF2B5EF4-FFF2-40B4-BE49-F238E27FC236}">
                <a16:creationId xmlns:a16="http://schemas.microsoft.com/office/drawing/2014/main" id="{F7841FA0-5BD7-7B8D-C397-CC24A1A9E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2372" y="2499053"/>
            <a:ext cx="3405393" cy="3405393"/>
          </a:xfrm>
          <a:prstGeom prst="rect">
            <a:avLst/>
          </a:prstGeom>
        </p:spPr>
      </p:pic>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6335805" y="2180496"/>
            <a:ext cx="5275001" cy="4045683"/>
          </a:xfrm>
        </p:spPr>
        <p:txBody>
          <a:bodyPr vert="horz" lIns="91440" tIns="45720" rIns="91440" bIns="45720" rtlCol="0" anchor="ctr">
            <a:normAutofit/>
          </a:bodyPr>
          <a:lstStyle/>
          <a:p>
            <a:pPr>
              <a:buFont typeface="Wingdings 2" panose="05020102010507070707" pitchFamily="18" charset="2"/>
              <a:buChar char=""/>
            </a:pPr>
            <a:r>
              <a:rPr lang="en-US" b="1" dirty="0"/>
              <a:t>Phase 1</a:t>
            </a:r>
            <a:endParaRPr lang="en-US" b="1"/>
          </a:p>
          <a:p>
            <a:pPr lvl="1"/>
            <a:r>
              <a:rPr lang="en-US" dirty="0"/>
              <a:t>Launch online via direct channels like Amazon and a dedicated website</a:t>
            </a:r>
          </a:p>
          <a:p>
            <a:pPr lvl="1"/>
            <a:endParaRPr lang="en-US" dirty="0"/>
          </a:p>
          <a:p>
            <a:pPr lvl="1" indent="0"/>
            <a:r>
              <a:rPr lang="en-US" b="1" dirty="0"/>
              <a:t>Phase 2</a:t>
            </a:r>
            <a:endParaRPr lang="en-US" b="1"/>
          </a:p>
          <a:p>
            <a:pPr lvl="1"/>
            <a:r>
              <a:rPr lang="en-US" dirty="0"/>
              <a:t>Collaborate with key retail chains for broader distribution</a:t>
            </a:r>
          </a:p>
          <a:p>
            <a:pPr lvl="1"/>
            <a:endParaRPr lang="en-US" dirty="0"/>
          </a:p>
          <a:p>
            <a:pPr>
              <a:buFont typeface="Wingdings 2" panose="05020102010507070707" pitchFamily="18" charset="2"/>
              <a:buChar char=""/>
            </a:pPr>
            <a:r>
              <a:rPr lang="en-US" b="1" dirty="0"/>
              <a:t>Marketing</a:t>
            </a:r>
            <a:endParaRPr lang="en-US" b="1"/>
          </a:p>
          <a:p>
            <a:pPr lvl="1"/>
            <a:r>
              <a:rPr lang="en-US" dirty="0"/>
              <a:t>Digital-first strategy leveraging influencers, targeted ads, and partnerships with wellness brands</a:t>
            </a:r>
          </a:p>
        </p:txBody>
      </p:sp>
    </p:spTree>
    <p:extLst>
      <p:ext uri="{BB962C8B-B14F-4D97-AF65-F5344CB8AC3E}">
        <p14:creationId xmlns:p14="http://schemas.microsoft.com/office/powerpoint/2010/main" val="3704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581192" y="1507414"/>
            <a:ext cx="5120255" cy="3903332"/>
          </a:xfrm>
        </p:spPr>
        <p:txBody>
          <a:bodyPr vert="horz" lIns="91440" tIns="45720" rIns="91440" bIns="45720" rtlCol="0" anchor="t">
            <a:normAutofit/>
          </a:bodyPr>
          <a:lstStyle/>
          <a:p>
            <a:r>
              <a:rPr lang="en-US" sz="4000" b="0" kern="1200" cap="all">
                <a:solidFill>
                  <a:schemeClr val="tx1">
                    <a:lumMod val="85000"/>
                    <a:lumOff val="15000"/>
                  </a:schemeClr>
                </a:solidFill>
                <a:latin typeface="+mj-lt"/>
                <a:ea typeface="+mj-ea"/>
                <a:cs typeface="+mj-cs"/>
              </a:rPr>
              <a:t>Early Signs of Success</a:t>
            </a:r>
          </a:p>
        </p:txBody>
      </p:sp>
      <p:sp>
        <p:nvSpPr>
          <p:cNvPr id="17" name="Rectangle 16">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308443D9-BCAD-2F33-9DE7-54605EFCC263}"/>
              </a:ext>
            </a:extLst>
          </p:cNvPr>
          <p:cNvSpPr>
            <a:spLocks noGrp="1"/>
          </p:cNvSpPr>
          <p:nvPr>
            <p:ph sz="half" idx="2"/>
          </p:nvPr>
        </p:nvSpPr>
        <p:spPr>
          <a:xfrm>
            <a:off x="6441743" y="1507415"/>
            <a:ext cx="4819091" cy="3903331"/>
          </a:xfrm>
          <a:ln w="57150">
            <a:noFill/>
          </a:ln>
        </p:spPr>
        <p:txBody>
          <a:bodyPr vert="horz" lIns="91440" tIns="45720" rIns="91440" bIns="45720" rtlCol="0" anchor="t">
            <a:normAutofit/>
          </a:bodyPr>
          <a:lstStyle/>
          <a:p>
            <a:pPr lvl="1"/>
            <a:r>
              <a:rPr lang="en-US" sz="2000" dirty="0"/>
              <a:t>Developed a working prototype with positive feedback from focus groups</a:t>
            </a:r>
          </a:p>
          <a:p>
            <a:pPr lvl="1"/>
            <a:r>
              <a:rPr lang="en-US" sz="2000" dirty="0"/>
              <a:t>Secured pre-orders worth $40,000 in the first 30 days of announcement</a:t>
            </a:r>
          </a:p>
          <a:p>
            <a:pPr lvl="1"/>
            <a:r>
              <a:rPr lang="en-US" sz="2000" dirty="0"/>
              <a:t>Earned a "Most Promising Product" award at [specific expo or event]</a:t>
            </a:r>
          </a:p>
        </p:txBody>
      </p:sp>
      <p:sp>
        <p:nvSpPr>
          <p:cNvPr id="21" name="Rectangle 20">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6848625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{A9EB21BD-F6FD-4C6D-80BA-CB144C6AAB50}tf45205285_win32</Template>
  <TotalTime>87</TotalTime>
  <Words>1550</Words>
  <Application>Microsoft Office PowerPoint</Application>
  <PresentationFormat>Widescreen</PresentationFormat>
  <Paragraphs>136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 2</vt:lpstr>
      <vt:lpstr>DividendVTI</vt:lpstr>
      <vt:lpstr>Air Purifa: Breathing Life Into Clean Air Innovation</vt:lpstr>
      <vt:lpstr>Agenda </vt:lpstr>
      <vt:lpstr>Air Pollution: An Invisible Crisis</vt:lpstr>
      <vt:lpstr>Air Purifa: Revolutionizing Home Air Purification</vt:lpstr>
      <vt:lpstr>Innovation Built to Breathe Better</vt:lpstr>
      <vt:lpstr>A $26.72 Billion Market and Growing</vt:lpstr>
      <vt:lpstr>Creating Value for Customers and Shareholders</vt:lpstr>
      <vt:lpstr>From Concept to Market Leadership</vt:lpstr>
      <vt:lpstr>Early Signs of Success</vt:lpstr>
      <vt:lpstr>Visionaries Breathing Life into Clean Air</vt:lpstr>
      <vt:lpstr>Solid Growth, Measurable Impact</vt:lpstr>
      <vt:lpstr>Seeking $10 Million to Scale and Innovate</vt:lpstr>
      <vt:lpstr>Investing in Growth and Innovation</vt:lpstr>
      <vt:lpstr>Breathing Easier, Living Better</vt:lpstr>
      <vt:lpstr>Join Us in Changing the Air We Breathe</vt:lpstr>
      <vt:lpstr>Thank you</vt:lpstr>
    </vt:vector>
  </TitlesOfParts>
  <Company>AgreeYa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Purifa: Breathing Life Into Clean Air Innovation</dc:title>
  <dc:creator>Anshu</dc:creator>
  <cp:lastModifiedBy>Anshu</cp:lastModifiedBy>
  <cp:revision>5</cp:revision>
  <dcterms:created xsi:type="dcterms:W3CDTF">2024-11-19T18:40:23Z</dcterms:created>
  <dcterms:modified xsi:type="dcterms:W3CDTF">2024-11-24T12:58:34Z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