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9" r:id="rId4"/>
  </p:sldMasterIdLst>
  <p:notesMasterIdLst>
    <p:notesMasterId r:id="rId21"/>
  </p:notesMasterIdLst>
  <p:handoutMasterIdLst>
    <p:handoutMasterId r:id="rId22"/>
  </p:handoutMasterIdLst>
  <p:sldIdLst>
    <p:sldId id="256" r:id="rId5"/>
    <p:sldId id="292" r:id="rId6"/>
    <p:sldId id="293" r:id="rId7"/>
    <p:sldId id="264" r:id="rId8"/>
    <p:sldId id="289" r:id="rId9"/>
    <p:sldId id="287" r:id="rId10"/>
    <p:sldId id="268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29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359"/>
    <a:srgbClr val="969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12C8C85-51F0-491E-9774-3900AFEF0F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388" autoAdjust="0"/>
  </p:normalViewPr>
  <p:slideViewPr>
    <p:cSldViewPr snapToGrid="0" showGuides="1">
      <p:cViewPr varScale="1">
        <p:scale>
          <a:sx n="65" d="100"/>
          <a:sy n="65" d="100"/>
        </p:scale>
        <p:origin x="192" y="66"/>
      </p:cViewPr>
      <p:guideLst/>
    </p:cSldViewPr>
  </p:slideViewPr>
  <p:outlineViewPr>
    <p:cViewPr>
      <p:scale>
        <a:sx n="33" d="100"/>
        <a:sy n="33" d="100"/>
      </p:scale>
      <p:origin x="0" y="-498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60-4460-95C2-A94B2E4EAB9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3A60-4460-95C2-A94B2E4EAB9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A60-4460-95C2-A94B2E4EAB9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3A60-4460-95C2-A94B2E4EAB95}"/>
              </c:ext>
            </c:extLst>
          </c:dPt>
          <c:dLbls>
            <c:dLbl>
              <c:idx val="0"/>
              <c:layout>
                <c:manualLayout>
                  <c:x val="7.0230530576669475E-2"/>
                  <c:y val="-3.562806714822463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2729586844819438"/>
                      <c:h val="0.1117350998179321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3A60-4460-95C2-A94B2E4EAB95}"/>
                </c:ext>
              </c:extLst>
            </c:dLbl>
            <c:dLbl>
              <c:idx val="1"/>
              <c:layout>
                <c:manualLayout>
                  <c:x val="-3.5731274065647266E-2"/>
                  <c:y val="6.988582402151753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158094366975913"/>
                      <c:h val="0.1035132381683418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3A60-4460-95C2-A94B2E4EAB95}"/>
                </c:ext>
              </c:extLst>
            </c:dLbl>
            <c:dLbl>
              <c:idx val="2"/>
              <c:layout>
                <c:manualLayout>
                  <c:x val="-9.3024601641351262E-2"/>
                  <c:y val="2.192496439890746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608705442444094"/>
                      <c:h val="0.1391413053165664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3A60-4460-95C2-A94B2E4EAB95}"/>
                </c:ext>
              </c:extLst>
            </c:dLbl>
            <c:dLbl>
              <c:idx val="3"/>
              <c:layout>
                <c:manualLayout>
                  <c:x val="-5.544520422687086E-2"/>
                  <c:y val="-6.303416474841211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394317506999523"/>
                      <c:h val="9.012541468070582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3A60-4460-95C2-A94B2E4EAB9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Manufacturing expansion</c:v>
                </c:pt>
                <c:pt idx="1">
                  <c:v>Enhancing AI capabilities</c:v>
                </c:pt>
                <c:pt idx="2">
                  <c:v>Establishing partnerships and expanding</c:v>
                </c:pt>
                <c:pt idx="3">
                  <c:v>Operational Costs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0.4</c:v>
                </c:pt>
                <c:pt idx="1">
                  <c:v>0.3</c:v>
                </c:pt>
                <c:pt idx="2">
                  <c:v>0.2</c:v>
                </c:pt>
                <c:pt idx="3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60-4460-95C2-A94B2E4EAB9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4C3C3A6-B337-4D83-9CDB-B9C35780FF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C79A68-3D73-4695-8C1E-3CDBCB536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7C6B7-F63D-48F8-8C65-A57506B0F13B}" type="datetimeFigureOut">
              <a:rPr lang="en-US" smtClean="0"/>
              <a:t>11/20/2024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5045C-A7CE-41D4-85C5-0E9ACEEF9B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9ABD0F-F8EA-4B9F-8647-FC7D4AE3D8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B78DD-9481-4863-BCCC-946573546D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040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9A0FA-2191-4F92-A1E4-6EB4598AC4EC}" type="datetimeFigureOut">
              <a:rPr lang="en-US" smtClean="0"/>
              <a:t>11/20/2024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359F2-43EF-4812-9DC0-98C0B1A406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11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523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023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1954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485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2064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8340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6155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64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850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704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289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023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803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670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707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548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6156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7330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988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1937252-EACE-4232-855F-5C47E3F8B0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070901"/>
            <a:ext cx="11265407" cy="1499616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CBA6DBC1-39A1-48A6-8B81-3CD966D06E8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8055" y="3103684"/>
            <a:ext cx="11274551" cy="3287971"/>
          </a:xfrm>
          <a:solidFill>
            <a:schemeClr val="accent2"/>
          </a:solidFill>
        </p:spPr>
        <p:txBody>
          <a:bodyPr anchor="t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28195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26BD44-2224-46FF-A4E7-9C9FFE19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79"/>
            <a:ext cx="3657600" cy="210085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C87D77D-2EA4-028B-1ACF-E1120CE8F0E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7201" y="2862470"/>
            <a:ext cx="3657600" cy="3510898"/>
          </a:xfrm>
        </p:spPr>
        <p:txBody>
          <a:bodyPr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CFA45C0-9EBE-13AF-9B5D-9D5F4BF223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42815" y="640080"/>
            <a:ext cx="7491984" cy="5751576"/>
          </a:xfrm>
          <a:custGeom>
            <a:avLst/>
            <a:gdLst>
              <a:gd name="connsiteX0" fmla="*/ 3800341 w 7491984"/>
              <a:gd name="connsiteY0" fmla="*/ 0 h 5751576"/>
              <a:gd name="connsiteX1" fmla="*/ 7491984 w 7491984"/>
              <a:gd name="connsiteY1" fmla="*/ 0 h 5751576"/>
              <a:gd name="connsiteX2" fmla="*/ 7491984 w 7491984"/>
              <a:gd name="connsiteY2" fmla="*/ 5751576 h 5751576"/>
              <a:gd name="connsiteX3" fmla="*/ 3800341 w 7491984"/>
              <a:gd name="connsiteY3" fmla="*/ 5751576 h 5751576"/>
              <a:gd name="connsiteX4" fmla="*/ 0 w 7491984"/>
              <a:gd name="connsiteY4" fmla="*/ 0 h 5751576"/>
              <a:gd name="connsiteX5" fmla="*/ 3696432 w 7491984"/>
              <a:gd name="connsiteY5" fmla="*/ 0 h 5751576"/>
              <a:gd name="connsiteX6" fmla="*/ 3696432 w 7491984"/>
              <a:gd name="connsiteY6" fmla="*/ 5751576 h 5751576"/>
              <a:gd name="connsiteX7" fmla="*/ 0 w 7491984"/>
              <a:gd name="connsiteY7" fmla="*/ 5751576 h 575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1984" h="5751576">
                <a:moveTo>
                  <a:pt x="3800341" y="0"/>
                </a:moveTo>
                <a:lnTo>
                  <a:pt x="7491984" y="0"/>
                </a:lnTo>
                <a:lnTo>
                  <a:pt x="7491984" y="5751576"/>
                </a:lnTo>
                <a:lnTo>
                  <a:pt x="3800341" y="5751576"/>
                </a:lnTo>
                <a:close/>
                <a:moveTo>
                  <a:pt x="0" y="0"/>
                </a:moveTo>
                <a:lnTo>
                  <a:pt x="3696432" y="0"/>
                </a:lnTo>
                <a:lnTo>
                  <a:pt x="3696432" y="5751576"/>
                </a:lnTo>
                <a:lnTo>
                  <a:pt x="0" y="575157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5DDC5FA-EEDB-898F-533E-4094ADA899B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79B0359-4B55-D899-E584-A8E6B2ED912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B916D02-76FE-EAED-CC51-A50448811F7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682289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17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9CC542F-D03C-4537-9B6E-7F653B6515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878091"/>
            <a:ext cx="3729789" cy="3440485"/>
          </a:xfrm>
        </p:spPr>
        <p:txBody>
          <a:bodyPr tIns="182880" bIns="182880" anchor="ctr" anchorCtr="0">
            <a:noAutofit/>
          </a:bodyPr>
          <a:lstStyle/>
          <a:p>
            <a:r>
              <a:rPr lang="en-US" dirty="0"/>
              <a:t>Click to add title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0F1D2B-CBE7-6279-2158-7A9F3B5D5C6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57200" y="670560"/>
            <a:ext cx="11267440" cy="2139696"/>
          </a:xfrm>
          <a:custGeom>
            <a:avLst/>
            <a:gdLst>
              <a:gd name="connsiteX0" fmla="*/ 3783068 w 11267440"/>
              <a:gd name="connsiteY0" fmla="*/ 0 h 2139696"/>
              <a:gd name="connsiteX1" fmla="*/ 11267440 w 11267440"/>
              <a:gd name="connsiteY1" fmla="*/ 0 h 2139696"/>
              <a:gd name="connsiteX2" fmla="*/ 11267440 w 11267440"/>
              <a:gd name="connsiteY2" fmla="*/ 2139696 h 2139696"/>
              <a:gd name="connsiteX3" fmla="*/ 3783068 w 11267440"/>
              <a:gd name="connsiteY3" fmla="*/ 2139696 h 2139696"/>
              <a:gd name="connsiteX4" fmla="*/ 0 w 11267440"/>
              <a:gd name="connsiteY4" fmla="*/ 0 h 2139696"/>
              <a:gd name="connsiteX5" fmla="*/ 3677799 w 11267440"/>
              <a:gd name="connsiteY5" fmla="*/ 0 h 2139696"/>
              <a:gd name="connsiteX6" fmla="*/ 3677799 w 11267440"/>
              <a:gd name="connsiteY6" fmla="*/ 2139696 h 2139696"/>
              <a:gd name="connsiteX7" fmla="*/ 0 w 11267440"/>
              <a:gd name="connsiteY7" fmla="*/ 2139696 h 2139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67440" h="2139696">
                <a:moveTo>
                  <a:pt x="3783068" y="0"/>
                </a:moveTo>
                <a:lnTo>
                  <a:pt x="11267440" y="0"/>
                </a:lnTo>
                <a:lnTo>
                  <a:pt x="11267440" y="2139696"/>
                </a:lnTo>
                <a:lnTo>
                  <a:pt x="3783068" y="2139696"/>
                </a:lnTo>
                <a:close/>
                <a:moveTo>
                  <a:pt x="0" y="0"/>
                </a:moveTo>
                <a:lnTo>
                  <a:pt x="3677799" y="0"/>
                </a:lnTo>
                <a:lnTo>
                  <a:pt x="3677799" y="2139696"/>
                </a:lnTo>
                <a:lnTo>
                  <a:pt x="0" y="21396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135EE74D-5A60-B83C-5C2D-7B6FEA778FC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305827" y="2878091"/>
            <a:ext cx="7418813" cy="3440485"/>
          </a:xfrm>
        </p:spPr>
        <p:txBody>
          <a:bodyPr anchor="ctr" anchorCtr="0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/>
            </a:lvl1pPr>
            <a:lvl2pPr marL="283464" indent="-283464">
              <a:buFont typeface="Arial" panose="020B0604020202020204" pitchFamily="34" charset="0"/>
              <a:buChar char="•"/>
              <a:defRPr/>
            </a:lvl2pPr>
            <a:lvl3pPr marL="283464" indent="-283464">
              <a:buFont typeface="Arial" panose="020B0604020202020204" pitchFamily="34" charset="0"/>
              <a:buChar char="•"/>
              <a:defRPr/>
            </a:lvl3pPr>
            <a:lvl4pPr marL="283464" indent="-283464">
              <a:buFont typeface="Arial" panose="020B0604020202020204" pitchFamily="34" charset="0"/>
              <a:buChar char="•"/>
              <a:defRPr/>
            </a:lvl4pPr>
            <a:lvl5pPr marL="283464" indent="-28346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BCF1FAD-0BAD-2574-3352-B152DF76C15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C328E41-645E-D257-FFF3-93344A8E4FA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EF9E45A-6561-C074-14CE-B3B63476D22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067213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83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90880"/>
            <a:ext cx="1126744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CA520B1-DC84-A47D-1F5E-CCD567EB2D8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57200" y="2187362"/>
            <a:ext cx="3657600" cy="3633047"/>
          </a:xfrm>
        </p:spPr>
        <p:txBody>
          <a:bodyPr anchor="t">
            <a:normAutofit/>
          </a:bodyPr>
          <a:lstStyle>
            <a:lvl1pPr marL="342900" indent="-342900">
              <a:buFont typeface="+mj-lt"/>
              <a:buAutoNum type="arabicPeriod"/>
              <a:defRPr sz="1800"/>
            </a:lvl1pPr>
            <a:lvl2pPr marL="914400" indent="-342900">
              <a:buFont typeface="+mj-lt"/>
              <a:buAutoNum type="alphaLcPeriod"/>
              <a:defRPr sz="1800"/>
            </a:lvl2pPr>
            <a:lvl3pPr marL="1371600" indent="-342900">
              <a:buFont typeface="+mj-lt"/>
              <a:buAutoNum type="arabicPeriod"/>
              <a:defRPr sz="1800"/>
            </a:lvl3pPr>
            <a:lvl4pPr marL="1600200" indent="-342900">
              <a:buFont typeface="+mj-lt"/>
              <a:buAutoNum type="alphaLcParenR"/>
              <a:defRPr sz="1800"/>
            </a:lvl4pPr>
            <a:lvl5pPr marL="2057400" indent="-400050"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282437" y="2187361"/>
            <a:ext cx="7442203" cy="3633047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0">
              <a:defRPr sz="1800"/>
            </a:lvl2pPr>
            <a:lvl3pPr marL="548640">
              <a:defRPr sz="1800"/>
            </a:lvl3pPr>
            <a:lvl4pPr marL="822960">
              <a:defRPr sz="1800"/>
            </a:lvl4pPr>
            <a:lvl5pPr marL="1097280"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23914"/>
            <a:ext cx="704120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16634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833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08219" y="741363"/>
            <a:ext cx="5626579" cy="1286219"/>
          </a:xfrm>
        </p:spPr>
        <p:txBody>
          <a:bodyPr anchor="b">
            <a:no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CBE840D-FAED-31D9-AF31-112670D0FA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761684"/>
            <a:ext cx="5171440" cy="5662230"/>
          </a:xfrm>
          <a:custGeom>
            <a:avLst/>
            <a:gdLst>
              <a:gd name="connsiteX0" fmla="*/ 0 w 5171440"/>
              <a:gd name="connsiteY0" fmla="*/ 5056400 h 5662230"/>
              <a:gd name="connsiteX1" fmla="*/ 3685975 w 5171440"/>
              <a:gd name="connsiteY1" fmla="*/ 5056400 h 5662230"/>
              <a:gd name="connsiteX2" fmla="*/ 3685975 w 5171440"/>
              <a:gd name="connsiteY2" fmla="*/ 5662230 h 5662230"/>
              <a:gd name="connsiteX3" fmla="*/ 0 w 5171440"/>
              <a:gd name="connsiteY3" fmla="*/ 5662230 h 5662230"/>
              <a:gd name="connsiteX4" fmla="*/ 3789884 w 5171440"/>
              <a:gd name="connsiteY4" fmla="*/ 0 h 5662230"/>
              <a:gd name="connsiteX5" fmla="*/ 5171440 w 5171440"/>
              <a:gd name="connsiteY5" fmla="*/ 0 h 5662230"/>
              <a:gd name="connsiteX6" fmla="*/ 5171440 w 5171440"/>
              <a:gd name="connsiteY6" fmla="*/ 5662230 h 5662230"/>
              <a:gd name="connsiteX7" fmla="*/ 3789884 w 5171440"/>
              <a:gd name="connsiteY7" fmla="*/ 5662230 h 5662230"/>
              <a:gd name="connsiteX8" fmla="*/ 3789884 w 5171440"/>
              <a:gd name="connsiteY8" fmla="*/ 5056400 h 5662230"/>
              <a:gd name="connsiteX9" fmla="*/ 5168980 w 5171440"/>
              <a:gd name="connsiteY9" fmla="*/ 5056400 h 5662230"/>
              <a:gd name="connsiteX10" fmla="*/ 5168980 w 5171440"/>
              <a:gd name="connsiteY10" fmla="*/ 4956108 h 5662230"/>
              <a:gd name="connsiteX11" fmla="*/ 3789884 w 5171440"/>
              <a:gd name="connsiteY11" fmla="*/ 4956108 h 5662230"/>
              <a:gd name="connsiteX12" fmla="*/ 0 w 5171440"/>
              <a:gd name="connsiteY12" fmla="*/ 0 h 5662230"/>
              <a:gd name="connsiteX13" fmla="*/ 3685975 w 5171440"/>
              <a:gd name="connsiteY13" fmla="*/ 0 h 5662230"/>
              <a:gd name="connsiteX14" fmla="*/ 3685975 w 5171440"/>
              <a:gd name="connsiteY14" fmla="*/ 4956108 h 5662230"/>
              <a:gd name="connsiteX15" fmla="*/ 0 w 5171440"/>
              <a:gd name="connsiteY15" fmla="*/ 4956108 h 566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71440" h="5662230">
                <a:moveTo>
                  <a:pt x="0" y="5056400"/>
                </a:moveTo>
                <a:lnTo>
                  <a:pt x="3685975" y="5056400"/>
                </a:lnTo>
                <a:lnTo>
                  <a:pt x="3685975" y="5662230"/>
                </a:lnTo>
                <a:lnTo>
                  <a:pt x="0" y="5662230"/>
                </a:lnTo>
                <a:close/>
                <a:moveTo>
                  <a:pt x="3789884" y="0"/>
                </a:moveTo>
                <a:lnTo>
                  <a:pt x="5171440" y="0"/>
                </a:lnTo>
                <a:lnTo>
                  <a:pt x="5171440" y="5662230"/>
                </a:lnTo>
                <a:lnTo>
                  <a:pt x="3789884" y="5662230"/>
                </a:lnTo>
                <a:lnTo>
                  <a:pt x="3789884" y="5056400"/>
                </a:lnTo>
                <a:lnTo>
                  <a:pt x="5168980" y="5056400"/>
                </a:lnTo>
                <a:lnTo>
                  <a:pt x="5168980" y="4956108"/>
                </a:lnTo>
                <a:lnTo>
                  <a:pt x="3789884" y="4956108"/>
                </a:lnTo>
                <a:close/>
                <a:moveTo>
                  <a:pt x="0" y="0"/>
                </a:moveTo>
                <a:lnTo>
                  <a:pt x="3685975" y="0"/>
                </a:lnTo>
                <a:lnTo>
                  <a:pt x="3685975" y="4956108"/>
                </a:lnTo>
                <a:lnTo>
                  <a:pt x="0" y="495610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E22983C-26B8-DE15-E309-D0E93B8C699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06160" y="2235200"/>
            <a:ext cx="5628639" cy="4188713"/>
          </a:xfrm>
        </p:spPr>
        <p:txBody>
          <a:bodyPr anchor="t" anchorCtr="0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2289" y="6423914"/>
            <a:ext cx="1052510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633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040" y="725444"/>
            <a:ext cx="11277600" cy="1044253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245360"/>
            <a:ext cx="3342640" cy="3992880"/>
          </a:xfrm>
        </p:spPr>
        <p:txBody>
          <a:bodyPr anchor="t"/>
          <a:lstStyle>
            <a:lvl1pPr marL="0" indent="0">
              <a:buNone/>
              <a:defRPr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236720" y="2236109"/>
            <a:ext cx="7498080" cy="4002131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2290" y="6423914"/>
            <a:ext cx="1052510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2918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90880"/>
            <a:ext cx="1126744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318490"/>
            <a:ext cx="7371083" cy="3633047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0">
              <a:defRPr sz="1800"/>
            </a:lvl2pPr>
            <a:lvl3pPr marL="548640">
              <a:defRPr sz="1800"/>
            </a:lvl3pPr>
            <a:lvl4pPr marL="822960">
              <a:defRPr sz="1800"/>
            </a:lvl4pPr>
            <a:lvl5pPr marL="1097280"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8E6EDC6B-B9AA-A4D9-A782-C38A0F84F63F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7993378" y="2318490"/>
            <a:ext cx="3731262" cy="3633047"/>
          </a:xfrm>
        </p:spPr>
        <p:txBody>
          <a:bodyPr anchor="t">
            <a:normAutofit/>
          </a:bodyPr>
          <a:lstStyle>
            <a:lvl1pPr marL="0" indent="-342900">
              <a:buFont typeface="+mj-lt"/>
              <a:buAutoNum type="arabicPeriod"/>
              <a:defRPr sz="1800"/>
            </a:lvl1pPr>
            <a:lvl2pPr marL="914400" indent="-342900">
              <a:buFont typeface="+mj-lt"/>
              <a:buAutoNum type="alphaLcPeriod"/>
              <a:defRPr sz="1800"/>
            </a:lvl2pPr>
            <a:lvl3pPr marL="1371600" indent="-342900">
              <a:buFont typeface="+mj-lt"/>
              <a:buAutoNum type="arabicPeriod"/>
              <a:defRPr sz="1800"/>
            </a:lvl3pPr>
            <a:lvl4pPr marL="1600200" indent="-342900">
              <a:buFont typeface="+mj-lt"/>
              <a:buAutoNum type="alphaLcParenR"/>
              <a:defRPr sz="1800"/>
            </a:lvl4pPr>
            <a:lvl5pPr marL="2057400" indent="-400050"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23914"/>
            <a:ext cx="704120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16634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8264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0F196A1-2430-4797-B656-A38302FAF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51" y="666984"/>
            <a:ext cx="3672970" cy="2125911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5A0AD703-0A43-5323-CCB2-832D424EF2D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2151" y="2862479"/>
            <a:ext cx="3672970" cy="3491849"/>
          </a:xfrm>
        </p:spPr>
        <p:txBody>
          <a:bodyPr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/>
              <a:t>Click to add text 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627B629-9CBE-3ECF-2D88-F07AACD037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31970" y="666985"/>
            <a:ext cx="7497880" cy="5687344"/>
          </a:xfrm>
          <a:custGeom>
            <a:avLst/>
            <a:gdLst>
              <a:gd name="connsiteX0" fmla="*/ 3803282 w 7497880"/>
              <a:gd name="connsiteY0" fmla="*/ 0 h 5687344"/>
              <a:gd name="connsiteX1" fmla="*/ 7497880 w 7497880"/>
              <a:gd name="connsiteY1" fmla="*/ 0 h 5687344"/>
              <a:gd name="connsiteX2" fmla="*/ 7497880 w 7497880"/>
              <a:gd name="connsiteY2" fmla="*/ 4581885 h 5687344"/>
              <a:gd name="connsiteX3" fmla="*/ 3803282 w 7497880"/>
              <a:gd name="connsiteY3" fmla="*/ 4581885 h 5687344"/>
              <a:gd name="connsiteX4" fmla="*/ 0 w 7497880"/>
              <a:gd name="connsiteY4" fmla="*/ 0 h 5687344"/>
              <a:gd name="connsiteX5" fmla="*/ 3699373 w 7497880"/>
              <a:gd name="connsiteY5" fmla="*/ 0 h 5687344"/>
              <a:gd name="connsiteX6" fmla="*/ 3699373 w 7497880"/>
              <a:gd name="connsiteY6" fmla="*/ 4581885 h 5687344"/>
              <a:gd name="connsiteX7" fmla="*/ 2 w 7497880"/>
              <a:gd name="connsiteY7" fmla="*/ 4581885 h 5687344"/>
              <a:gd name="connsiteX8" fmla="*/ 2 w 7497880"/>
              <a:gd name="connsiteY8" fmla="*/ 4679200 h 5687344"/>
              <a:gd name="connsiteX9" fmla="*/ 3699373 w 7497880"/>
              <a:gd name="connsiteY9" fmla="*/ 4679200 h 5687344"/>
              <a:gd name="connsiteX10" fmla="*/ 3699373 w 7497880"/>
              <a:gd name="connsiteY10" fmla="*/ 5679350 h 5687344"/>
              <a:gd name="connsiteX11" fmla="*/ 3803282 w 7497880"/>
              <a:gd name="connsiteY11" fmla="*/ 5679350 h 5687344"/>
              <a:gd name="connsiteX12" fmla="*/ 3803282 w 7497880"/>
              <a:gd name="connsiteY12" fmla="*/ 4679200 h 5687344"/>
              <a:gd name="connsiteX13" fmla="*/ 7497880 w 7497880"/>
              <a:gd name="connsiteY13" fmla="*/ 4679200 h 5687344"/>
              <a:gd name="connsiteX14" fmla="*/ 7497880 w 7497880"/>
              <a:gd name="connsiteY14" fmla="*/ 5687344 h 5687344"/>
              <a:gd name="connsiteX15" fmla="*/ 0 w 7497880"/>
              <a:gd name="connsiteY15" fmla="*/ 5687344 h 5687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497880" h="5687344">
                <a:moveTo>
                  <a:pt x="3803282" y="0"/>
                </a:moveTo>
                <a:lnTo>
                  <a:pt x="7497880" y="0"/>
                </a:lnTo>
                <a:lnTo>
                  <a:pt x="7497880" y="4581885"/>
                </a:lnTo>
                <a:lnTo>
                  <a:pt x="3803282" y="4581885"/>
                </a:lnTo>
                <a:close/>
                <a:moveTo>
                  <a:pt x="0" y="0"/>
                </a:moveTo>
                <a:lnTo>
                  <a:pt x="3699373" y="0"/>
                </a:lnTo>
                <a:lnTo>
                  <a:pt x="3699373" y="4581885"/>
                </a:lnTo>
                <a:lnTo>
                  <a:pt x="2" y="4581885"/>
                </a:lnTo>
                <a:lnTo>
                  <a:pt x="2" y="4679200"/>
                </a:lnTo>
                <a:lnTo>
                  <a:pt x="3699373" y="4679200"/>
                </a:lnTo>
                <a:lnTo>
                  <a:pt x="3699373" y="5679350"/>
                </a:lnTo>
                <a:lnTo>
                  <a:pt x="3803282" y="5679350"/>
                </a:lnTo>
                <a:lnTo>
                  <a:pt x="3803282" y="4679200"/>
                </a:lnTo>
                <a:lnTo>
                  <a:pt x="7497880" y="4679200"/>
                </a:lnTo>
                <a:lnTo>
                  <a:pt x="7497880" y="5687344"/>
                </a:lnTo>
                <a:lnTo>
                  <a:pt x="0" y="5687344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Click to add picture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0DD7D93-4C4D-E385-9F8C-40536F0BDEA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/>
              <a:t>20XX</a:t>
            </a:r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C99FA72-244D-9DC3-C9B7-E7DAD50A01F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25A4F6F-66FD-CDA5-7F8F-F5FD6382CFC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067734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9231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57535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489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61492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9155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97532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0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89077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8643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57D222-120F-E222-DE7E-B44B0BC1863F}"/>
              </a:ext>
            </a:extLst>
          </p:cNvPr>
          <p:cNvGrpSpPr/>
          <p:nvPr userDrawn="1"/>
        </p:nvGrpSpPr>
        <p:grpSpPr>
          <a:xfrm>
            <a:off x="428696" y="482137"/>
            <a:ext cx="11301155" cy="81191"/>
            <a:chOff x="428696" y="482137"/>
            <a:chExt cx="11301155" cy="8119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DF259B-1168-B954-21F8-A08A3C462F3C}"/>
                </a:ext>
              </a:extLst>
            </p:cNvPr>
            <p:cNvSpPr/>
            <p:nvPr/>
          </p:nvSpPr>
          <p:spPr>
            <a:xfrm flipV="1">
              <a:off x="428696" y="482137"/>
              <a:ext cx="3703321" cy="81191"/>
            </a:xfrm>
            <a:prstGeom prst="rect">
              <a:avLst/>
            </a:prstGeom>
            <a:solidFill>
              <a:schemeClr val="accent3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5A595C-AA3A-9D82-01BB-7810CE5F7A5E}"/>
                </a:ext>
              </a:extLst>
            </p:cNvPr>
            <p:cNvSpPr/>
            <p:nvPr/>
          </p:nvSpPr>
          <p:spPr>
            <a:xfrm flipV="1">
              <a:off x="4235926" y="482137"/>
              <a:ext cx="3703321" cy="81191"/>
            </a:xfrm>
            <a:prstGeom prst="rect">
              <a:avLst/>
            </a:prstGeom>
            <a:solidFill>
              <a:schemeClr val="accent1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178CB63-8F78-566B-8120-9DC73FB7B23B}"/>
                </a:ext>
              </a:extLst>
            </p:cNvPr>
            <p:cNvSpPr/>
            <p:nvPr/>
          </p:nvSpPr>
          <p:spPr>
            <a:xfrm flipV="1">
              <a:off x="8026530" y="482137"/>
              <a:ext cx="3703321" cy="81191"/>
            </a:xfrm>
            <a:prstGeom prst="rect">
              <a:avLst/>
            </a:prstGeom>
            <a:solidFill>
              <a:schemeClr val="accent4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091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5" r:id="rId14"/>
    <p:sldLayoutId id="2147483817" r:id="rId15"/>
    <p:sldLayoutId id="2147483818" r:id="rId16"/>
    <p:sldLayoutId id="2147483819" r:id="rId17"/>
    <p:sldLayoutId id="2147483820" r:id="rId18"/>
    <p:sldLayoutId id="2147483822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 stethoscope on a clipboard">
            <a:extLst>
              <a:ext uri="{FF2B5EF4-FFF2-40B4-BE49-F238E27FC236}">
                <a16:creationId xmlns:a16="http://schemas.microsoft.com/office/drawing/2014/main" id="{CC4B82FA-2EA0-5319-6B9C-8D78349FCB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28164" b="28164"/>
          <a:stretch/>
        </p:blipFill>
        <p:spPr/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A4028AA-425D-D17D-4BFD-E222E8786614}"/>
              </a:ext>
            </a:extLst>
          </p:cNvPr>
          <p:cNvSpPr/>
          <p:nvPr/>
        </p:nvSpPr>
        <p:spPr>
          <a:xfrm>
            <a:off x="448055" y="4581094"/>
            <a:ext cx="2486874" cy="1023294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reflection stA="31000" endPos="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79F0267-9D1C-BDA9-A152-B01CD379F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296" y="1253612"/>
            <a:ext cx="11265407" cy="771214"/>
          </a:xfrm>
        </p:spPr>
        <p:txBody>
          <a:bodyPr/>
          <a:lstStyle/>
          <a:p>
            <a:r>
              <a:rPr lang="en-US" dirty="0"/>
              <a:t>Air Purifa: Breathing Life Into Clean Air Innovation</a:t>
            </a:r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84070C18-021D-B433-C86C-395B82F54B79}"/>
              </a:ext>
            </a:extLst>
          </p:cNvPr>
          <p:cNvSpPr txBox="1">
            <a:spLocks/>
          </p:cNvSpPr>
          <p:nvPr/>
        </p:nvSpPr>
        <p:spPr>
          <a:xfrm>
            <a:off x="457199" y="2139763"/>
            <a:ext cx="11265407" cy="4244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/>
              <a:t>Seed Funding Pitch</a:t>
            </a:r>
          </a:p>
        </p:txBody>
      </p:sp>
      <p:sp>
        <p:nvSpPr>
          <p:cNvPr id="3" name="Title 7">
            <a:extLst>
              <a:ext uri="{FF2B5EF4-FFF2-40B4-BE49-F238E27FC236}">
                <a16:creationId xmlns:a16="http://schemas.microsoft.com/office/drawing/2014/main" id="{70972742-100B-96A4-D7D0-38B228B26AE1}"/>
              </a:ext>
            </a:extLst>
          </p:cNvPr>
          <p:cNvSpPr txBox="1">
            <a:spLocks/>
          </p:cNvSpPr>
          <p:nvPr/>
        </p:nvSpPr>
        <p:spPr>
          <a:xfrm>
            <a:off x="469394" y="4581094"/>
            <a:ext cx="1772361" cy="5751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Anshu</a:t>
            </a: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0574987C-D592-269A-ACE8-C5E2D9BACC27}"/>
              </a:ext>
            </a:extLst>
          </p:cNvPr>
          <p:cNvSpPr txBox="1">
            <a:spLocks/>
          </p:cNvSpPr>
          <p:nvPr/>
        </p:nvSpPr>
        <p:spPr>
          <a:xfrm>
            <a:off x="469394" y="4990790"/>
            <a:ext cx="4395020" cy="5751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11/20/2024</a:t>
            </a:r>
          </a:p>
        </p:txBody>
      </p:sp>
    </p:spTree>
    <p:extLst>
      <p:ext uri="{BB962C8B-B14F-4D97-AF65-F5344CB8AC3E}">
        <p14:creationId xmlns:p14="http://schemas.microsoft.com/office/powerpoint/2010/main" val="1039759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332C6-AEE4-A451-A3C8-7C2C8E2A5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Visionaries Breathing Life into Clean Air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443D9-BCAD-2F33-9DE7-54605EFCC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2318490"/>
            <a:ext cx="8303342" cy="3633047"/>
          </a:xfrm>
        </p:spPr>
        <p:txBody>
          <a:bodyPr/>
          <a:lstStyle/>
          <a:p>
            <a:r>
              <a:rPr lang="en-US" b="1" dirty="0"/>
              <a:t>Team Overview</a:t>
            </a:r>
          </a:p>
          <a:p>
            <a:pPr lvl="1"/>
            <a:r>
              <a:rPr lang="en-US" dirty="0"/>
              <a:t>Founders: Expertise in IoT, environmental science, and consumer product design</a:t>
            </a:r>
          </a:p>
          <a:p>
            <a:pPr lvl="1"/>
            <a:r>
              <a:rPr lang="en-US" dirty="0"/>
              <a:t>Advisors: Industry veterans from tech and wellness sectors</a:t>
            </a:r>
          </a:p>
          <a:p>
            <a:pPr lvl="1"/>
            <a:r>
              <a:rPr lang="en-US" dirty="0"/>
              <a:t>Highlight a shared vision for a cleaner, healthier future</a:t>
            </a:r>
          </a:p>
        </p:txBody>
      </p:sp>
    </p:spTree>
    <p:extLst>
      <p:ext uri="{BB962C8B-B14F-4D97-AF65-F5344CB8AC3E}">
        <p14:creationId xmlns:p14="http://schemas.microsoft.com/office/powerpoint/2010/main" val="823642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332C6-AEE4-A451-A3C8-7C2C8E2A5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 Growth, Measurable Impact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443D9-BCAD-2F33-9DE7-54605EFCC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2318490"/>
            <a:ext cx="8303342" cy="3633047"/>
          </a:xfrm>
        </p:spPr>
        <p:txBody>
          <a:bodyPr/>
          <a:lstStyle/>
          <a:p>
            <a:r>
              <a:rPr lang="en-US" b="1" dirty="0"/>
              <a:t>Key Figures</a:t>
            </a:r>
          </a:p>
          <a:p>
            <a:pPr lvl="1"/>
            <a:r>
              <a:rPr lang="en-US" dirty="0"/>
              <a:t>Year 1: $XX revenue, with XX% gross margin</a:t>
            </a:r>
          </a:p>
          <a:p>
            <a:pPr lvl="1"/>
            <a:r>
              <a:rPr lang="en-US" dirty="0"/>
              <a:t>Year 3: Projected $XX million ARR with XX% recurring revenue from subscriptions</a:t>
            </a:r>
          </a:p>
          <a:p>
            <a:pPr lvl="1"/>
            <a:r>
              <a:rPr lang="en-US" dirty="0"/>
              <a:t>Breakeven timeline: 18 months post-launch</a:t>
            </a:r>
          </a:p>
        </p:txBody>
      </p:sp>
    </p:spTree>
    <p:extLst>
      <p:ext uri="{BB962C8B-B14F-4D97-AF65-F5344CB8AC3E}">
        <p14:creationId xmlns:p14="http://schemas.microsoft.com/office/powerpoint/2010/main" val="1884539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332C6-AEE4-A451-A3C8-7C2C8E2A5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Seeking $XX Million to Scale and Innovate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443D9-BCAD-2F33-9DE7-54605EFCC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2318490"/>
            <a:ext cx="8303342" cy="3633047"/>
          </a:xfrm>
        </p:spPr>
        <p:txBody>
          <a:bodyPr/>
          <a:lstStyle/>
          <a:p>
            <a:r>
              <a:rPr lang="en-US" b="1" dirty="0"/>
              <a:t>Details</a:t>
            </a:r>
          </a:p>
          <a:p>
            <a:pPr lvl="1"/>
            <a:r>
              <a:rPr lang="en-US" dirty="0"/>
              <a:t>Funding breakdown</a:t>
            </a:r>
          </a:p>
          <a:p>
            <a:pPr lvl="2"/>
            <a:r>
              <a:rPr lang="en-US" dirty="0"/>
              <a:t>40% for manufacturing and inventory</a:t>
            </a:r>
          </a:p>
          <a:p>
            <a:pPr lvl="2"/>
            <a:r>
              <a:rPr lang="en-US" dirty="0"/>
              <a:t>30% for R&amp;D and product refinement</a:t>
            </a:r>
          </a:p>
          <a:p>
            <a:pPr lvl="2"/>
            <a:r>
              <a:rPr lang="en-US" dirty="0"/>
              <a:t>20% for marketing and distribution</a:t>
            </a:r>
          </a:p>
          <a:p>
            <a:pPr lvl="2"/>
            <a:r>
              <a:rPr lang="en-US" dirty="0"/>
              <a:t>10% for operational costs</a:t>
            </a:r>
          </a:p>
        </p:txBody>
      </p:sp>
    </p:spTree>
    <p:extLst>
      <p:ext uri="{BB962C8B-B14F-4D97-AF65-F5344CB8AC3E}">
        <p14:creationId xmlns:p14="http://schemas.microsoft.com/office/powerpoint/2010/main" val="1808430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332C6-AEE4-A451-A3C8-7C2C8E2A5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Investing in Growth and Innovation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A6F170-B86B-8EEC-D8A2-2F44325FC6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7433333"/>
              </p:ext>
            </p:extLst>
          </p:nvPr>
        </p:nvGraphicFramePr>
        <p:xfrm>
          <a:off x="819191" y="1976283"/>
          <a:ext cx="10307483" cy="4633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64048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332C6-AEE4-A451-A3C8-7C2C8E2A5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Breathing Easier, Living Better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443D9-BCAD-2F33-9DE7-54605EFCC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2318490"/>
            <a:ext cx="8303342" cy="3633047"/>
          </a:xfrm>
        </p:spPr>
        <p:txBody>
          <a:bodyPr/>
          <a:lstStyle/>
          <a:p>
            <a:r>
              <a:rPr lang="en-US" b="1" dirty="0"/>
              <a:t>Details</a:t>
            </a:r>
          </a:p>
          <a:p>
            <a:pPr lvl="1"/>
            <a:r>
              <a:rPr lang="en-US" dirty="0"/>
              <a:t>Case studies from initial users</a:t>
            </a:r>
          </a:p>
          <a:p>
            <a:pPr lvl="1"/>
            <a:r>
              <a:rPr lang="en-US" dirty="0"/>
              <a:t>Environmental benefits: Reduced energy consumption, recyclable filters</a:t>
            </a:r>
          </a:p>
          <a:p>
            <a:pPr lvl="1"/>
            <a:r>
              <a:rPr lang="en-US" dirty="0"/>
              <a:t>Potential to improve indoor air quality for over 1 million homes by year 5</a:t>
            </a:r>
          </a:p>
        </p:txBody>
      </p:sp>
    </p:spTree>
    <p:extLst>
      <p:ext uri="{BB962C8B-B14F-4D97-AF65-F5344CB8AC3E}">
        <p14:creationId xmlns:p14="http://schemas.microsoft.com/office/powerpoint/2010/main" val="1701108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332C6-AEE4-A451-A3C8-7C2C8E2A5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Us in Changing the Air We Breathe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443D9-BCAD-2F33-9DE7-54605EFCC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2318490"/>
            <a:ext cx="8303342" cy="3633047"/>
          </a:xfrm>
        </p:spPr>
        <p:txBody>
          <a:bodyPr/>
          <a:lstStyle/>
          <a:p>
            <a:r>
              <a:rPr lang="en-US" b="1" dirty="0"/>
              <a:t>Details</a:t>
            </a:r>
          </a:p>
          <a:p>
            <a:pPr lvl="1"/>
            <a:r>
              <a:rPr lang="en-US" dirty="0"/>
              <a:t>Contact information and next steps (e.g., scheduling follow-ups)</a:t>
            </a:r>
          </a:p>
          <a:p>
            <a:pPr lvl="1"/>
            <a:r>
              <a:rPr lang="en-US" dirty="0"/>
              <a:t>Inspirational closing statement: “Together, let’s make clean air a standard, not a luxury.”</a:t>
            </a:r>
          </a:p>
        </p:txBody>
      </p:sp>
    </p:spTree>
    <p:extLst>
      <p:ext uri="{BB962C8B-B14F-4D97-AF65-F5344CB8AC3E}">
        <p14:creationId xmlns:p14="http://schemas.microsoft.com/office/powerpoint/2010/main" val="3545561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:a16="http://schemas.microsoft.com/office/drawing/2014/main" id="{B045D6AF-532B-394C-0C6F-38B6628CE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9B25D-9615-9332-C32E-4F458417E11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  <p:pic>
        <p:nvPicPr>
          <p:cNvPr id="23" name="Picture Placeholder 22" descr="A group of people giving each other a high five">
            <a:extLst>
              <a:ext uri="{FF2B5EF4-FFF2-40B4-BE49-F238E27FC236}">
                <a16:creationId xmlns:a16="http://schemas.microsoft.com/office/drawing/2014/main" id="{D92A2E6E-E7AB-92FB-0E6F-133483021C2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6095" r="6095"/>
          <a:stretch/>
        </p:blipFill>
        <p:spPr/>
      </p:pic>
    </p:spTree>
    <p:extLst>
      <p:ext uri="{BB962C8B-B14F-4D97-AF65-F5344CB8AC3E}">
        <p14:creationId xmlns:p14="http://schemas.microsoft.com/office/powerpoint/2010/main" val="2770959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23E1E4-7CB2-923B-9D41-672CB85E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32387"/>
            <a:ext cx="3657600" cy="617161"/>
          </a:xfrm>
        </p:spPr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667A9A-3428-68BE-D555-0DE1859FD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7201" y="1771087"/>
            <a:ext cx="3657600" cy="4836189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Product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Market Opportunity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Competitive Landscape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Business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Go-to-Market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Financial Projections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Funding 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 of Funds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Impact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Closing &amp; Call to Action</a:t>
            </a:r>
          </a:p>
        </p:txBody>
      </p:sp>
      <p:pic>
        <p:nvPicPr>
          <p:cNvPr id="34" name="Picture Placeholder 21" descr="A close-up of a stethoscope">
            <a:extLst>
              <a:ext uri="{FF2B5EF4-FFF2-40B4-BE49-F238E27FC236}">
                <a16:creationId xmlns:a16="http://schemas.microsoft.com/office/drawing/2014/main" id="{63F55FD3-B051-BD22-347E-065B72C87E1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48" r="148"/>
          <a:stretch/>
        </p:blipFill>
        <p:spPr/>
      </p:pic>
    </p:spTree>
    <p:extLst>
      <p:ext uri="{BB962C8B-B14F-4D97-AF65-F5344CB8AC3E}">
        <p14:creationId xmlns:p14="http://schemas.microsoft.com/office/powerpoint/2010/main" val="2201125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618A4-5020-A570-BAAC-71C22849B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 Pollution: An Invisible Crisis</a:t>
            </a:r>
          </a:p>
        </p:txBody>
      </p:sp>
      <p:pic>
        <p:nvPicPr>
          <p:cNvPr id="16" name="Picture Placeholder 15" descr="A group of surgeons wearing surgical caps and masks">
            <a:extLst>
              <a:ext uri="{FF2B5EF4-FFF2-40B4-BE49-F238E27FC236}">
                <a16:creationId xmlns:a16="http://schemas.microsoft.com/office/drawing/2014/main" id="{6EFD6230-A50E-3A63-7B72-59A8449CAEE2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3"/>
          <a:srcRect t="35757" b="35757"/>
          <a:stretch/>
        </p:blipFill>
        <p:spPr/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9475E86-FFB0-87BC-084C-C728916152B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The average person spends 90% of their time indoors, where air quality can be 2-5 times worse than outdoors</a:t>
            </a:r>
          </a:p>
          <a:p>
            <a:r>
              <a:rPr lang="en-US" dirty="0"/>
              <a:t>WHO estimates over 6.7 million deaths annually are linked to air pollution, exacerbated by allergens, dust, and poor ventilation indoors</a:t>
            </a:r>
          </a:p>
          <a:p>
            <a:r>
              <a:rPr lang="en-US" dirty="0"/>
              <a:t>Existing solutions are either too costly or ineffective for modern, budget-conscious households</a:t>
            </a:r>
          </a:p>
        </p:txBody>
      </p:sp>
    </p:spTree>
    <p:extLst>
      <p:ext uri="{BB962C8B-B14F-4D97-AF65-F5344CB8AC3E}">
        <p14:creationId xmlns:p14="http://schemas.microsoft.com/office/powerpoint/2010/main" val="3695820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F0FD1A0-C075-EE18-B3AE-363C242D0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 Purifa: Revolutionizing Home Air Purification</a:t>
            </a:r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C69167C3-302B-24DE-9CF7-D85D5D5DD20A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7200" y="2435781"/>
            <a:ext cx="5515897" cy="2635361"/>
          </a:xfrm>
        </p:spPr>
        <p:txBody>
          <a:bodyPr/>
          <a:lstStyle/>
          <a:p>
            <a:r>
              <a:rPr lang="en-US" dirty="0"/>
              <a:t>AI-powered sensors for real-time air quality monitoring</a:t>
            </a:r>
          </a:p>
          <a:p>
            <a:r>
              <a:rPr lang="en-US" dirty="0"/>
              <a:t>A three-stage filtration system that tackles allergens, pollutants, and odors</a:t>
            </a:r>
          </a:p>
          <a:p>
            <a:r>
              <a:rPr lang="en-US" dirty="0"/>
              <a:t>Compact design, energy-efficient operation, and smart app connectivity</a:t>
            </a:r>
          </a:p>
        </p:txBody>
      </p:sp>
    </p:spTree>
    <p:extLst>
      <p:ext uri="{BB962C8B-B14F-4D97-AF65-F5344CB8AC3E}">
        <p14:creationId xmlns:p14="http://schemas.microsoft.com/office/powerpoint/2010/main" val="837402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EBA544F6-BF8C-2C87-3906-146BEDB4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 Built to Breathe Better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BB810-3430-2C29-1AA0-9744AA0A1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1093" y="2334844"/>
            <a:ext cx="7442203" cy="3633047"/>
          </a:xfrm>
          <a:noFill/>
        </p:spPr>
        <p:txBody>
          <a:bodyPr>
            <a:normAutofit/>
          </a:bodyPr>
          <a:lstStyle/>
          <a:p>
            <a:r>
              <a:rPr lang="en-US" b="1" dirty="0"/>
              <a:t>Description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Key Features</a:t>
            </a:r>
          </a:p>
          <a:p>
            <a:pPr lvl="2"/>
            <a:r>
              <a:rPr lang="en-US" dirty="0"/>
              <a:t>HEPA-grade filtration capturing particles as small as 0.1 microns</a:t>
            </a:r>
          </a:p>
          <a:p>
            <a:pPr lvl="2"/>
            <a:r>
              <a:rPr lang="en-US" dirty="0"/>
              <a:t>Integrated smart assistant compatibility (Alexa, Google)</a:t>
            </a:r>
          </a:p>
          <a:p>
            <a:pPr lvl="2"/>
            <a:r>
              <a:rPr lang="en-US" dirty="0"/>
              <a:t>Quiet operation suitable for homes and offices</a:t>
            </a:r>
          </a:p>
          <a:p>
            <a:pPr lvl="1"/>
            <a:r>
              <a:rPr lang="en-US" b="1" dirty="0"/>
              <a:t>Additional Details</a:t>
            </a:r>
          </a:p>
          <a:p>
            <a:pPr lvl="2"/>
            <a:r>
              <a:rPr lang="en-US" dirty="0"/>
              <a:t>Sleek, portable design optimized for urban living</a:t>
            </a:r>
          </a:p>
        </p:txBody>
      </p:sp>
    </p:spTree>
    <p:extLst>
      <p:ext uri="{BB962C8B-B14F-4D97-AF65-F5344CB8AC3E}">
        <p14:creationId xmlns:p14="http://schemas.microsoft.com/office/powerpoint/2010/main" val="2676905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D715DBBC-70C2-E94B-9B03-12910F0B54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$2 Billion Market and Growing</a:t>
            </a:r>
          </a:p>
        </p:txBody>
      </p:sp>
      <p:pic>
        <p:nvPicPr>
          <p:cNvPr id="21" name="Picture Placeholder 20" descr="Two people smiling while holding coffee">
            <a:extLst>
              <a:ext uri="{FF2B5EF4-FFF2-40B4-BE49-F238E27FC236}">
                <a16:creationId xmlns:a16="http://schemas.microsoft.com/office/drawing/2014/main" id="{75E7485A-FBCC-4222-2274-2B2A0804BC9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38" r="38"/>
          <a:stretch/>
        </p:blipFill>
        <p:spPr/>
      </p:pic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D3AEB1C4-FB60-9B8E-5A02-0BCD2B6E5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Details</a:t>
            </a:r>
          </a:p>
          <a:p>
            <a:pPr lvl="1"/>
            <a:r>
              <a:rPr lang="en-US" dirty="0"/>
              <a:t>The global air purifier market is expected to reach $XX billion by 2028, growing at a CAGR of 10.3%</a:t>
            </a:r>
          </a:p>
          <a:p>
            <a:pPr lvl="1"/>
            <a:r>
              <a:rPr lang="en-US" dirty="0"/>
              <a:t>Key drivers: increased health awareness, rising urban populations, and the shift to remote work</a:t>
            </a:r>
          </a:p>
          <a:p>
            <a:pPr lvl="1"/>
            <a:r>
              <a:rPr lang="en-US" dirty="0"/>
              <a:t>Initial target: Middle-class urban households in Tier 1 and 2 cities</a:t>
            </a:r>
          </a:p>
        </p:txBody>
      </p:sp>
    </p:spTree>
    <p:extLst>
      <p:ext uri="{BB962C8B-B14F-4D97-AF65-F5344CB8AC3E}">
        <p14:creationId xmlns:p14="http://schemas.microsoft.com/office/powerpoint/2010/main" val="3854442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Title 16">
            <a:extLst>
              <a:ext uri="{FF2B5EF4-FFF2-40B4-BE49-F238E27FC236}">
                <a16:creationId xmlns:a16="http://schemas.microsoft.com/office/drawing/2014/main" id="{FB2D8485-C7D1-44B4-93B4-BDAEA04F8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Creating Value for Customers and Shareholders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4CA679-3546-4E14-8FB8-F57168C37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4D16E90-7C64-4C04-A50A-B866A1A92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E4DD59-5AA2-46C6-B6A8-9B4C62D19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0CE81C-67DC-489E-BFFB-877C80B85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rgbClr val="465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Placeholder 20" descr="Two people smiling while holding coffee">
            <a:extLst>
              <a:ext uri="{FF2B5EF4-FFF2-40B4-BE49-F238E27FC236}">
                <a16:creationId xmlns:a16="http://schemas.microsoft.com/office/drawing/2014/main" id="{F792FA0E-852C-C06C-8A61-89D4C97C227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865" r="1" b="23201"/>
          <a:stretch/>
        </p:blipFill>
        <p:spPr>
          <a:xfrm>
            <a:off x="611392" y="2347105"/>
            <a:ext cx="5074920" cy="3712464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81465A2-D72A-73C9-5E35-120D2ED6ACF5}"/>
              </a:ext>
            </a:extLst>
          </p:cNvPr>
          <p:cNvSpPr txBox="1">
            <a:spLocks/>
          </p:cNvSpPr>
          <p:nvPr/>
        </p:nvSpPr>
        <p:spPr>
          <a:xfrm>
            <a:off x="6340830" y="2340864"/>
            <a:ext cx="5269977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Revenue Streams</a:t>
            </a:r>
          </a:p>
          <a:p>
            <a:pPr lvl="1"/>
            <a:r>
              <a:rPr lang="en-US"/>
              <a:t>Direct-to-consumer sales (e-commerce, retail)</a:t>
            </a:r>
          </a:p>
          <a:p>
            <a:pPr lvl="1"/>
            <a:r>
              <a:rPr lang="en-US"/>
              <a:t>Subscription-based filter replacements</a:t>
            </a:r>
          </a:p>
          <a:p>
            <a:pPr lvl="1"/>
            <a:r>
              <a:rPr lang="en-US"/>
              <a:t>Partnerships with corporate wellness programs</a:t>
            </a:r>
          </a:p>
          <a:p>
            <a:r>
              <a:rPr lang="en-US" b="1"/>
              <a:t>Pricing Strategy</a:t>
            </a:r>
          </a:p>
          <a:p>
            <a:pPr lvl="1"/>
            <a:r>
              <a:rPr lang="en-US"/>
              <a:t>Competitive initial product price with recurring revenue from consumables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977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332C6-AEE4-A451-A3C8-7C2C8E2A5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Concept to Market Leadership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443D9-BCAD-2F33-9DE7-54605EFCC2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Phase 1</a:t>
            </a:r>
          </a:p>
          <a:p>
            <a:pPr lvl="1"/>
            <a:r>
              <a:rPr lang="en-US" dirty="0"/>
              <a:t>Launch online via direct channels like Amazon and a dedicated website</a:t>
            </a:r>
          </a:p>
          <a:p>
            <a:pPr lvl="1"/>
            <a:endParaRPr lang="en-US" dirty="0"/>
          </a:p>
          <a:p>
            <a:pPr lvl="1" indent="0">
              <a:buNone/>
            </a:pPr>
            <a:r>
              <a:rPr lang="en-US" b="1" dirty="0"/>
              <a:t>Phase 2</a:t>
            </a:r>
          </a:p>
          <a:p>
            <a:pPr lvl="1"/>
            <a:r>
              <a:rPr lang="en-US" dirty="0"/>
              <a:t>Collaborate with key retail chains for broader distribution</a:t>
            </a:r>
          </a:p>
          <a:p>
            <a:pPr lvl="1"/>
            <a:endParaRPr lang="en-US" dirty="0"/>
          </a:p>
          <a:p>
            <a:r>
              <a:rPr lang="en-US" b="1" dirty="0"/>
              <a:t>Marketing</a:t>
            </a:r>
          </a:p>
          <a:p>
            <a:pPr lvl="1"/>
            <a:r>
              <a:rPr lang="en-US" dirty="0"/>
              <a:t>Digital-first strategy leveraging influencers, targeted ads, and partnerships with wellness brands</a:t>
            </a:r>
          </a:p>
        </p:txBody>
      </p:sp>
    </p:spTree>
    <p:extLst>
      <p:ext uri="{BB962C8B-B14F-4D97-AF65-F5344CB8AC3E}">
        <p14:creationId xmlns:p14="http://schemas.microsoft.com/office/powerpoint/2010/main" val="370479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332C6-AEE4-A451-A3C8-7C2C8E2A5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Signs of Success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443D9-BCAD-2F33-9DE7-54605EFCC2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Details</a:t>
            </a:r>
          </a:p>
          <a:p>
            <a:pPr lvl="1"/>
            <a:r>
              <a:rPr lang="en-US" dirty="0"/>
              <a:t>Developed a working prototype with positive feedback from focus groups</a:t>
            </a:r>
          </a:p>
          <a:p>
            <a:pPr lvl="1"/>
            <a:r>
              <a:rPr lang="en-US" dirty="0"/>
              <a:t>Secured pre-orders worth $40,000 in the first 30 days of announcement</a:t>
            </a:r>
          </a:p>
          <a:p>
            <a:pPr lvl="1"/>
            <a:r>
              <a:rPr lang="en-US" dirty="0"/>
              <a:t>Earned a "Most Promising Product" award at [specific expo or event]</a:t>
            </a:r>
          </a:p>
        </p:txBody>
      </p:sp>
    </p:spTree>
    <p:extLst>
      <p:ext uri="{BB962C8B-B14F-4D97-AF65-F5344CB8AC3E}">
        <p14:creationId xmlns:p14="http://schemas.microsoft.com/office/powerpoint/2010/main" val="326848625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037C456-A6DA-4DEE-A3FB-4EC3058FD0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A00B2AC-C335-4100-B8B3-2D9F49A7290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9D1F84C-D1FD-4B1B-9CFD-8E0D96AC4DF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{A9EB21BD-F6FD-4C6D-80BA-CB144C6AAB50}tf45205285_win32</Template>
  <TotalTime>52</TotalTime>
  <Words>602</Words>
  <Application>Microsoft Office PowerPoint</Application>
  <PresentationFormat>Widescreen</PresentationFormat>
  <Paragraphs>113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Gill Sans MT</vt:lpstr>
      <vt:lpstr>Wingdings 2</vt:lpstr>
      <vt:lpstr>DividendVTI</vt:lpstr>
      <vt:lpstr>Air Purifa: Breathing Life Into Clean Air Innovation</vt:lpstr>
      <vt:lpstr>Agenda </vt:lpstr>
      <vt:lpstr>Air Pollution: An Invisible Crisis</vt:lpstr>
      <vt:lpstr>Air Purifa: Revolutionizing Home Air Purification</vt:lpstr>
      <vt:lpstr>Innovation Built to Breathe Better</vt:lpstr>
      <vt:lpstr>A $2 Billion Market and Growing</vt:lpstr>
      <vt:lpstr>Creating Value for Customers and Shareholders</vt:lpstr>
      <vt:lpstr>From Concept to Market Leadership</vt:lpstr>
      <vt:lpstr>Early Signs of Success</vt:lpstr>
      <vt:lpstr>Visionaries Breathing Life into Clean Air</vt:lpstr>
      <vt:lpstr>Solid Growth, Measurable Impact</vt:lpstr>
      <vt:lpstr>Seeking $XX Million to Scale and Innovate</vt:lpstr>
      <vt:lpstr>Investing in Growth and Innovation</vt:lpstr>
      <vt:lpstr>Breathing Easier, Living Better</vt:lpstr>
      <vt:lpstr>Join Us in Changing the Air We Breathe</vt:lpstr>
      <vt:lpstr>Thank you</vt:lpstr>
    </vt:vector>
  </TitlesOfParts>
  <Company>AgreeYa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Purifa: Breathing Life Into Clean Air Innovation</dc:title>
  <dc:creator>Anshu</dc:creator>
  <cp:lastModifiedBy>Anshu</cp:lastModifiedBy>
  <cp:revision>2</cp:revision>
  <dcterms:created xsi:type="dcterms:W3CDTF">2024-11-19T18:40:23Z</dcterms:created>
  <dcterms:modified xsi:type="dcterms:W3CDTF">2024-11-20T06:48:15Z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