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4"/>
  </p:sldMasterIdLst>
  <p:notesMasterIdLst>
    <p:notesMasterId r:id="rId17"/>
  </p:notesMasterIdLst>
  <p:handoutMasterIdLst>
    <p:handoutMasterId r:id="rId18"/>
  </p:handoutMasterIdLst>
  <p:sldIdLst>
    <p:sldId id="268" r:id="rId5"/>
    <p:sldId id="272" r:id="rId6"/>
    <p:sldId id="283" r:id="rId7"/>
    <p:sldId id="277" r:id="rId8"/>
    <p:sldId id="279" r:id="rId9"/>
    <p:sldId id="270" r:id="rId10"/>
    <p:sldId id="276" r:id="rId11"/>
    <p:sldId id="278" r:id="rId12"/>
    <p:sldId id="280" r:id="rId13"/>
    <p:sldId id="281" r:id="rId14"/>
    <p:sldId id="282"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5" autoAdjust="0"/>
  </p:normalViewPr>
  <p:slideViewPr>
    <p:cSldViewPr snapToGrid="0" snapToObjects="1">
      <p:cViewPr varScale="1">
        <p:scale>
          <a:sx n="81" d="100"/>
          <a:sy n="81" d="100"/>
        </p:scale>
        <p:origin x="754" y="53"/>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0BB816-636F-4C40-9EC7-A3BA365B89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7CE0D02-F780-4697-9A30-3F10F4D67C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9885C-64C6-4202-8B65-38170DBD673D}" type="datetimeFigureOut">
              <a:rPr lang="en-US" smtClean="0"/>
              <a:t>2/7/2025</a:t>
            </a:fld>
            <a:endParaRPr lang="en-US" dirty="0"/>
          </a:p>
        </p:txBody>
      </p:sp>
      <p:sp>
        <p:nvSpPr>
          <p:cNvPr id="4" name="Footer Placeholder 3">
            <a:extLst>
              <a:ext uri="{FF2B5EF4-FFF2-40B4-BE49-F238E27FC236}">
                <a16:creationId xmlns:a16="http://schemas.microsoft.com/office/drawing/2014/main" id="{E50C7536-00AB-4C14-90D3-7D88603F2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DBC111-E561-48D6-9DB3-85F8BE552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AA4D1-BF1D-4260-B442-EBD7859EC5F1}" type="slidenum">
              <a:rPr lang="en-US" smtClean="0"/>
              <a:t>‹#›</a:t>
            </a:fld>
            <a:endParaRPr lang="en-US" dirty="0"/>
          </a:p>
        </p:txBody>
      </p:sp>
    </p:spTree>
    <p:extLst>
      <p:ext uri="{BB962C8B-B14F-4D97-AF65-F5344CB8AC3E}">
        <p14:creationId xmlns:p14="http://schemas.microsoft.com/office/powerpoint/2010/main" val="691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49326-15A5-4041-B3F6-1CB1FE840753}" type="datetimeFigureOut">
              <a:rPr lang="en-US" smtClean="0"/>
              <a:t>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9BA2-F127-4DB1-B8FD-D5A70CC3E01B}" type="slidenum">
              <a:rPr lang="en-US" smtClean="0"/>
              <a:t>‹#›</a:t>
            </a:fld>
            <a:endParaRPr lang="en-US" dirty="0"/>
          </a:p>
        </p:txBody>
      </p:sp>
    </p:spTree>
    <p:extLst>
      <p:ext uri="{BB962C8B-B14F-4D97-AF65-F5344CB8AC3E}">
        <p14:creationId xmlns:p14="http://schemas.microsoft.com/office/powerpoint/2010/main" val="400240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a:t>
            </a:fld>
            <a:endParaRPr lang="en-US" dirty="0"/>
          </a:p>
        </p:txBody>
      </p:sp>
    </p:spTree>
    <p:extLst>
      <p:ext uri="{BB962C8B-B14F-4D97-AF65-F5344CB8AC3E}">
        <p14:creationId xmlns:p14="http://schemas.microsoft.com/office/powerpoint/2010/main" val="273854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4EA50-3859-14B4-0987-AE46C6F90F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277139-B893-AB5D-00B8-43836F116C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A75B-79FB-8493-C590-0A66DF698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5D47AE-38BA-1B32-CC9B-B35CBF36E44C}"/>
              </a:ext>
            </a:extLst>
          </p:cNvPr>
          <p:cNvSpPr>
            <a:spLocks noGrp="1"/>
          </p:cNvSpPr>
          <p:nvPr>
            <p:ph type="sldNum" sz="quarter" idx="5"/>
          </p:nvPr>
        </p:nvSpPr>
        <p:spPr/>
        <p:txBody>
          <a:bodyPr/>
          <a:lstStyle/>
          <a:p>
            <a:fld id="{A3D39BA2-F127-4DB1-B8FD-D5A70CC3E01B}" type="slidenum">
              <a:rPr lang="en-US" smtClean="0"/>
              <a:t>2</a:t>
            </a:fld>
            <a:endParaRPr lang="en-US" dirty="0"/>
          </a:p>
        </p:txBody>
      </p:sp>
    </p:spTree>
    <p:extLst>
      <p:ext uri="{BB962C8B-B14F-4D97-AF65-F5344CB8AC3E}">
        <p14:creationId xmlns:p14="http://schemas.microsoft.com/office/powerpoint/2010/main" val="337463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12</a:t>
            </a:fld>
            <a:endParaRPr lang="en-US" dirty="0"/>
          </a:p>
        </p:txBody>
      </p:sp>
    </p:spTree>
    <p:extLst>
      <p:ext uri="{BB962C8B-B14F-4D97-AF65-F5344CB8AC3E}">
        <p14:creationId xmlns:p14="http://schemas.microsoft.com/office/powerpoint/2010/main" val="408359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2/7/2025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nshu421/Supply-Chain-Disruption-Predictor-and-Inventory-Optimization-Syste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27224" y="9235"/>
            <a:ext cx="12192000" cy="6857990"/>
          </a:xfrm>
          <a:prstGeom prst="rect">
            <a:avLst/>
          </a:prstGeom>
        </p:spPr>
      </p:pic>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511606" y="461491"/>
            <a:ext cx="11197424" cy="5473352"/>
          </a:xfrm>
        </p:spPr>
        <p:txBody>
          <a:bodyPr>
            <a:normAutofit/>
          </a:bodyPr>
          <a:lstStyle/>
          <a:p>
            <a:r>
              <a:rPr lang="en-US" sz="4800" b="1" dirty="0">
                <a:solidFill>
                  <a:schemeClr val="accent1">
                    <a:lumMod val="50000"/>
                  </a:schemeClr>
                </a:solidFill>
              </a:rPr>
              <a:t>Infosys Springboard</a:t>
            </a:r>
          </a:p>
          <a:p>
            <a:endParaRPr lang="en-US" dirty="0"/>
          </a:p>
          <a:p>
            <a:endParaRPr lang="en-US" dirty="0"/>
          </a:p>
          <a:p>
            <a:endParaRPr lang="en-US" dirty="0"/>
          </a:p>
          <a:p>
            <a:endParaRPr lang="en-US" dirty="0"/>
          </a:p>
          <a:p>
            <a:endParaRPr lang="en-US" dirty="0"/>
          </a:p>
          <a:p>
            <a:endParaRPr lang="en-US" dirty="0"/>
          </a:p>
          <a:p>
            <a:r>
              <a:rPr lang="en-US" sz="2800" b="1" dirty="0"/>
              <a:t>            </a:t>
            </a:r>
            <a:r>
              <a:rPr lang="en-US" sz="2800" b="1" dirty="0">
                <a:solidFill>
                  <a:schemeClr val="accent1">
                    <a:lumMod val="50000"/>
                  </a:schemeClr>
                </a:solidFill>
              </a:rPr>
              <a:t>Objective</a:t>
            </a:r>
            <a:r>
              <a:rPr lang="en-US" sz="2800" b="1" dirty="0"/>
              <a:t> </a:t>
            </a:r>
          </a:p>
          <a:p>
            <a:r>
              <a:rPr lang="en-US" b="1" i="0" dirty="0">
                <a:solidFill>
                  <a:srgbClr val="222222"/>
                </a:solidFill>
                <a:effectLst/>
                <a:latin typeface="Calibri" panose="020F0502020204030204" pitchFamily="34" charset="0"/>
              </a:rPr>
              <a:t>AI-Driven </a:t>
            </a:r>
          </a:p>
          <a:p>
            <a:r>
              <a:rPr lang="en-US" dirty="0">
                <a:solidFill>
                  <a:srgbClr val="222222"/>
                </a:solidFill>
                <a:latin typeface="Calibri" panose="020F0502020204030204" pitchFamily="34" charset="0"/>
              </a:rPr>
              <a:t>                          </a:t>
            </a:r>
            <a:r>
              <a:rPr lang="en-US" sz="2800" b="1" i="0" dirty="0">
                <a:solidFill>
                  <a:srgbClr val="222222"/>
                </a:solidFill>
                <a:effectLst/>
                <a:latin typeface="Calibri" panose="020F0502020204030204" pitchFamily="34" charset="0"/>
              </a:rPr>
              <a:t>Supply Chain Disruption Predictor and Inventory Optimization            </a:t>
            </a:r>
          </a:p>
          <a:p>
            <a:r>
              <a:rPr lang="en-US" sz="2800" b="1" dirty="0">
                <a:solidFill>
                  <a:srgbClr val="222222"/>
                </a:solidFill>
                <a:latin typeface="Calibri" panose="020F0502020204030204" pitchFamily="34" charset="0"/>
              </a:rPr>
              <a:t>                 </a:t>
            </a:r>
            <a:r>
              <a:rPr lang="en-US" sz="2800" b="1" i="0" dirty="0">
                <a:solidFill>
                  <a:srgbClr val="222222"/>
                </a:solidFill>
                <a:effectLst/>
                <a:latin typeface="Calibri" panose="020F0502020204030204" pitchFamily="34" charset="0"/>
              </a:rPr>
              <a:t> System </a:t>
            </a:r>
            <a:endParaRPr lang="en-US" sz="2800" b="1" dirty="0"/>
          </a:p>
          <a:p>
            <a:endParaRPr lang="en-US" dirty="0"/>
          </a:p>
        </p:txBody>
      </p:sp>
      <p:grpSp>
        <p:nvGrpSpPr>
          <p:cNvPr id="20" name="Group 19">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10" name="Picture 9">
            <a:extLst>
              <a:ext uri="{FF2B5EF4-FFF2-40B4-BE49-F238E27FC236}">
                <a16:creationId xmlns:a16="http://schemas.microsoft.com/office/drawing/2014/main" id="{143AB6A3-1FEA-1E51-0B98-3AED1A5A9587}"/>
              </a:ext>
            </a:extLst>
          </p:cNvPr>
          <p:cNvPicPr>
            <a:picLocks noChangeAspect="1"/>
          </p:cNvPicPr>
          <p:nvPr/>
        </p:nvPicPr>
        <p:blipFill>
          <a:blip r:embed="rId4"/>
          <a:stretch>
            <a:fillRect/>
          </a:stretch>
        </p:blipFill>
        <p:spPr>
          <a:xfrm>
            <a:off x="762008" y="1482630"/>
            <a:ext cx="3508334" cy="2240430"/>
          </a:xfrm>
          <a:prstGeom prst="rect">
            <a:avLst/>
          </a:prstGeom>
        </p:spPr>
      </p:pic>
    </p:spTree>
    <p:extLst>
      <p:ext uri="{BB962C8B-B14F-4D97-AF65-F5344CB8AC3E}">
        <p14:creationId xmlns:p14="http://schemas.microsoft.com/office/powerpoint/2010/main" val="3129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4AA52-D680-F8C3-5F8E-8D338B4F141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C5256-262D-3955-5644-62FCF476219B}"/>
              </a:ext>
            </a:extLst>
          </p:cNvPr>
          <p:cNvSpPr>
            <a:spLocks noGrp="1"/>
          </p:cNvSpPr>
          <p:nvPr>
            <p:ph idx="1"/>
          </p:nvPr>
        </p:nvSpPr>
        <p:spPr>
          <a:xfrm>
            <a:off x="725863" y="235669"/>
            <a:ext cx="10397766" cy="5872899"/>
          </a:xfrm>
        </p:spPr>
        <p:txBody>
          <a:bodyPr>
            <a:normAutofit/>
          </a:bodyPr>
          <a:lstStyle/>
          <a:p>
            <a:pPr marL="0" indent="0">
              <a:buNone/>
            </a:pPr>
            <a:endParaRPr lang="en-US" b="1" dirty="0"/>
          </a:p>
          <a:p>
            <a:pPr marL="0" indent="0">
              <a:buNone/>
            </a:pPr>
            <a:endParaRPr lang="en-US" b="1" dirty="0"/>
          </a:p>
          <a:p>
            <a:pPr marL="0" indent="0">
              <a:buNone/>
            </a:pPr>
            <a:endParaRPr lang="en-US" b="1" dirty="0"/>
          </a:p>
          <a:p>
            <a:pPr>
              <a:buFont typeface="Arial" panose="020B0604020202020204" pitchFamily="34" charset="0"/>
              <a:buChar char="•"/>
            </a:pPr>
            <a:r>
              <a:rPr lang="en-IN" b="1" dirty="0"/>
              <a:t>Sample Workflow</a:t>
            </a:r>
            <a:r>
              <a:rPr lang="en-IN" dirty="0"/>
              <a:t>: </a:t>
            </a:r>
          </a:p>
          <a:p>
            <a:pPr lvl="1">
              <a:buFont typeface="Arial" panose="020B0604020202020204" pitchFamily="34" charset="0"/>
              <a:buChar char="•"/>
            </a:pPr>
            <a:r>
              <a:rPr lang="en-US" dirty="0"/>
              <a:t>User adds product information via a form.</a:t>
            </a:r>
            <a:endParaRPr lang="en-IN" dirty="0"/>
          </a:p>
          <a:p>
            <a:pPr lvl="1">
              <a:buFont typeface="Arial" panose="020B0604020202020204" pitchFamily="34" charset="0"/>
              <a:buChar char="•"/>
            </a:pPr>
            <a:r>
              <a:rPr lang="en-US" dirty="0"/>
              <a:t>Prediction models are executed for risk and inventory.</a:t>
            </a:r>
            <a:endParaRPr lang="en-IN" dirty="0"/>
          </a:p>
          <a:p>
            <a:pPr lvl="1">
              <a:buFont typeface="Arial" panose="020B0604020202020204" pitchFamily="34" charset="0"/>
              <a:buChar char="•"/>
            </a:pPr>
            <a:r>
              <a:rPr lang="en-US" dirty="0"/>
              <a:t>Visualization displays the risk level and inventory utilization.</a:t>
            </a:r>
          </a:p>
          <a:p>
            <a:pPr marL="457200" lvl="1" indent="0">
              <a:buNone/>
            </a:pPr>
            <a:endParaRPr lang="en-US" dirty="0"/>
          </a:p>
          <a:p>
            <a:pPr>
              <a:buFont typeface="Arial" panose="020B0604020202020204" pitchFamily="34" charset="0"/>
              <a:buChar char="•"/>
            </a:pPr>
            <a:r>
              <a:rPr lang="en-IN" b="1" dirty="0"/>
              <a:t>Code Link </a:t>
            </a:r>
            <a:r>
              <a:rPr lang="en-IN" dirty="0"/>
              <a:t>:   </a:t>
            </a:r>
            <a:r>
              <a:rPr lang="en-IN" dirty="0">
                <a:hlinkClick r:id="rId2"/>
              </a:rPr>
              <a:t>https://github.com/anshu421/Supply-Chain-Disruption-Predictor-and-Inventory-Optimization-System</a:t>
            </a:r>
            <a:r>
              <a:rPr lang="en-IN" dirty="0"/>
              <a:t> </a:t>
            </a:r>
            <a:endParaRPr lang="en-US" dirty="0"/>
          </a:p>
          <a:p>
            <a:pPr>
              <a:buFont typeface="Arial" panose="020B0604020202020204" pitchFamily="34" charset="0"/>
              <a:buChar char="•"/>
            </a:pPr>
            <a:r>
              <a:rPr lang="en-US" dirty="0"/>
              <a:t>Provides access to the source code, including </a:t>
            </a:r>
            <a:r>
              <a:rPr lang="en-IN" dirty="0"/>
              <a:t>Python scripts (predict_disruptions.py ,</a:t>
            </a:r>
          </a:p>
          <a:p>
            <a:pPr marL="0" indent="0">
              <a:buNone/>
            </a:pPr>
            <a:r>
              <a:rPr lang="en-IN" dirty="0"/>
              <a:t>	app.py , upload.py , export_to_csv.py , database.py ) and HTML templates.</a:t>
            </a:r>
            <a:r>
              <a:rPr lang="en-US" dirty="0"/>
              <a:t>                                                                                                                         </a:t>
            </a:r>
          </a:p>
          <a:p>
            <a:pPr marL="0" indent="0">
              <a:buNone/>
            </a:pPr>
            <a:endParaRPr lang="en-IN" dirty="0"/>
          </a:p>
          <a:p>
            <a:endParaRPr lang="en-IN" dirty="0"/>
          </a:p>
        </p:txBody>
      </p:sp>
    </p:spTree>
    <p:extLst>
      <p:ext uri="{BB962C8B-B14F-4D97-AF65-F5344CB8AC3E}">
        <p14:creationId xmlns:p14="http://schemas.microsoft.com/office/powerpoint/2010/main" val="201424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37256-4F24-6D6F-5F0D-077B80604B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D72BA-57CD-1CA8-5C92-B78714F89B6D}"/>
              </a:ext>
            </a:extLst>
          </p:cNvPr>
          <p:cNvSpPr>
            <a:spLocks noGrp="1"/>
          </p:cNvSpPr>
          <p:nvPr>
            <p:ph idx="1"/>
          </p:nvPr>
        </p:nvSpPr>
        <p:spPr>
          <a:xfrm>
            <a:off x="725863" y="235669"/>
            <a:ext cx="10397766" cy="5872899"/>
          </a:xfrm>
        </p:spPr>
        <p:txBody>
          <a:bodyPr>
            <a:normAutofit/>
          </a:bodyPr>
          <a:lstStyle/>
          <a:p>
            <a:pPr marL="0" indent="0">
              <a:buNone/>
            </a:pPr>
            <a:endParaRPr lang="en-US" b="1" dirty="0"/>
          </a:p>
          <a:p>
            <a:pPr lvl="3"/>
            <a:r>
              <a:rPr lang="en-IN" sz="3200" dirty="0"/>
              <a:t>Future Enhancements</a:t>
            </a:r>
            <a:endParaRPr lang="en-US" sz="3200" b="1" dirty="0"/>
          </a:p>
          <a:p>
            <a:pPr marL="0" indent="0">
              <a:buNone/>
            </a:pPr>
            <a:endParaRPr lang="en-US" b="1" dirty="0"/>
          </a:p>
          <a:p>
            <a:pPr>
              <a:buFont typeface="Arial" panose="020B0604020202020204" pitchFamily="34" charset="0"/>
              <a:buChar char="•"/>
            </a:pPr>
            <a:r>
              <a:rPr lang="en-US" b="1" dirty="0"/>
              <a:t>Predictive Analytics</a:t>
            </a:r>
            <a:r>
              <a:rPr lang="en-US" dirty="0"/>
              <a:t>: Integrate more advanced AI models for better accuracy..</a:t>
            </a:r>
          </a:p>
          <a:p>
            <a:pPr>
              <a:buFont typeface="Arial" panose="020B0604020202020204" pitchFamily="34" charset="0"/>
              <a:buChar char="•"/>
            </a:pPr>
            <a:r>
              <a:rPr lang="en-US" b="1" dirty="0"/>
              <a:t>Scalability</a:t>
            </a:r>
            <a:r>
              <a:rPr lang="en-US" dirty="0"/>
              <a:t>: Move to a more robust database like PostgreSQL for handling larger datasets.</a:t>
            </a:r>
          </a:p>
          <a:p>
            <a:pPr>
              <a:buFont typeface="Arial" panose="020B0604020202020204" pitchFamily="34" charset="0"/>
              <a:buChar char="•"/>
            </a:pPr>
            <a:r>
              <a:rPr lang="en-US" b="1" dirty="0"/>
              <a:t>Real-Time Data</a:t>
            </a:r>
            <a:r>
              <a:rPr lang="en-US" dirty="0"/>
              <a:t>: Incorporate real-time supply chain data using APIs to update predictions continuously.</a:t>
            </a:r>
          </a:p>
          <a:p>
            <a:pPr>
              <a:buFont typeface="Arial" panose="020B0604020202020204" pitchFamily="34" charset="0"/>
              <a:buChar char="•"/>
            </a:pPr>
            <a:r>
              <a:rPr lang="en-US" b="1" dirty="0"/>
              <a:t>User Experience</a:t>
            </a:r>
            <a:r>
              <a:rPr lang="en-US" dirty="0"/>
              <a:t>: Improve UI/UX with more interactive dashboards and mobile compatibility.</a:t>
            </a:r>
          </a:p>
          <a:p>
            <a:endParaRPr lang="en-IN" dirty="0"/>
          </a:p>
        </p:txBody>
      </p:sp>
    </p:spTree>
    <p:extLst>
      <p:ext uri="{BB962C8B-B14F-4D97-AF65-F5344CB8AC3E}">
        <p14:creationId xmlns:p14="http://schemas.microsoft.com/office/powerpoint/2010/main" val="315296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27224" y="-4738"/>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2589213" y="2514600"/>
            <a:ext cx="8915399" cy="2262781"/>
          </a:xfrm>
        </p:spPr>
        <p:txBody>
          <a:bodyPr>
            <a:normAutofit/>
          </a:bodyPr>
          <a:lstStyle/>
          <a:p>
            <a:r>
              <a:rPr lang="en-US" dirty="0"/>
              <a:t>Thank you</a:t>
            </a:r>
          </a:p>
        </p:txBody>
      </p:sp>
      <p:grpSp>
        <p:nvGrpSpPr>
          <p:cNvPr id="12" name="Group 11">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6373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8A565-A129-498B-105E-C8BE09318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290E24-FA2E-FCE1-2696-0DC2EA0ECBC5}"/>
              </a:ext>
            </a:extLst>
          </p:cNvPr>
          <p:cNvSpPr>
            <a:spLocks noGrp="1"/>
          </p:cNvSpPr>
          <p:nvPr>
            <p:ph type="title"/>
          </p:nvPr>
        </p:nvSpPr>
        <p:spPr>
          <a:xfrm>
            <a:off x="697584" y="105636"/>
            <a:ext cx="10322350" cy="6200896"/>
          </a:xfrm>
        </p:spPr>
        <p:txBody>
          <a:bodyPr>
            <a:normAutofit/>
          </a:bodyPr>
          <a:lstStyle/>
          <a:p>
            <a:r>
              <a:rPr lang="en-US" b="1" dirty="0"/>
              <a:t>         </a:t>
            </a:r>
            <a:r>
              <a:rPr lang="en-US" b="1" dirty="0">
                <a:solidFill>
                  <a:schemeClr val="accent1"/>
                </a:solidFill>
              </a:rPr>
              <a:t>Project Overview</a:t>
            </a:r>
            <a:br>
              <a:rPr lang="en-US" b="1" dirty="0"/>
            </a:br>
            <a:br>
              <a:rPr lang="en-US" b="1" dirty="0"/>
            </a:br>
            <a:r>
              <a:rPr lang="en-US" dirty="0"/>
              <a:t> </a:t>
            </a:r>
            <a:r>
              <a:rPr lang="en-US" sz="2400" dirty="0"/>
              <a:t>In the pharmaceutical industry, managing product inventory, optimizing supply chains, and predicting potential disruptions are critical for ensuring smooth operations and meeting demand. Traditional methods of supply chain management often lack the ability to predict disruptions in real time or handle vast amounts of unstructured data, such as news articles related to supply chain issues.</a:t>
            </a:r>
            <a:br>
              <a:rPr lang="en-US" dirty="0"/>
            </a:br>
            <a:endParaRPr lang="en-US" dirty="0"/>
          </a:p>
        </p:txBody>
      </p:sp>
    </p:spTree>
    <p:extLst>
      <p:ext uri="{BB962C8B-B14F-4D97-AF65-F5344CB8AC3E}">
        <p14:creationId xmlns:p14="http://schemas.microsoft.com/office/powerpoint/2010/main" val="224176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14ED5-00E7-CAC2-839F-45E18B879FF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818D4-1779-E362-C422-5F8D48BED58A}"/>
              </a:ext>
            </a:extLst>
          </p:cNvPr>
          <p:cNvSpPr>
            <a:spLocks noGrp="1"/>
          </p:cNvSpPr>
          <p:nvPr>
            <p:ph idx="1"/>
          </p:nvPr>
        </p:nvSpPr>
        <p:spPr>
          <a:xfrm>
            <a:off x="725863" y="235669"/>
            <a:ext cx="10397766" cy="5872899"/>
          </a:xfrm>
        </p:spPr>
        <p:txBody>
          <a:bodyPr>
            <a:normAutofit/>
          </a:bodyPr>
          <a:lstStyle/>
          <a:p>
            <a:pPr marL="0" indent="0">
              <a:buNone/>
            </a:pPr>
            <a:endParaRPr lang="en-US" b="1" dirty="0"/>
          </a:p>
          <a:p>
            <a:pPr lvl="3"/>
            <a:r>
              <a:rPr lang="en-US" sz="3200" b="1" dirty="0"/>
              <a:t>Objective:</a:t>
            </a:r>
          </a:p>
          <a:p>
            <a:pPr lvl="3"/>
            <a:endParaRPr lang="en-US" sz="3200" b="1" dirty="0"/>
          </a:p>
          <a:p>
            <a:pPr marL="0" indent="0">
              <a:buNone/>
            </a:pPr>
            <a:r>
              <a:rPr lang="en-US" sz="1800" dirty="0"/>
              <a:t>To develop an </a:t>
            </a:r>
            <a:r>
              <a:rPr lang="en-US" sz="1800" b="1" dirty="0"/>
              <a:t>AI-driven Pharmaceutical Product Management and Supply Chain Prediction System</a:t>
            </a:r>
            <a:r>
              <a:rPr lang="en-US" sz="1800" dirty="0"/>
              <a:t> that leverages machine learning (ML) to:</a:t>
            </a:r>
            <a:br>
              <a:rPr lang="en-US" sz="1800" dirty="0"/>
            </a:br>
            <a:endParaRPr lang="en-US" b="1" dirty="0"/>
          </a:p>
          <a:p>
            <a:pPr>
              <a:buFont typeface="Arial" panose="020B0604020202020204" pitchFamily="34" charset="0"/>
              <a:buChar char="•"/>
            </a:pPr>
            <a:r>
              <a:rPr lang="en-US" sz="2000" dirty="0"/>
              <a:t>Optimize inventory management.</a:t>
            </a:r>
          </a:p>
          <a:p>
            <a:pPr>
              <a:buFont typeface="Arial" panose="020B0604020202020204" pitchFamily="34" charset="0"/>
              <a:buChar char="•"/>
            </a:pPr>
            <a:r>
              <a:rPr lang="en-US" sz="2000" dirty="0"/>
              <a:t>Predict supply chain disruptions in real-time.</a:t>
            </a:r>
            <a:endParaRPr lang="en-IN" sz="2000" dirty="0"/>
          </a:p>
          <a:p>
            <a:pPr>
              <a:buFont typeface="Arial" panose="020B0604020202020204" pitchFamily="34" charset="0"/>
              <a:buChar char="•"/>
            </a:pPr>
            <a:r>
              <a:rPr lang="en-US" sz="2000" dirty="0"/>
              <a:t>Provide actionable insights for decision-makers in the pharmaceutical industry</a:t>
            </a:r>
            <a:r>
              <a:rPr lang="en-US" dirty="0"/>
              <a:t>.</a:t>
            </a:r>
          </a:p>
          <a:p>
            <a:pPr marL="0" indent="0">
              <a:buNone/>
            </a:pPr>
            <a:endParaRPr lang="en-US" dirty="0"/>
          </a:p>
        </p:txBody>
      </p:sp>
    </p:spTree>
    <p:extLst>
      <p:ext uri="{BB962C8B-B14F-4D97-AF65-F5344CB8AC3E}">
        <p14:creationId xmlns:p14="http://schemas.microsoft.com/office/powerpoint/2010/main" val="67252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0117A-CD0A-2538-008C-AEC3A74907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2B31E-3EA1-6121-9A2F-7C30AD5CF1F5}"/>
              </a:ext>
            </a:extLst>
          </p:cNvPr>
          <p:cNvSpPr>
            <a:spLocks noGrp="1"/>
          </p:cNvSpPr>
          <p:nvPr>
            <p:ph idx="1"/>
          </p:nvPr>
        </p:nvSpPr>
        <p:spPr>
          <a:xfrm>
            <a:off x="725863" y="235669"/>
            <a:ext cx="10397766" cy="5872899"/>
          </a:xfrm>
        </p:spPr>
        <p:txBody>
          <a:bodyPr>
            <a:normAutofit/>
          </a:bodyPr>
          <a:lstStyle/>
          <a:p>
            <a:pPr marL="0" indent="0">
              <a:buNone/>
            </a:pPr>
            <a:endParaRPr lang="en-US" b="1" dirty="0"/>
          </a:p>
          <a:p>
            <a:pPr lvl="3"/>
            <a:r>
              <a:rPr lang="en-US" sz="3200" b="1" dirty="0"/>
              <a:t>Why I Selected the Topic </a:t>
            </a:r>
          </a:p>
          <a:p>
            <a:pPr marL="0" indent="0">
              <a:buNone/>
            </a:pPr>
            <a:endParaRPr lang="en-US" b="1" dirty="0"/>
          </a:p>
          <a:p>
            <a:pPr>
              <a:buFont typeface="Arial" panose="020B0604020202020204" pitchFamily="34" charset="0"/>
              <a:buChar char="•"/>
            </a:pPr>
            <a:r>
              <a:rPr lang="en-US" dirty="0"/>
              <a:t>Increasing global challenges in pharmaceutical supply chain management.</a:t>
            </a:r>
          </a:p>
          <a:p>
            <a:pPr>
              <a:buFont typeface="Arial" panose="020B0604020202020204" pitchFamily="34" charset="0"/>
              <a:buChar char="•"/>
            </a:pPr>
            <a:r>
              <a:rPr lang="en-US" dirty="0"/>
              <a:t>Need for better risk prediction and inventory optimization in the sector.</a:t>
            </a:r>
          </a:p>
          <a:p>
            <a:pPr>
              <a:buFont typeface="Arial" panose="020B0604020202020204" pitchFamily="34" charset="0"/>
              <a:buChar char="•"/>
            </a:pPr>
            <a:r>
              <a:rPr lang="en-US" dirty="0"/>
              <a:t>Opportunity to apply AI and machine learning techniques to solve real-world problems.</a:t>
            </a:r>
          </a:p>
          <a:p>
            <a:pPr>
              <a:buFont typeface="Arial" panose="020B0604020202020204" pitchFamily="34" charset="0"/>
              <a:buChar char="•"/>
            </a:pPr>
            <a:r>
              <a:rPr lang="en-US" dirty="0"/>
              <a:t>Relevance to industry needs, improving efficiency and reducing risks in pharmaceutical distribution.</a:t>
            </a:r>
          </a:p>
          <a:p>
            <a:pPr>
              <a:buFont typeface="Arial" panose="020B0604020202020204" pitchFamily="34" charset="0"/>
              <a:buChar char="•"/>
            </a:pPr>
            <a:r>
              <a:rPr lang="en-US" dirty="0"/>
              <a:t>Personal interest in combining AI, data science, and real-world applications for impact.</a:t>
            </a:r>
          </a:p>
          <a:p>
            <a:endParaRPr lang="en-IN" dirty="0"/>
          </a:p>
        </p:txBody>
      </p:sp>
    </p:spTree>
    <p:extLst>
      <p:ext uri="{BB962C8B-B14F-4D97-AF65-F5344CB8AC3E}">
        <p14:creationId xmlns:p14="http://schemas.microsoft.com/office/powerpoint/2010/main" val="44633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EC8E6-76CF-1C34-A46B-3145D8FAF5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ABE8BD-7449-E62B-05DC-53C4502D81CE}"/>
              </a:ext>
            </a:extLst>
          </p:cNvPr>
          <p:cNvSpPr>
            <a:spLocks noGrp="1"/>
          </p:cNvSpPr>
          <p:nvPr>
            <p:ph idx="1"/>
          </p:nvPr>
        </p:nvSpPr>
        <p:spPr>
          <a:xfrm>
            <a:off x="725863" y="235669"/>
            <a:ext cx="10397766" cy="5872899"/>
          </a:xfrm>
        </p:spPr>
        <p:txBody>
          <a:bodyPr>
            <a:normAutofit/>
          </a:bodyPr>
          <a:lstStyle/>
          <a:p>
            <a:pPr marL="0" indent="0">
              <a:buNone/>
            </a:pPr>
            <a:endParaRPr lang="en-US" b="1" dirty="0"/>
          </a:p>
          <a:p>
            <a:pPr lvl="3"/>
            <a:r>
              <a:rPr lang="en-IN" sz="3200" dirty="0"/>
              <a:t>Approach to the Solution</a:t>
            </a:r>
            <a:endParaRPr lang="en-US" sz="3200" b="1" dirty="0"/>
          </a:p>
          <a:p>
            <a:pPr marL="0" indent="0">
              <a:buNone/>
            </a:pPr>
            <a:endParaRPr lang="en-US" b="1" dirty="0"/>
          </a:p>
          <a:p>
            <a:pPr>
              <a:buFont typeface="Arial" panose="020B0604020202020204" pitchFamily="34" charset="0"/>
              <a:buChar char="•"/>
            </a:pPr>
            <a:r>
              <a:rPr lang="en-US" dirty="0"/>
              <a:t>Understanding the Problem &amp; Data Collection.</a:t>
            </a:r>
          </a:p>
          <a:p>
            <a:pPr>
              <a:buFont typeface="Arial" panose="020B0604020202020204" pitchFamily="34" charset="0"/>
              <a:buChar char="•"/>
            </a:pPr>
            <a:r>
              <a:rPr lang="en-IN" dirty="0"/>
              <a:t>Data Processing &amp; Preprocessing</a:t>
            </a:r>
          </a:p>
          <a:p>
            <a:pPr>
              <a:buFont typeface="Arial" panose="020B0604020202020204" pitchFamily="34" charset="0"/>
              <a:buChar char="•"/>
            </a:pPr>
            <a:r>
              <a:rPr lang="en-US" dirty="0"/>
              <a:t>Model Development for Risk Prediction &amp; Sentiment Analysis.</a:t>
            </a:r>
          </a:p>
          <a:p>
            <a:pPr>
              <a:buFont typeface="Arial" panose="020B0604020202020204" pitchFamily="34" charset="0"/>
              <a:buChar char="•"/>
            </a:pPr>
            <a:r>
              <a:rPr lang="en-IN" dirty="0"/>
              <a:t>Web Application Development &amp; Integration</a:t>
            </a:r>
            <a:r>
              <a:rPr lang="en-US" dirty="0"/>
              <a:t>.</a:t>
            </a:r>
          </a:p>
          <a:p>
            <a:pPr>
              <a:buFont typeface="Arial" panose="020B0604020202020204" pitchFamily="34" charset="0"/>
              <a:buChar char="•"/>
            </a:pPr>
            <a:r>
              <a:rPr lang="en-IN" dirty="0"/>
              <a:t>Data Visualization for Decision-Making</a:t>
            </a:r>
            <a:r>
              <a:rPr lang="en-US" dirty="0"/>
              <a:t>.</a:t>
            </a:r>
          </a:p>
          <a:p>
            <a:endParaRPr lang="en-IN" dirty="0"/>
          </a:p>
        </p:txBody>
      </p:sp>
    </p:spTree>
    <p:extLst>
      <p:ext uri="{BB962C8B-B14F-4D97-AF65-F5344CB8AC3E}">
        <p14:creationId xmlns:p14="http://schemas.microsoft.com/office/powerpoint/2010/main" val="2973070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94126-D8AB-61FA-39BE-754F438ECB5E}"/>
              </a:ext>
            </a:extLst>
          </p:cNvPr>
          <p:cNvSpPr>
            <a:spLocks noGrp="1"/>
          </p:cNvSpPr>
          <p:nvPr>
            <p:ph idx="1"/>
          </p:nvPr>
        </p:nvSpPr>
        <p:spPr>
          <a:xfrm>
            <a:off x="527901" y="0"/>
            <a:ext cx="9157338" cy="4930834"/>
          </a:xfrm>
        </p:spPr>
        <p:txBody>
          <a:bodyPr/>
          <a:lstStyle/>
          <a:p>
            <a:r>
              <a:rPr lang="en-US" sz="3600" b="1" dirty="0"/>
              <a:t>Key Features of the System</a:t>
            </a:r>
          </a:p>
          <a:p>
            <a:endParaRPr lang="en-US" b="1" dirty="0"/>
          </a:p>
          <a:p>
            <a:endParaRPr lang="en-US" b="1" dirty="0"/>
          </a:p>
          <a:p>
            <a:endParaRPr lang="en-US" b="1" dirty="0"/>
          </a:p>
          <a:p>
            <a:pPr>
              <a:buFont typeface="Arial" panose="020B0604020202020204" pitchFamily="34" charset="0"/>
              <a:buChar char="•"/>
            </a:pPr>
            <a:r>
              <a:rPr lang="en-US" dirty="0"/>
              <a:t>Product Management (CRUD operations)</a:t>
            </a:r>
          </a:p>
          <a:p>
            <a:pPr>
              <a:buFont typeface="Arial" panose="020B0604020202020204" pitchFamily="34" charset="0"/>
              <a:buChar char="•"/>
            </a:pPr>
            <a:r>
              <a:rPr lang="en-US" dirty="0"/>
              <a:t>Risk Prediction Model</a:t>
            </a:r>
          </a:p>
          <a:p>
            <a:pPr>
              <a:buFont typeface="Arial" panose="020B0604020202020204" pitchFamily="34" charset="0"/>
              <a:buChar char="•"/>
            </a:pPr>
            <a:r>
              <a:rPr lang="en-US" dirty="0"/>
              <a:t>News Article Sentiment Analysis</a:t>
            </a:r>
          </a:p>
          <a:p>
            <a:pPr>
              <a:buFont typeface="Arial" panose="020B0604020202020204" pitchFamily="34" charset="0"/>
              <a:buChar char="•"/>
            </a:pPr>
            <a:r>
              <a:rPr lang="en-US" dirty="0"/>
              <a:t>Supply Chain Visualizations</a:t>
            </a:r>
          </a:p>
          <a:p>
            <a:endParaRPr lang="en-IN" dirty="0"/>
          </a:p>
        </p:txBody>
      </p:sp>
    </p:spTree>
    <p:extLst>
      <p:ext uri="{BB962C8B-B14F-4D97-AF65-F5344CB8AC3E}">
        <p14:creationId xmlns:p14="http://schemas.microsoft.com/office/powerpoint/2010/main" val="155790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924FC-1DDD-F2B1-D84C-21A310F73E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2399D-19F7-1AFB-93E3-0585259413D6}"/>
              </a:ext>
            </a:extLst>
          </p:cNvPr>
          <p:cNvSpPr>
            <a:spLocks noGrp="1"/>
          </p:cNvSpPr>
          <p:nvPr>
            <p:ph idx="1"/>
          </p:nvPr>
        </p:nvSpPr>
        <p:spPr>
          <a:xfrm>
            <a:off x="1772239" y="492550"/>
            <a:ext cx="9907571" cy="5872899"/>
          </a:xfrm>
        </p:spPr>
        <p:txBody>
          <a:bodyPr>
            <a:normAutofit fontScale="77500" lnSpcReduction="20000"/>
          </a:bodyPr>
          <a:lstStyle/>
          <a:p>
            <a:pPr marL="0" indent="0">
              <a:buNone/>
            </a:pPr>
            <a:endParaRPr lang="en-US" b="1" dirty="0"/>
          </a:p>
          <a:p>
            <a:r>
              <a:rPr lang="en-IN" sz="3500" b="1" dirty="0"/>
              <a:t>System Architecture</a:t>
            </a:r>
          </a:p>
          <a:p>
            <a:endParaRPr lang="en-IN" sz="3500" b="1" dirty="0"/>
          </a:p>
          <a:p>
            <a:r>
              <a:rPr lang="en-IN" sz="2100" b="1" dirty="0"/>
              <a:t>Overview</a:t>
            </a:r>
            <a:r>
              <a:rPr lang="en-IN" b="1" dirty="0"/>
              <a:t>:</a:t>
            </a:r>
            <a:r>
              <a:rPr lang="en-IN" dirty="0"/>
              <a:t> The system integrates a Flask web application, machine learning models, and a SQLite database for pharmaceutical product management, supply chain prediction, and visualization.</a:t>
            </a:r>
          </a:p>
          <a:p>
            <a:r>
              <a:rPr lang="en-IN" sz="2100" b="1" dirty="0"/>
              <a:t>Key Components:</a:t>
            </a:r>
            <a:endParaRPr lang="en-IN" sz="2100" dirty="0"/>
          </a:p>
          <a:p>
            <a:pPr>
              <a:buFont typeface="+mj-lt"/>
              <a:buAutoNum type="arabicPeriod"/>
            </a:pPr>
            <a:r>
              <a:rPr lang="en-IN" b="1" dirty="0"/>
              <a:t>Frontend</a:t>
            </a:r>
            <a:r>
              <a:rPr lang="en-IN" dirty="0"/>
              <a:t>:</a:t>
            </a:r>
          </a:p>
          <a:p>
            <a:pPr marL="742950" lvl="1" indent="-285750">
              <a:buFont typeface="+mj-lt"/>
              <a:buAutoNum type="arabicPeriod"/>
            </a:pPr>
            <a:r>
              <a:rPr lang="en-IN" sz="1800" dirty="0"/>
              <a:t>HTML templates (index.html, products.html, etc.) for user interface.</a:t>
            </a:r>
          </a:p>
          <a:p>
            <a:pPr marL="742950" lvl="1" indent="-285750">
              <a:buFont typeface="+mj-lt"/>
              <a:buAutoNum type="arabicPeriod"/>
            </a:pPr>
            <a:r>
              <a:rPr lang="en-IN" sz="1800" dirty="0"/>
              <a:t>Styled with CSS (style.css) for responsive design.</a:t>
            </a:r>
          </a:p>
          <a:p>
            <a:pPr>
              <a:buFont typeface="+mj-lt"/>
              <a:buAutoNum type="arabicPeriod"/>
            </a:pPr>
            <a:r>
              <a:rPr lang="en-IN" b="1" dirty="0"/>
              <a:t>Backend</a:t>
            </a:r>
            <a:r>
              <a:rPr lang="en-IN" dirty="0"/>
              <a:t>:</a:t>
            </a:r>
          </a:p>
          <a:p>
            <a:pPr marL="742950" lvl="1" indent="-285750">
              <a:buFont typeface="+mj-lt"/>
              <a:buAutoNum type="arabicPeriod"/>
            </a:pPr>
            <a:r>
              <a:rPr lang="en-IN" sz="1800" dirty="0"/>
              <a:t>Flask framework to handle user requests, routes, and data interactions.</a:t>
            </a:r>
          </a:p>
          <a:p>
            <a:pPr marL="742950" lvl="1" indent="-285750">
              <a:buFont typeface="+mj-lt"/>
              <a:buAutoNum type="arabicPeriod"/>
            </a:pPr>
            <a:r>
              <a:rPr lang="en-IN" sz="1800" dirty="0"/>
              <a:t>SQLite for database management and querying product data.</a:t>
            </a:r>
          </a:p>
          <a:p>
            <a:pPr>
              <a:buFont typeface="+mj-lt"/>
              <a:buAutoNum type="arabicPeriod"/>
            </a:pPr>
            <a:r>
              <a:rPr lang="en-IN" b="1" dirty="0"/>
              <a:t>Machine Learning</a:t>
            </a:r>
            <a:r>
              <a:rPr lang="en-IN" dirty="0"/>
              <a:t>:</a:t>
            </a:r>
          </a:p>
          <a:p>
            <a:pPr marL="742950" lvl="1" indent="-285750">
              <a:buFont typeface="+mj-lt"/>
              <a:buAutoNum type="arabicPeriod"/>
            </a:pPr>
            <a:r>
              <a:rPr lang="en-IN" sz="1800" dirty="0"/>
              <a:t>Predicts supply chain risks, demand-supply gaps, and inventory levels.</a:t>
            </a:r>
          </a:p>
          <a:p>
            <a:pPr marL="742950" lvl="1" indent="-285750">
              <a:buFont typeface="+mj-lt"/>
              <a:buAutoNum type="arabicPeriod"/>
            </a:pPr>
            <a:r>
              <a:rPr lang="en-IN" sz="1800" dirty="0"/>
              <a:t>Uses sentiment analysis on news articles to assess risk.</a:t>
            </a:r>
          </a:p>
          <a:p>
            <a:pPr>
              <a:buFont typeface="+mj-lt"/>
              <a:buAutoNum type="arabicPeriod"/>
            </a:pPr>
            <a:r>
              <a:rPr lang="en-IN" b="1" dirty="0"/>
              <a:t>Database</a:t>
            </a:r>
            <a:r>
              <a:rPr lang="en-IN" dirty="0"/>
              <a:t>:</a:t>
            </a:r>
          </a:p>
          <a:p>
            <a:pPr marL="742950" lvl="1" indent="-285750">
              <a:buFont typeface="+mj-lt"/>
              <a:buAutoNum type="arabicPeriod"/>
            </a:pPr>
            <a:r>
              <a:rPr lang="en-IN" sz="1800" dirty="0"/>
              <a:t>SQLite stores product details and prediction results.</a:t>
            </a:r>
          </a:p>
          <a:p>
            <a:pPr>
              <a:buFont typeface="+mj-lt"/>
              <a:buAutoNum type="arabicPeriod"/>
            </a:pPr>
            <a:r>
              <a:rPr lang="en-IN" b="1" dirty="0"/>
              <a:t>Visualization</a:t>
            </a:r>
            <a:r>
              <a:rPr lang="en-IN" dirty="0"/>
              <a:t>:</a:t>
            </a:r>
          </a:p>
          <a:p>
            <a:pPr marL="742950" lvl="1" indent="-285750">
              <a:buFont typeface="+mj-lt"/>
              <a:buAutoNum type="arabicPeriod"/>
            </a:pPr>
            <a:r>
              <a:rPr lang="en-IN" sz="1800" dirty="0"/>
              <a:t>Visualizes results using graphs (matplotlib) for easy interpretation.</a:t>
            </a:r>
          </a:p>
          <a:p>
            <a:endParaRPr lang="en-IN" dirty="0"/>
          </a:p>
        </p:txBody>
      </p:sp>
    </p:spTree>
    <p:extLst>
      <p:ext uri="{BB962C8B-B14F-4D97-AF65-F5344CB8AC3E}">
        <p14:creationId xmlns:p14="http://schemas.microsoft.com/office/powerpoint/2010/main" val="244919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8B38-E4D0-4F87-4F72-5391D9346E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E4315-6E45-BDE1-E78D-2447F1F61853}"/>
              </a:ext>
            </a:extLst>
          </p:cNvPr>
          <p:cNvSpPr>
            <a:spLocks noGrp="1"/>
          </p:cNvSpPr>
          <p:nvPr>
            <p:ph idx="1"/>
          </p:nvPr>
        </p:nvSpPr>
        <p:spPr>
          <a:xfrm>
            <a:off x="725863" y="235669"/>
            <a:ext cx="10397766" cy="5872899"/>
          </a:xfrm>
        </p:spPr>
        <p:txBody>
          <a:bodyPr>
            <a:normAutofit/>
          </a:bodyPr>
          <a:lstStyle/>
          <a:p>
            <a:pPr marL="0" indent="0">
              <a:buNone/>
            </a:pPr>
            <a:endParaRPr lang="en-US" b="1" dirty="0"/>
          </a:p>
          <a:p>
            <a:pPr lvl="3"/>
            <a:r>
              <a:rPr lang="en-IN" sz="3200" dirty="0"/>
              <a:t>Issues Encountered &amp; Research</a:t>
            </a:r>
            <a:endParaRPr lang="en-US" sz="3200" b="1" dirty="0"/>
          </a:p>
          <a:p>
            <a:pPr marL="0" indent="0">
              <a:buNone/>
            </a:pPr>
            <a:endParaRPr lang="en-US" b="1" dirty="0"/>
          </a:p>
          <a:p>
            <a:pPr>
              <a:buFont typeface="Arial" panose="020B0604020202020204" pitchFamily="34" charset="0"/>
              <a:buChar char="•"/>
            </a:pPr>
            <a:r>
              <a:rPr lang="en-US" dirty="0"/>
              <a:t>Data Integrity and Quality Issues.</a:t>
            </a:r>
          </a:p>
          <a:p>
            <a:pPr>
              <a:buFont typeface="Arial" panose="020B0604020202020204" pitchFamily="34" charset="0"/>
              <a:buChar char="•"/>
            </a:pPr>
            <a:r>
              <a:rPr lang="en-US" dirty="0"/>
              <a:t>Handling Real-Time Data Updates and Synchronization.</a:t>
            </a:r>
          </a:p>
          <a:p>
            <a:pPr>
              <a:buFont typeface="Arial" panose="020B0604020202020204" pitchFamily="34" charset="0"/>
              <a:buChar char="•"/>
            </a:pPr>
            <a:r>
              <a:rPr lang="en-US" dirty="0"/>
              <a:t>Scaling the Model for Large Datasets.</a:t>
            </a:r>
          </a:p>
          <a:p>
            <a:pPr>
              <a:buFont typeface="Arial" panose="020B0604020202020204" pitchFamily="34" charset="0"/>
              <a:buChar char="•"/>
            </a:pPr>
            <a:r>
              <a:rPr lang="en-US" dirty="0"/>
              <a:t>Visualization and User Interface Design.</a:t>
            </a:r>
          </a:p>
          <a:p>
            <a:endParaRPr lang="en-IN" dirty="0"/>
          </a:p>
        </p:txBody>
      </p:sp>
    </p:spTree>
    <p:extLst>
      <p:ext uri="{BB962C8B-B14F-4D97-AF65-F5344CB8AC3E}">
        <p14:creationId xmlns:p14="http://schemas.microsoft.com/office/powerpoint/2010/main" val="87889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BB781-F9C7-ECD3-865F-2BD7E28BE0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3622DC-9532-634C-5825-CF49AF72120B}"/>
              </a:ext>
            </a:extLst>
          </p:cNvPr>
          <p:cNvSpPr>
            <a:spLocks noGrp="1"/>
          </p:cNvSpPr>
          <p:nvPr>
            <p:ph idx="1"/>
          </p:nvPr>
        </p:nvSpPr>
        <p:spPr>
          <a:xfrm>
            <a:off x="725863" y="235669"/>
            <a:ext cx="10397766" cy="5872899"/>
          </a:xfrm>
        </p:spPr>
        <p:txBody>
          <a:bodyPr>
            <a:normAutofit/>
          </a:bodyPr>
          <a:lstStyle/>
          <a:p>
            <a:pPr marL="0" indent="0">
              <a:buNone/>
            </a:pPr>
            <a:endParaRPr lang="en-US" b="1" dirty="0"/>
          </a:p>
          <a:p>
            <a:pPr lvl="3"/>
            <a:r>
              <a:rPr lang="en-IN" sz="3200" dirty="0"/>
              <a:t>Sample Demo &amp; Code Link</a:t>
            </a:r>
            <a:endParaRPr lang="en-US" sz="3200" b="1" dirty="0"/>
          </a:p>
          <a:p>
            <a:pPr marL="0" indent="0">
              <a:buNone/>
            </a:pPr>
            <a:endParaRPr lang="en-US" b="1" dirty="0"/>
          </a:p>
          <a:p>
            <a:endParaRPr lang="en-IN" dirty="0"/>
          </a:p>
        </p:txBody>
      </p:sp>
      <p:pic>
        <p:nvPicPr>
          <p:cNvPr id="4" name="Picture 3">
            <a:extLst>
              <a:ext uri="{FF2B5EF4-FFF2-40B4-BE49-F238E27FC236}">
                <a16:creationId xmlns:a16="http://schemas.microsoft.com/office/drawing/2014/main" id="{9A99027B-4572-9A36-AA56-53F54E89334E}"/>
              </a:ext>
            </a:extLst>
          </p:cNvPr>
          <p:cNvPicPr>
            <a:picLocks noChangeAspect="1"/>
          </p:cNvPicPr>
          <p:nvPr/>
        </p:nvPicPr>
        <p:blipFill>
          <a:blip r:embed="rId2"/>
          <a:stretch>
            <a:fillRect/>
          </a:stretch>
        </p:blipFill>
        <p:spPr>
          <a:xfrm>
            <a:off x="427348" y="1397650"/>
            <a:ext cx="10994796" cy="5224681"/>
          </a:xfrm>
          <a:prstGeom prst="rect">
            <a:avLst/>
          </a:prstGeom>
        </p:spPr>
      </p:pic>
    </p:spTree>
    <p:extLst>
      <p:ext uri="{BB962C8B-B14F-4D97-AF65-F5344CB8AC3E}">
        <p14:creationId xmlns:p14="http://schemas.microsoft.com/office/powerpoint/2010/main" val="35808168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C8EDA9-70CE-4A62-99FE-71B395D1BB0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8664C2C-082A-4164-A0C5-E616AB2AD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2C7EEC-86F6-4CA7-805C-CB656E6A63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Event design</Template>
  <TotalTime>277</TotalTime>
  <Words>572</Words>
  <Application>Microsoft Office PowerPoint</Application>
  <PresentationFormat>Widescreen</PresentationFormat>
  <Paragraphs>92</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PowerPoint Presentation</vt:lpstr>
      <vt:lpstr>         Project Overview   In the pharmaceutical industry, managing product inventory, optimizing supply chains, and predicting potential disruptions are critical for ensuring smooth operations and meeting demand. Traditional methods of supply chain management often lack the ability to predict disruptions in real time or handle vast amounts of unstructured data, such as news articles related to supply chain issues.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Kumar</dc:creator>
  <cp:lastModifiedBy>Aditya  Kumar</cp:lastModifiedBy>
  <cp:revision>7</cp:revision>
  <dcterms:created xsi:type="dcterms:W3CDTF">2025-02-06T15:00:33Z</dcterms:created>
  <dcterms:modified xsi:type="dcterms:W3CDTF">2025-02-07T16:51:08Z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