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0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17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8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24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3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6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6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6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7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2243281"/>
            <a:ext cx="6517482" cy="838201"/>
          </a:xfrm>
        </p:spPr>
        <p:txBody>
          <a:bodyPr/>
          <a:lstStyle/>
          <a:p>
            <a:r>
              <a:rPr dirty="0"/>
              <a:t>Toxic Text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302868"/>
            <a:ext cx="6517482" cy="565726"/>
          </a:xfrm>
        </p:spPr>
        <p:txBody>
          <a:bodyPr/>
          <a:lstStyle/>
          <a:p>
            <a:r>
              <a:rPr dirty="0"/>
              <a:t>Assignment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E7FD0A-7B51-DA03-A8F8-7C4CC3E947F5}"/>
              </a:ext>
            </a:extLst>
          </p:cNvPr>
          <p:cNvSpPr txBox="1">
            <a:spLocks/>
          </p:cNvSpPr>
          <p:nvPr/>
        </p:nvSpPr>
        <p:spPr>
          <a:xfrm>
            <a:off x="4059382" y="4049568"/>
            <a:ext cx="3771359" cy="5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-BY ANSHU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591446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2" y="1209966"/>
            <a:ext cx="7773339" cy="2567708"/>
          </a:xfrm>
        </p:spPr>
        <p:txBody>
          <a:bodyPr/>
          <a:lstStyle/>
          <a:p>
            <a:pPr marL="0" indent="0">
              <a:buNone/>
              <a:defRPr sz="1400"/>
            </a:pPr>
            <a:r>
              <a:rPr dirty="0"/>
              <a:t>Objective: Build and compare generative and discriminative models for toxic comment detection.</a:t>
            </a:r>
          </a:p>
          <a:p>
            <a:pPr marL="0" indent="0">
              <a:buNone/>
              <a:defRPr sz="1400"/>
            </a:pPr>
            <a:r>
              <a:rPr dirty="0"/>
              <a:t>Workflow:</a:t>
            </a:r>
          </a:p>
          <a:p>
            <a:pPr marL="0" indent="0">
              <a:buNone/>
              <a:defRPr sz="1400"/>
            </a:pPr>
            <a:r>
              <a:rPr dirty="0"/>
              <a:t>• Data exploration and cleaning</a:t>
            </a:r>
          </a:p>
          <a:p>
            <a:pPr marL="0" indent="0">
              <a:buNone/>
              <a:defRPr sz="1400"/>
            </a:pPr>
            <a:r>
              <a:rPr dirty="0"/>
              <a:t>• Feature extraction using TF-IDF (unigrams &amp; bigrams)</a:t>
            </a:r>
          </a:p>
          <a:p>
            <a:pPr marL="0" indent="0">
              <a:buNone/>
              <a:defRPr sz="1400"/>
            </a:pPr>
            <a:r>
              <a:rPr dirty="0"/>
              <a:t>• Models: Multinomial Naive Bayes, Logistic Regression</a:t>
            </a:r>
          </a:p>
          <a:p>
            <a:pPr marL="0" indent="0">
              <a:buNone/>
              <a:defRPr sz="1400"/>
            </a:pPr>
            <a:r>
              <a:rPr dirty="0"/>
              <a:t>• Hyperparameter tuning and evaluation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724985-15E5-787C-9EE1-2680AC4D946B}"/>
              </a:ext>
            </a:extLst>
          </p:cNvPr>
          <p:cNvSpPr txBox="1">
            <a:spLocks/>
          </p:cNvSpPr>
          <p:nvPr/>
        </p:nvSpPr>
        <p:spPr>
          <a:xfrm>
            <a:off x="685332" y="4784757"/>
            <a:ext cx="7773339" cy="63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 sz="1400"/>
            </a:pPr>
            <a:r>
              <a:rPr lang="en-US" sz="1400" dirty="0"/>
              <a:t>To build and evaluate text classification models to detect toxic TEXT IN comments using both generative and discriminative approaches.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7C114A-6EBD-1C93-8376-89886964B502}"/>
              </a:ext>
            </a:extLst>
          </p:cNvPr>
          <p:cNvSpPr txBox="1">
            <a:spLocks/>
          </p:cNvSpPr>
          <p:nvPr/>
        </p:nvSpPr>
        <p:spPr>
          <a:xfrm>
            <a:off x="685333" y="4179296"/>
            <a:ext cx="7773338" cy="591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9991"/>
          </a:xfrm>
        </p:spPr>
        <p:txBody>
          <a:bodyPr/>
          <a:lstStyle/>
          <a:p>
            <a:r>
              <a:rPr dirty="0"/>
              <a:t>Data Exploration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8" y="1593559"/>
            <a:ext cx="7773339" cy="1272033"/>
          </a:xfrm>
        </p:spPr>
        <p:txBody>
          <a:bodyPr>
            <a:normAutofit fontScale="92500" lnSpcReduction="20000"/>
          </a:bodyPr>
          <a:lstStyle/>
          <a:p>
            <a:pPr>
              <a:defRPr sz="1400"/>
            </a:pPr>
            <a:r>
              <a:rPr lang="en-US" dirty="0"/>
              <a:t>CSV FILES USED: TRAIN, VALID AND TEST</a:t>
            </a:r>
          </a:p>
          <a:p>
            <a:pPr>
              <a:defRPr sz="1400"/>
            </a:pPr>
            <a:r>
              <a:rPr dirty="0"/>
              <a:t>Checked dataset shape, column names, and class balance</a:t>
            </a:r>
          </a:p>
          <a:p>
            <a:pPr>
              <a:defRPr sz="1400"/>
            </a:pPr>
            <a:r>
              <a:rPr dirty="0"/>
              <a:t>Removed special tokens, HTML tags, URLs</a:t>
            </a:r>
          </a:p>
          <a:p>
            <a:pPr>
              <a:defRPr sz="1400"/>
            </a:pPr>
            <a:r>
              <a:rPr dirty="0"/>
              <a:t>Normalized text while preserving key cues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A808BC-462A-CDF4-2427-3D6F03A19E2C}"/>
              </a:ext>
            </a:extLst>
          </p:cNvPr>
          <p:cNvSpPr txBox="1">
            <a:spLocks/>
          </p:cNvSpPr>
          <p:nvPr/>
        </p:nvSpPr>
        <p:spPr>
          <a:xfrm>
            <a:off x="685332" y="3110642"/>
            <a:ext cx="7773338" cy="67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 Extraction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B6A1B-60B4-51B5-E408-D3316EA86C97}"/>
              </a:ext>
            </a:extLst>
          </p:cNvPr>
          <p:cNvSpPr txBox="1">
            <a:spLocks/>
          </p:cNvSpPr>
          <p:nvPr/>
        </p:nvSpPr>
        <p:spPr>
          <a:xfrm>
            <a:off x="685329" y="4145413"/>
            <a:ext cx="7773339" cy="2094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 sz="1400"/>
            </a:pPr>
            <a:r>
              <a:rPr lang="en-US" sz="1400" dirty="0"/>
              <a:t>Applied TF-IDF with parameters:</a:t>
            </a:r>
          </a:p>
          <a:p>
            <a:pPr marL="0" indent="0">
              <a:buFont typeface="Arial" panose="020B0604020202020204" pitchFamily="34" charset="0"/>
              <a:buNone/>
              <a:defRPr sz="1400"/>
            </a:pPr>
            <a:r>
              <a:rPr lang="en-US" sz="1400" dirty="0"/>
              <a:t>• Lowercase conversion, English </a:t>
            </a:r>
            <a:r>
              <a:rPr lang="en-US" sz="1400" dirty="0" err="1"/>
              <a:t>stopwords</a:t>
            </a:r>
            <a:r>
              <a:rPr lang="en-US" sz="1400" dirty="0"/>
              <a:t> removal</a:t>
            </a:r>
          </a:p>
          <a:p>
            <a:pPr marL="0" indent="0">
              <a:buFont typeface="Arial" panose="020B0604020202020204" pitchFamily="34" charset="0"/>
              <a:buNone/>
              <a:defRPr sz="1400"/>
            </a:pPr>
            <a:r>
              <a:rPr lang="en-US" sz="1400" dirty="0"/>
              <a:t>• </a:t>
            </a:r>
            <a:r>
              <a:rPr lang="en-US" sz="1400" dirty="0" err="1"/>
              <a:t>max_df</a:t>
            </a:r>
            <a:r>
              <a:rPr lang="en-US" sz="1400" dirty="0"/>
              <a:t>=0.95, </a:t>
            </a:r>
            <a:r>
              <a:rPr lang="en-US" sz="1400" dirty="0" err="1"/>
              <a:t>min_df</a:t>
            </a:r>
            <a:r>
              <a:rPr lang="en-US" sz="1400" dirty="0"/>
              <a:t>=3</a:t>
            </a:r>
          </a:p>
          <a:p>
            <a:pPr marL="0" indent="0">
              <a:buFont typeface="Arial" panose="020B0604020202020204" pitchFamily="34" charset="0"/>
              <a:buNone/>
              <a:defRPr sz="1400"/>
            </a:pPr>
            <a:r>
              <a:rPr lang="en-US" sz="1400" dirty="0"/>
              <a:t>• N-grams: (1, 2)</a:t>
            </a:r>
          </a:p>
          <a:p>
            <a:pPr marL="0" indent="0">
              <a:buFont typeface="Arial" panose="020B0604020202020204" pitchFamily="34" charset="0"/>
              <a:buNone/>
              <a:defRPr sz="1400"/>
            </a:pPr>
            <a:r>
              <a:rPr lang="en-US" sz="1400" dirty="0"/>
              <a:t>• Max features: 15,000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48464"/>
          </a:xfrm>
        </p:spPr>
        <p:txBody>
          <a:bodyPr/>
          <a:lstStyle/>
          <a:p>
            <a:r>
              <a:rPr dirty="0"/>
              <a:t>Model Performance -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1366983"/>
            <a:ext cx="7773339" cy="1937051"/>
          </a:xfrm>
        </p:spPr>
        <p:txBody>
          <a:bodyPr/>
          <a:lstStyle/>
          <a:p>
            <a:pPr>
              <a:defRPr sz="1400"/>
            </a:pPr>
            <a:r>
              <a:rPr dirty="0"/>
              <a:t>Weighted F1: ~0.8079</a:t>
            </a:r>
          </a:p>
          <a:p>
            <a:pPr>
              <a:defRPr sz="1400"/>
            </a:pPr>
            <a:r>
              <a:rPr dirty="0"/>
              <a:t>Accuracy: ~0.8688</a:t>
            </a:r>
          </a:p>
          <a:p>
            <a:pPr>
              <a:defRPr sz="1400"/>
            </a:pPr>
            <a:r>
              <a:rPr dirty="0"/>
              <a:t>Class 0: High precision/recall</a:t>
            </a:r>
          </a:p>
          <a:p>
            <a:pPr>
              <a:defRPr sz="1400"/>
            </a:pPr>
            <a:r>
              <a:rPr dirty="0"/>
              <a:t>Class 1: Precision/recall = 0 (fails on minority class)</a:t>
            </a:r>
          </a:p>
          <a:p>
            <a:pPr>
              <a:defRPr sz="1400"/>
            </a:pPr>
            <a:r>
              <a:rPr dirty="0"/>
              <a:t>Issue: Severe class imbalance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D011F4-06EA-CE75-29BA-FFC724051E8E}"/>
              </a:ext>
            </a:extLst>
          </p:cNvPr>
          <p:cNvSpPr txBox="1">
            <a:spLocks/>
          </p:cNvSpPr>
          <p:nvPr/>
        </p:nvSpPr>
        <p:spPr>
          <a:xfrm>
            <a:off x="685329" y="3304034"/>
            <a:ext cx="7773338" cy="74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WHY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7DAF3-8898-54F6-249C-D415F7DE5A69}"/>
              </a:ext>
            </a:extLst>
          </p:cNvPr>
          <p:cNvSpPr txBox="1">
            <a:spLocks/>
          </p:cNvSpPr>
          <p:nvPr/>
        </p:nvSpPr>
        <p:spPr>
          <a:xfrm>
            <a:off x="685332" y="4052498"/>
            <a:ext cx="7773339" cy="118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lang="en-US" sz="1400" dirty="0"/>
              <a:t>Fast and computationally inexpensive</a:t>
            </a:r>
          </a:p>
          <a:p>
            <a:pPr>
              <a:defRPr sz="1400"/>
            </a:pPr>
            <a:r>
              <a:rPr lang="en-US" sz="1400" dirty="0"/>
              <a:t>Performs well on bag-of-words and TF-IDF features</a:t>
            </a:r>
          </a:p>
          <a:p>
            <a:pPr>
              <a:defRPr sz="1400"/>
            </a:pPr>
            <a:r>
              <a:rPr lang="en-US" sz="1400" dirty="0"/>
              <a:t>Good baseline model for text classification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1117918"/>
          </a:xfrm>
        </p:spPr>
        <p:txBody>
          <a:bodyPr/>
          <a:lstStyle/>
          <a:p>
            <a:r>
              <a:rPr dirty="0"/>
              <a:t>Model Performance -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2" y="1736437"/>
            <a:ext cx="7773339" cy="1921163"/>
          </a:xfrm>
        </p:spPr>
        <p:txBody>
          <a:bodyPr/>
          <a:lstStyle/>
          <a:p>
            <a:pPr>
              <a:defRPr sz="1400"/>
            </a:pPr>
            <a:r>
              <a:rPr dirty="0"/>
              <a:t>Weighted F1: ~0.7552</a:t>
            </a:r>
          </a:p>
          <a:p>
            <a:pPr>
              <a:defRPr sz="1400"/>
            </a:pPr>
            <a:r>
              <a:rPr dirty="0"/>
              <a:t>Accuracy: ~0.74</a:t>
            </a:r>
          </a:p>
          <a:p>
            <a:pPr>
              <a:defRPr sz="1400"/>
            </a:pPr>
            <a:r>
              <a:rPr dirty="0"/>
              <a:t>Class 0: Precision=0.87, Recall=0.82</a:t>
            </a:r>
          </a:p>
          <a:p>
            <a:pPr>
              <a:defRPr sz="1400"/>
            </a:pPr>
            <a:r>
              <a:rPr dirty="0"/>
              <a:t>Class 1: Precision=0.13, Recall=0.18</a:t>
            </a:r>
          </a:p>
          <a:p>
            <a:pPr>
              <a:defRPr sz="1400"/>
            </a:pPr>
            <a:r>
              <a:rPr dirty="0"/>
              <a:t>Improved minority recall but more false positives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5834D5-1D16-077E-2394-533CC387820C}"/>
              </a:ext>
            </a:extLst>
          </p:cNvPr>
          <p:cNvSpPr txBox="1">
            <a:spLocks/>
          </p:cNvSpPr>
          <p:nvPr/>
        </p:nvSpPr>
        <p:spPr>
          <a:xfrm>
            <a:off x="685329" y="3657600"/>
            <a:ext cx="7773338" cy="74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WHY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46EF6-9591-4CA2-7434-EA5698FC3C61}"/>
              </a:ext>
            </a:extLst>
          </p:cNvPr>
          <p:cNvSpPr txBox="1">
            <a:spLocks/>
          </p:cNvSpPr>
          <p:nvPr/>
        </p:nvSpPr>
        <p:spPr>
          <a:xfrm>
            <a:off x="685332" y="4406064"/>
            <a:ext cx="7773339" cy="1172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lang="en-US" sz="1400" dirty="0"/>
              <a:t>learns weights discriminatively</a:t>
            </a:r>
          </a:p>
          <a:p>
            <a:pPr>
              <a:defRPr sz="1400"/>
            </a:pPr>
            <a:r>
              <a:rPr lang="en-US" sz="1400" dirty="0"/>
              <a:t>supports </a:t>
            </a:r>
            <a:r>
              <a:rPr lang="en-US" sz="1400" dirty="0" err="1"/>
              <a:t>class_weight</a:t>
            </a:r>
            <a:r>
              <a:rPr lang="en-US" sz="1400" dirty="0"/>
              <a:t> for imbalance</a:t>
            </a:r>
          </a:p>
          <a:p>
            <a:pPr>
              <a:defRPr sz="1400"/>
            </a:pPr>
            <a:r>
              <a:rPr lang="en-US" sz="1400" dirty="0"/>
              <a:t>interpretable coefficients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Validation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1. Both correct — 'vandal' example detected</a:t>
            </a:r>
          </a:p>
          <a:p>
            <a:pPr>
              <a:defRPr sz="1400"/>
            </a:pPr>
            <a:r>
              <a:t>2. Both wrong — long ambiguous text missed</a:t>
            </a:r>
          </a:p>
          <a:p>
            <a:pPr>
              <a:defRPr sz="1400"/>
            </a:pPr>
            <a:r>
              <a:t>3. Both correct — short, template-like text</a:t>
            </a:r>
          </a:p>
          <a:p>
            <a:pPr>
              <a:defRPr sz="1400"/>
            </a:pPr>
            <a:r>
              <a:t>4. LR correct, NB wrong — toxic word detected</a:t>
            </a:r>
          </a:p>
          <a:p>
            <a:pPr>
              <a:defRPr sz="1400"/>
            </a:pPr>
            <a:r>
              <a:t>5. NB correct, LR wrong — polite text misclassified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646864"/>
          </a:xfrm>
        </p:spPr>
        <p:txBody>
          <a:bodyPr/>
          <a:lstStyle/>
          <a:p>
            <a:r>
              <a:rPr dirty="0"/>
              <a:t>Limitations Observed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2" y="1436372"/>
            <a:ext cx="7773339" cy="1551708"/>
          </a:xfrm>
        </p:spPr>
        <p:txBody>
          <a:bodyPr/>
          <a:lstStyle/>
          <a:p>
            <a:pPr>
              <a:defRPr sz="1400"/>
            </a:pPr>
            <a:r>
              <a:rPr dirty="0"/>
              <a:t>Severe class imbalance</a:t>
            </a:r>
          </a:p>
          <a:p>
            <a:pPr>
              <a:defRPr sz="1400"/>
            </a:pPr>
            <a:r>
              <a:rPr dirty="0"/>
              <a:t>TF-IDF misses deeper semantics and sarcasm</a:t>
            </a:r>
          </a:p>
          <a:p>
            <a:pPr>
              <a:defRPr sz="1400"/>
            </a:pPr>
            <a:r>
              <a:rPr dirty="0"/>
              <a:t>Special tokens (NEWLINE_TOKEN, etc.) dilute signal</a:t>
            </a:r>
          </a:p>
          <a:p>
            <a:pPr>
              <a:defRPr sz="1400"/>
            </a:pPr>
            <a:r>
              <a:rPr dirty="0"/>
              <a:t>Small hyperparameter search space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F44AA2-5E3E-CB17-194D-BE4D2EF4E24C}"/>
              </a:ext>
            </a:extLst>
          </p:cNvPr>
          <p:cNvSpPr txBox="1">
            <a:spLocks/>
          </p:cNvSpPr>
          <p:nvPr/>
        </p:nvSpPr>
        <p:spPr>
          <a:xfrm>
            <a:off x="685329" y="3225640"/>
            <a:ext cx="7773338" cy="64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Potential Improvements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0CBED1-545C-4AAE-5B69-D44A937387C1}"/>
              </a:ext>
            </a:extLst>
          </p:cNvPr>
          <p:cNvSpPr txBox="1">
            <a:spLocks/>
          </p:cNvSpPr>
          <p:nvPr/>
        </p:nvSpPr>
        <p:spPr>
          <a:xfrm>
            <a:off x="685332" y="4043493"/>
            <a:ext cx="7773339" cy="192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lang="en-US" sz="1400" dirty="0"/>
              <a:t>Handle imbalance (SMOTE, class weights, resampling)</a:t>
            </a:r>
          </a:p>
          <a:p>
            <a:pPr>
              <a:defRPr sz="1400"/>
            </a:pPr>
            <a:r>
              <a:rPr lang="en-US" sz="1400" dirty="0"/>
              <a:t>Use richer text representation (Word embeddings, BERT)</a:t>
            </a:r>
          </a:p>
          <a:p>
            <a:pPr>
              <a:defRPr sz="1400"/>
            </a:pPr>
            <a:r>
              <a:rPr lang="en-US" sz="1400" dirty="0"/>
              <a:t>Improve preprocessing to remove noise tokens</a:t>
            </a:r>
          </a:p>
          <a:p>
            <a:pPr>
              <a:defRPr sz="1400"/>
            </a:pPr>
            <a:r>
              <a:rPr lang="en-US" sz="1400" dirty="0"/>
              <a:t>Expand hyperparameter tuning</a:t>
            </a:r>
          </a:p>
          <a:p>
            <a:pPr>
              <a:defRPr sz="1400"/>
            </a:pPr>
            <a:r>
              <a:rPr lang="en-US" sz="1400" dirty="0"/>
              <a:t>Try ensemble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Both models achieve high accuracy but struggle on minority class</a:t>
            </a:r>
          </a:p>
          <a:p>
            <a:pPr>
              <a:defRPr sz="1400"/>
            </a:pPr>
            <a:r>
              <a:t>Weighted F1 and macro-F1 are better indicators than accuracy</a:t>
            </a:r>
          </a:p>
          <a:p>
            <a:pPr>
              <a:defRPr sz="1400"/>
            </a:pPr>
            <a:r>
              <a:t>Pipeline: data preprocessing → feature extraction → modeling → evaluation → prediction</a:t>
            </a:r>
          </a:p>
          <a:p>
            <a:pPr>
              <a:defRPr sz="1400"/>
            </a:pPr>
            <a:r>
              <a:t>Next step: improve model generalization and minority recall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02C8F-856D-FA18-029B-233D4B4C7EF7}"/>
              </a:ext>
            </a:extLst>
          </p:cNvPr>
          <p:cNvSpPr txBox="1">
            <a:spLocks/>
          </p:cNvSpPr>
          <p:nvPr/>
        </p:nvSpPr>
        <p:spPr>
          <a:xfrm>
            <a:off x="685330" y="4647606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</TotalTime>
  <Words>420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Toxic Text Detection</vt:lpstr>
      <vt:lpstr>Introduction</vt:lpstr>
      <vt:lpstr>Data Exploration &amp; Cleaning</vt:lpstr>
      <vt:lpstr>Model Performance - Naive Bayes</vt:lpstr>
      <vt:lpstr>Model Performance - Logistic Regression</vt:lpstr>
      <vt:lpstr>Validations</vt:lpstr>
      <vt:lpstr>Limitations Observed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Anshu Kumar</cp:lastModifiedBy>
  <cp:revision>3</cp:revision>
  <dcterms:created xsi:type="dcterms:W3CDTF">2013-01-27T09:14:16Z</dcterms:created>
  <dcterms:modified xsi:type="dcterms:W3CDTF">2025-08-09T05:46:15Z</dcterms:modified>
  <cp:category/>
</cp:coreProperties>
</file>