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3327400" cy="20104100"/>
  <p:notesSz cx="3327400" cy="201041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9555" y="6232271"/>
            <a:ext cx="282829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99110" y="11258296"/>
            <a:ext cx="232918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6370" y="4623943"/>
            <a:ext cx="1447419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713611" y="4623943"/>
            <a:ext cx="1447419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370" y="804164"/>
            <a:ext cx="299466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370" y="4623943"/>
            <a:ext cx="299466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31316" y="18696814"/>
            <a:ext cx="106476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6370" y="18696814"/>
            <a:ext cx="76530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95728" y="18696814"/>
            <a:ext cx="76530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090" y="62865"/>
            <a:ext cx="1005840" cy="22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500" spc="-10" dirty="0">
                <a:latin typeface="Arial MT"/>
                <a:cs typeface="Arial MT"/>
              </a:rPr>
              <a:t>EDA ON </a:t>
            </a:r>
            <a:r>
              <a:rPr sz="500" spc="-10" dirty="0">
                <a:latin typeface="Arial MT"/>
                <a:cs typeface="Arial MT"/>
              </a:rPr>
              <a:t>H</a:t>
            </a:r>
            <a:r>
              <a:rPr lang="en-IN" sz="500" spc="-10" dirty="0">
                <a:latin typeface="Arial MT"/>
                <a:cs typeface="Arial MT"/>
              </a:rPr>
              <a:t>OUSEPRICE</a:t>
            </a:r>
            <a:r>
              <a:rPr sz="500" spc="-5" dirty="0">
                <a:latin typeface="Arial MT"/>
                <a:cs typeface="Arial MT"/>
              </a:rPr>
              <a:t> </a:t>
            </a:r>
            <a:r>
              <a:rPr sz="500" spc="-10" dirty="0">
                <a:latin typeface="Arial MT"/>
                <a:cs typeface="Arial MT"/>
              </a:rPr>
              <a:t>D</a:t>
            </a:r>
            <a:r>
              <a:rPr lang="en-IN" sz="500" spc="-10" dirty="0">
                <a:latin typeface="Arial MT"/>
                <a:cs typeface="Arial MT"/>
              </a:rPr>
              <a:t>ATASET</a:t>
            </a:r>
            <a:endParaRPr sz="500">
              <a:latin typeface="Arial MT"/>
              <a:cs typeface="Arial MT"/>
            </a:endParaRPr>
          </a:p>
          <a:p>
            <a:pPr marL="12700" marR="10160">
              <a:lnSpc>
                <a:spcPct val="206000"/>
              </a:lnSpc>
              <a:spcBef>
                <a:spcPts val="45"/>
              </a:spcBef>
            </a:pPr>
            <a:r>
              <a:rPr sz="400" spc="5" dirty="0">
                <a:latin typeface="Arial MT"/>
                <a:cs typeface="Arial MT"/>
              </a:rPr>
              <a:t>Name</a:t>
            </a:r>
            <a:r>
              <a:rPr sz="400" spc="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-</a:t>
            </a:r>
            <a:r>
              <a:rPr sz="400" spc="-2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Anshu</a:t>
            </a:r>
            <a:r>
              <a:rPr sz="40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kumari  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132" y="938724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5">
                <a:moveTo>
                  <a:pt x="0" y="0"/>
                </a:moveTo>
                <a:lnTo>
                  <a:pt x="1366990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4132" y="1051198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5">
                <a:moveTo>
                  <a:pt x="0" y="0"/>
                </a:moveTo>
                <a:lnTo>
                  <a:pt x="1366990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4132" y="1163672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5">
                <a:moveTo>
                  <a:pt x="0" y="0"/>
                </a:moveTo>
                <a:lnTo>
                  <a:pt x="1366990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4132" y="1276145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5">
                <a:moveTo>
                  <a:pt x="0" y="0"/>
                </a:moveTo>
                <a:lnTo>
                  <a:pt x="1366990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4132" y="1388619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5">
                <a:moveTo>
                  <a:pt x="0" y="0"/>
                </a:moveTo>
                <a:lnTo>
                  <a:pt x="1366990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4132" y="853287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5">
                <a:moveTo>
                  <a:pt x="0" y="0"/>
                </a:moveTo>
                <a:lnTo>
                  <a:pt x="136699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337" y="794084"/>
            <a:ext cx="1510665" cy="758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Out[3]: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      </a:t>
            </a:r>
            <a:r>
              <a:rPr sz="200" spc="5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Price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Bedrooms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Bathrooms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sqft_living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floors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sqft_above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Home_built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           </a:t>
            </a:r>
            <a:r>
              <a:rPr sz="200" b="1" dirty="0">
                <a:latin typeface="Arial" panose="020B0604020202020204"/>
                <a:cs typeface="Arial" panose="020B0604020202020204"/>
              </a:rPr>
              <a:t>city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country</a:t>
            </a:r>
            <a:endParaRPr sz="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" panose="020B0604020202020204"/>
              <a:cs typeface="Arial" panose="020B0604020202020204"/>
            </a:endParaRPr>
          </a:p>
          <a:p>
            <a:pPr marL="185420">
              <a:lnSpc>
                <a:spcPct val="100000"/>
              </a:lnSpc>
              <a:tabLst>
                <a:tab pos="45656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0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 </a:t>
            </a:r>
            <a:r>
              <a:rPr sz="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3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3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1.50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1340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1.5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1340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1955</a:t>
            </a:r>
            <a:r>
              <a:rPr sz="200" dirty="0">
                <a:latin typeface="Arial MT"/>
                <a:cs typeface="Arial MT"/>
              </a:rPr>
              <a:t>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Shoreline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85420">
              <a:lnSpc>
                <a:spcPct val="100000"/>
              </a:lnSpc>
              <a:tabLst>
                <a:tab pos="45656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1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 </a:t>
            </a:r>
            <a:r>
              <a:rPr sz="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2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5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2.50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3650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3370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1921</a:t>
            </a:r>
            <a:r>
              <a:rPr sz="200" dirty="0">
                <a:latin typeface="Arial MT"/>
                <a:cs typeface="Arial MT"/>
              </a:rPr>
              <a:t>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Seattle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85420">
              <a:lnSpc>
                <a:spcPct val="100000"/>
              </a:lnSpc>
              <a:tabLst>
                <a:tab pos="45656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2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 </a:t>
            </a:r>
            <a:r>
              <a:rPr sz="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4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3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2.00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1930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1930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1966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Kent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85420">
              <a:lnSpc>
                <a:spcPct val="100000"/>
              </a:lnSpc>
              <a:tabLst>
                <a:tab pos="45656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3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 </a:t>
            </a:r>
            <a:r>
              <a:rPr sz="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5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3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2.25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2000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1000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1963</a:t>
            </a:r>
            <a:r>
              <a:rPr sz="200" dirty="0">
                <a:latin typeface="Arial MT"/>
                <a:cs typeface="Arial MT"/>
              </a:rPr>
              <a:t>       </a:t>
            </a:r>
            <a:r>
              <a:rPr sz="200" spc="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Bellevue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india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85420">
              <a:lnSpc>
                <a:spcPct val="100000"/>
              </a:lnSpc>
              <a:tabLst>
                <a:tab pos="45656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4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  </a:t>
            </a:r>
            <a:r>
              <a:rPr sz="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6lakh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4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2.50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1940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1140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1976</a:t>
            </a:r>
            <a:r>
              <a:rPr sz="200" dirty="0">
                <a:latin typeface="Arial MT"/>
                <a:cs typeface="Arial MT"/>
              </a:rPr>
              <a:t>     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Redmond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78435">
              <a:lnSpc>
                <a:spcPct val="100000"/>
              </a:lnSpc>
              <a:tabLst>
                <a:tab pos="448945" algn="l"/>
                <a:tab pos="612140" algn="l"/>
                <a:tab pos="767715" algn="l"/>
                <a:tab pos="1029335" algn="l"/>
                <a:tab pos="1196340" algn="l"/>
                <a:tab pos="135445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...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       </a:t>
            </a:r>
            <a:r>
              <a:rPr sz="2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...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...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...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...</a:t>
            </a:r>
            <a:r>
              <a:rPr sz="200" dirty="0">
                <a:latin typeface="Arial MT"/>
                <a:cs typeface="Arial MT"/>
              </a:rPr>
              <a:t>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...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...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...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...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...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tabLst>
                <a:tab pos="45656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579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2.5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3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2.50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2010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2010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1977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-20" dirty="0">
                <a:latin typeface="Arial MT"/>
                <a:cs typeface="Arial MT"/>
              </a:rPr>
              <a:t>V</a:t>
            </a:r>
            <a:r>
              <a:rPr sz="200" dirty="0">
                <a:latin typeface="Arial MT"/>
                <a:cs typeface="Arial MT"/>
              </a:rPr>
              <a:t>ashon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5"/>
              </a:spcBef>
              <a:tabLst>
                <a:tab pos="45656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580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 </a:t>
            </a:r>
            <a:r>
              <a:rPr sz="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9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4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2.25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2710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2710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1977</a:t>
            </a:r>
            <a:r>
              <a:rPr sz="200" dirty="0">
                <a:latin typeface="Arial MT"/>
                <a:cs typeface="Arial MT"/>
              </a:rPr>
              <a:t>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spc="-5" dirty="0">
                <a:latin typeface="Arial MT"/>
                <a:cs typeface="Arial MT"/>
              </a:rPr>
              <a:t>W</a:t>
            </a:r>
            <a:r>
              <a:rPr sz="200" dirty="0">
                <a:latin typeface="Arial MT"/>
                <a:cs typeface="Arial MT"/>
              </a:rPr>
              <a:t>oodinville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5"/>
              </a:spcBef>
              <a:tabLst>
                <a:tab pos="45656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581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 </a:t>
            </a:r>
            <a:r>
              <a:rPr sz="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9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4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2.50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5300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4570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1923</a:t>
            </a:r>
            <a:r>
              <a:rPr sz="200" dirty="0">
                <a:latin typeface="Arial MT"/>
                <a:cs typeface="Arial MT"/>
              </a:rPr>
              <a:t>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Seattle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5"/>
              </a:spcBef>
              <a:tabLst>
                <a:tab pos="45656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582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 </a:t>
            </a:r>
            <a:r>
              <a:rPr sz="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6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3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1.50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1310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1090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1956</a:t>
            </a:r>
            <a:r>
              <a:rPr sz="200" dirty="0">
                <a:latin typeface="Arial MT"/>
                <a:cs typeface="Arial MT"/>
              </a:rPr>
              <a:t>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Seattle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tabLst>
                <a:tab pos="45656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583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3.6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4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1.50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1950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1.5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1950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1939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Sea</a:t>
            </a:r>
            <a:r>
              <a:rPr sz="200" spc="-25" dirty="0">
                <a:latin typeface="Arial MT"/>
                <a:cs typeface="Arial MT"/>
              </a:rPr>
              <a:t>T</a:t>
            </a:r>
            <a:r>
              <a:rPr sz="200" dirty="0">
                <a:latin typeface="Arial MT"/>
                <a:cs typeface="Arial MT"/>
              </a:rPr>
              <a:t>ac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">
              <a:latin typeface="Arial MT"/>
              <a:cs typeface="Arial MT"/>
            </a:endParaRPr>
          </a:p>
          <a:p>
            <a:pPr marL="143510">
              <a:lnSpc>
                <a:spcPct val="100000"/>
              </a:lnSpc>
              <a:spcBef>
                <a:spcPts val="160"/>
              </a:spcBef>
            </a:pPr>
            <a:r>
              <a:rPr sz="200" spc="20" dirty="0">
                <a:latin typeface="Arial MT"/>
                <a:cs typeface="Arial MT"/>
              </a:rPr>
              <a:t>584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rows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×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9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columns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355" y="1815000"/>
            <a:ext cx="127000" cy="3403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355" marR="5080" indent="-34290" algn="r">
              <a:lnSpc>
                <a:spcPct val="115000"/>
              </a:lnSpc>
              <a:spcBef>
                <a:spcPts val="85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lakh  </a:t>
            </a:r>
            <a:r>
              <a:rPr sz="2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1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1.0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700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1.0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650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1900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62865" marR="5080" indent="-50800" algn="r">
              <a:lnSpc>
                <a:spcPts val="290"/>
              </a:lnSpc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Algona  USA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247" y="1849607"/>
            <a:ext cx="245110" cy="3403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735">
              <a:lnSpc>
                <a:spcPct val="116000"/>
              </a:lnSpc>
              <a:spcBef>
                <a:spcPts val="8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Bedrooms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Bathrooms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sqft_living 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floors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sqft_above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Home_built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city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country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dtype: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object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37" y="1830141"/>
            <a:ext cx="30289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Out[5]:</a:t>
            </a:r>
            <a:r>
              <a:rPr sz="200" spc="3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" spc="15" baseline="28000" dirty="0">
                <a:latin typeface="Courier New" panose="02070309020205020404"/>
                <a:cs typeface="Courier New" panose="02070309020205020404"/>
              </a:rPr>
              <a:t>Price</a:t>
            </a:r>
            <a:endParaRPr sz="300" baseline="28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355" y="2260569"/>
            <a:ext cx="227965" cy="340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988500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9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5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8.0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13540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3.0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9410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5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2014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80010" marR="5080" indent="-67945" algn="r">
              <a:lnSpc>
                <a:spcPct val="114000"/>
              </a:lnSpc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Yarrow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Point  pakistan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2247" y="2292147"/>
            <a:ext cx="245110" cy="343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8735">
              <a:lnSpc>
                <a:spcPct val="116000"/>
              </a:lnSpc>
              <a:spcBef>
                <a:spcPts val="105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Bedrooms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Bathrooms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sqft_living 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floors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sqft_above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Home_built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city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country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dtype: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object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37" y="2275711"/>
            <a:ext cx="30289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Out[6]:</a:t>
            </a:r>
            <a:r>
              <a:rPr sz="200" spc="3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" spc="15" baseline="28000" dirty="0">
                <a:latin typeface="Courier New" panose="02070309020205020404"/>
                <a:cs typeface="Courier New" panose="02070309020205020404"/>
              </a:rPr>
              <a:t>Price</a:t>
            </a:r>
            <a:endParaRPr sz="300" baseline="28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4132" y="2868083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775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4132" y="2980557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775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4132" y="2782646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775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0337" y="2723443"/>
            <a:ext cx="1440815" cy="340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Out[7]: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sz="200" spc="-35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Price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Bedrooms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Bathrooms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sqft_living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floors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sqft_above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Home_built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       </a:t>
            </a:r>
            <a:r>
              <a:rPr sz="2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city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country</a:t>
            </a:r>
            <a:endParaRPr sz="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" panose="020B0604020202020204"/>
              <a:cs typeface="Arial" panose="020B0604020202020204"/>
            </a:endParaRPr>
          </a:p>
          <a:p>
            <a:pPr marL="156210">
              <a:lnSpc>
                <a:spcPct val="100000"/>
              </a:lnSpc>
              <a:tabLst>
                <a:tab pos="40576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0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3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3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1.50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1340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1.5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1340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1955</a:t>
            </a:r>
            <a:r>
              <a:rPr sz="200" dirty="0">
                <a:latin typeface="Arial MT"/>
                <a:cs typeface="Arial MT"/>
              </a:rPr>
              <a:t>    </a:t>
            </a:r>
            <a:r>
              <a:rPr sz="200" dirty="0">
                <a:latin typeface="Arial MT"/>
                <a:cs typeface="Arial MT"/>
              </a:rPr>
              <a:t>Shoreline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tabLst>
                <a:tab pos="40576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1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2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5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2.50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3650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3370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1921</a:t>
            </a:r>
            <a:r>
              <a:rPr sz="200" dirty="0">
                <a:latin typeface="Arial MT"/>
                <a:cs typeface="Arial MT"/>
              </a:rPr>
              <a:t>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Seattle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tabLst>
                <a:tab pos="40576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2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4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3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2.00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1930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1930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1966</a:t>
            </a:r>
            <a:r>
              <a:rPr sz="200" dirty="0">
                <a:latin typeface="Arial MT"/>
                <a:cs typeface="Arial MT"/>
              </a:rPr>
              <a:t>            </a:t>
            </a:r>
            <a:r>
              <a:rPr sz="200" dirty="0">
                <a:latin typeface="Arial MT"/>
                <a:cs typeface="Arial MT"/>
              </a:rPr>
              <a:t>Kent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tabLst>
                <a:tab pos="40576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3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5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3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2.25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2000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1000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1963</a:t>
            </a:r>
            <a:r>
              <a:rPr sz="200" dirty="0">
                <a:latin typeface="Arial MT"/>
                <a:cs typeface="Arial MT"/>
              </a:rPr>
              <a:t>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Bellevue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india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tabLst>
                <a:tab pos="40576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4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6lakh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4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2.50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1940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1140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1976</a:t>
            </a:r>
            <a:r>
              <a:rPr sz="200" dirty="0">
                <a:latin typeface="Arial MT"/>
                <a:cs typeface="Arial MT"/>
              </a:rPr>
              <a:t>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Redmond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355" y="3525901"/>
            <a:ext cx="76200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584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247" y="3562671"/>
            <a:ext cx="32956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Bedrooms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       </a:t>
            </a:r>
            <a:r>
              <a:rPr sz="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584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2247" y="3597278"/>
            <a:ext cx="329565" cy="306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Bathrooms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      </a:t>
            </a:r>
            <a:r>
              <a:rPr sz="2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584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sqft_living  </a:t>
            </a:r>
            <a:r>
              <a:rPr sz="200" spc="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584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65430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floors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	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584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sqft_above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     </a:t>
            </a:r>
            <a:r>
              <a:rPr sz="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584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Home_built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     </a:t>
            </a:r>
            <a:r>
              <a:rPr sz="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584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65430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city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	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584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290"/>
              </a:lnSpc>
              <a:tabLst>
                <a:tab pos="265430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country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	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584 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dtype:</a:t>
            </a:r>
            <a:r>
              <a:rPr sz="2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int64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247" y="4008241"/>
            <a:ext cx="211454" cy="3060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8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Bedrooms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Bathrooms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sqft_living 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floors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sqft_above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Home_built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city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country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5355" y="3973634"/>
            <a:ext cx="177800" cy="3403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6520" marR="5080" indent="-34290" algn="r">
              <a:lnSpc>
                <a:spcPct val="115000"/>
              </a:lnSpc>
              <a:spcBef>
                <a:spcPts val="85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3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lakh  </a:t>
            </a:r>
            <a:r>
              <a:rPr sz="2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3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1.5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1340 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1.5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1340  1955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13665" marR="5080" indent="-101600" algn="r">
              <a:lnSpc>
                <a:spcPct val="114000"/>
              </a:lnSpc>
              <a:spcBef>
                <a:spcPts val="15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Shoreline  USA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2247" y="4289425"/>
            <a:ext cx="39687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Name:</a:t>
            </a:r>
            <a:r>
              <a:rPr sz="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0,</a:t>
            </a:r>
            <a:r>
              <a:rPr sz="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dtype:</a:t>
            </a:r>
            <a:r>
              <a:rPr sz="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object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4122" y="4550866"/>
            <a:ext cx="1133475" cy="56515"/>
          </a:xfrm>
          <a:custGeom>
            <a:avLst/>
            <a:gdLst/>
            <a:ahLst/>
            <a:cxnLst/>
            <a:rect l="l" t="t" r="r" b="b"/>
            <a:pathLst>
              <a:path w="1133475" h="56514">
                <a:moveTo>
                  <a:pt x="1133398" y="0"/>
                </a:moveTo>
                <a:lnTo>
                  <a:pt x="1133398" y="0"/>
                </a:lnTo>
                <a:lnTo>
                  <a:pt x="0" y="0"/>
                </a:lnTo>
                <a:lnTo>
                  <a:pt x="0" y="56248"/>
                </a:lnTo>
                <a:lnTo>
                  <a:pt x="1133398" y="56248"/>
                </a:lnTo>
                <a:lnTo>
                  <a:pt x="1133398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4122" y="4663350"/>
            <a:ext cx="1133475" cy="56515"/>
          </a:xfrm>
          <a:custGeom>
            <a:avLst/>
            <a:gdLst/>
            <a:ahLst/>
            <a:cxnLst/>
            <a:rect l="l" t="t" r="r" b="b"/>
            <a:pathLst>
              <a:path w="1133475" h="56514">
                <a:moveTo>
                  <a:pt x="1133398" y="0"/>
                </a:moveTo>
                <a:lnTo>
                  <a:pt x="1133398" y="0"/>
                </a:lnTo>
                <a:lnTo>
                  <a:pt x="0" y="0"/>
                </a:lnTo>
                <a:lnTo>
                  <a:pt x="0" y="56235"/>
                </a:lnTo>
                <a:lnTo>
                  <a:pt x="1133398" y="56235"/>
                </a:lnTo>
                <a:lnTo>
                  <a:pt x="1133398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4122" y="4775821"/>
            <a:ext cx="1133475" cy="56515"/>
          </a:xfrm>
          <a:custGeom>
            <a:avLst/>
            <a:gdLst/>
            <a:ahLst/>
            <a:cxnLst/>
            <a:rect l="l" t="t" r="r" b="b"/>
            <a:pathLst>
              <a:path w="1133475" h="56514">
                <a:moveTo>
                  <a:pt x="1133398" y="0"/>
                </a:moveTo>
                <a:lnTo>
                  <a:pt x="1133398" y="0"/>
                </a:lnTo>
                <a:lnTo>
                  <a:pt x="0" y="0"/>
                </a:lnTo>
                <a:lnTo>
                  <a:pt x="0" y="56235"/>
                </a:lnTo>
                <a:lnTo>
                  <a:pt x="1133398" y="56235"/>
                </a:lnTo>
                <a:lnTo>
                  <a:pt x="1133398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4122" y="4888292"/>
            <a:ext cx="1133475" cy="56515"/>
          </a:xfrm>
          <a:custGeom>
            <a:avLst/>
            <a:gdLst/>
            <a:ahLst/>
            <a:cxnLst/>
            <a:rect l="l" t="t" r="r" b="b"/>
            <a:pathLst>
              <a:path w="1133475" h="56514">
                <a:moveTo>
                  <a:pt x="1133398" y="0"/>
                </a:moveTo>
                <a:lnTo>
                  <a:pt x="1133398" y="0"/>
                </a:lnTo>
                <a:lnTo>
                  <a:pt x="0" y="0"/>
                </a:lnTo>
                <a:lnTo>
                  <a:pt x="0" y="56235"/>
                </a:lnTo>
                <a:lnTo>
                  <a:pt x="1133398" y="56235"/>
                </a:lnTo>
                <a:lnTo>
                  <a:pt x="1133398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4132" y="4493547"/>
            <a:ext cx="1133475" cy="0"/>
          </a:xfrm>
          <a:custGeom>
            <a:avLst/>
            <a:gdLst/>
            <a:ahLst/>
            <a:cxnLst/>
            <a:rect l="l" t="t" r="r" b="b"/>
            <a:pathLst>
              <a:path w="1133475">
                <a:moveTo>
                  <a:pt x="0" y="0"/>
                </a:moveTo>
                <a:lnTo>
                  <a:pt x="113339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19821" y="4434344"/>
            <a:ext cx="1027430" cy="5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" b="1" dirty="0">
                <a:latin typeface="Arial" panose="020B0604020202020204"/>
                <a:cs typeface="Arial" panose="020B0604020202020204"/>
              </a:rPr>
              <a:t>Bedrooms   </a:t>
            </a:r>
            <a:r>
              <a:rPr sz="200" b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Bathrooms       </a:t>
            </a:r>
            <a:r>
              <a:rPr sz="2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sqft_living            </a:t>
            </a:r>
            <a:r>
              <a:rPr sz="2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floors    </a:t>
            </a:r>
            <a:r>
              <a:rPr sz="2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sqft_above    </a:t>
            </a:r>
            <a:r>
              <a:rPr sz="2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Home_built</a:t>
            </a:r>
            <a:endParaRPr sz="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4410" y="4492743"/>
            <a:ext cx="1132840" cy="450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" b="1" dirty="0">
                <a:latin typeface="Arial" panose="020B0604020202020204"/>
                <a:cs typeface="Arial" panose="020B0604020202020204"/>
              </a:rPr>
              <a:t>count   </a:t>
            </a:r>
            <a:r>
              <a:rPr sz="2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584.000000   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584.000000      </a:t>
            </a:r>
            <a:r>
              <a:rPr sz="200" spc="4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584.000000   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584.000000    </a:t>
            </a:r>
            <a:r>
              <a:rPr sz="200" spc="4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584.000000      584.000000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200" b="1" dirty="0">
                <a:latin typeface="Arial" panose="020B0604020202020204"/>
                <a:cs typeface="Arial" panose="020B0604020202020204"/>
              </a:rPr>
              <a:t>mean      </a:t>
            </a:r>
            <a:r>
              <a:rPr sz="2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3.433219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2.172517    </a:t>
            </a:r>
            <a:r>
              <a:rPr sz="200" spc="5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2145.017123       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1.502568  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1809.871575  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1970.650685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43815">
              <a:lnSpc>
                <a:spcPct val="100000"/>
              </a:lnSpc>
            </a:pPr>
            <a:r>
              <a:rPr sz="200" b="1" dirty="0">
                <a:latin typeface="Arial" panose="020B0604020202020204"/>
                <a:cs typeface="Arial" panose="020B0604020202020204"/>
              </a:rPr>
              <a:t>std      </a:t>
            </a:r>
            <a:r>
              <a:rPr sz="2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0.952919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0.795362    </a:t>
            </a:r>
            <a:r>
              <a:rPr sz="200" spc="5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1026.326320       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0.565968      887.027643       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29.575056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36830">
              <a:lnSpc>
                <a:spcPct val="100000"/>
              </a:lnSpc>
            </a:pPr>
            <a:r>
              <a:rPr sz="200" b="1" dirty="0">
                <a:latin typeface="Arial" panose="020B0604020202020204"/>
                <a:cs typeface="Arial" panose="020B0604020202020204"/>
              </a:rPr>
              <a:t>min      </a:t>
            </a:r>
            <a:r>
              <a:rPr sz="2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1.000000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1.000000        700.000000       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1.000000      650.000000</a:t>
            </a:r>
            <a:r>
              <a:rPr sz="200" spc="9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1900.000000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31115">
              <a:lnSpc>
                <a:spcPct val="100000"/>
              </a:lnSpc>
            </a:pPr>
            <a:r>
              <a:rPr sz="200" b="1" dirty="0">
                <a:latin typeface="Arial" panose="020B0604020202020204"/>
                <a:cs typeface="Arial" panose="020B0604020202020204"/>
              </a:rPr>
              <a:t>25%      </a:t>
            </a:r>
            <a:r>
              <a:rPr sz="2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3.000000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1.750000      1440.000000       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1.000000  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1190.000000  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1951.000000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31115">
              <a:lnSpc>
                <a:spcPct val="100000"/>
              </a:lnSpc>
            </a:pPr>
            <a:r>
              <a:rPr sz="200" b="1" dirty="0">
                <a:latin typeface="Arial" panose="020B0604020202020204"/>
                <a:cs typeface="Arial" panose="020B0604020202020204"/>
              </a:rPr>
              <a:t>50%      </a:t>
            </a:r>
            <a:r>
              <a:rPr sz="2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3.000000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2.250000      1965.000000       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1.500000  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1560.000000  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1975.000000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31115">
              <a:lnSpc>
                <a:spcPct val="100000"/>
              </a:lnSpc>
            </a:pPr>
            <a:r>
              <a:rPr sz="200" b="1" dirty="0">
                <a:latin typeface="Arial" panose="020B0604020202020204"/>
                <a:cs typeface="Arial" panose="020B0604020202020204"/>
              </a:rPr>
              <a:t>75%      </a:t>
            </a:r>
            <a:r>
              <a:rPr sz="2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4.000000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2.500000      2657.000000       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2.000000  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2205.000000  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1996.250000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31115">
              <a:lnSpc>
                <a:spcPct val="100000"/>
              </a:lnSpc>
            </a:pPr>
            <a:r>
              <a:rPr sz="200" b="1" dirty="0">
                <a:latin typeface="Arial" panose="020B0604020202020204"/>
                <a:cs typeface="Arial" panose="020B0604020202020204"/>
              </a:rPr>
              <a:t>max      </a:t>
            </a:r>
            <a:r>
              <a:rPr sz="2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9.000000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8.000000   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13540.000000      </a:t>
            </a:r>
            <a:r>
              <a:rPr sz="200" spc="4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3.000000  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9410.000000  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2014.000000</a:t>
            </a:r>
            <a:endParaRPr sz="2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24947" y="5221459"/>
            <a:ext cx="186055" cy="2540"/>
            <a:chOff x="224947" y="5221459"/>
            <a:chExt cx="186055" cy="2540"/>
          </a:xfrm>
        </p:grpSpPr>
        <p:sp>
          <p:nvSpPr>
            <p:cNvPr id="34" name="object 34"/>
            <p:cNvSpPr/>
            <p:nvPr/>
          </p:nvSpPr>
          <p:spPr>
            <a:xfrm>
              <a:off x="224947" y="5222556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621" y="0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09316" y="5222556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242" y="0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528676" y="5221459"/>
            <a:ext cx="354965" cy="2540"/>
            <a:chOff x="528676" y="5221459"/>
            <a:chExt cx="354965" cy="2540"/>
          </a:xfrm>
        </p:grpSpPr>
        <p:sp>
          <p:nvSpPr>
            <p:cNvPr id="37" name="object 37"/>
            <p:cNvSpPr/>
            <p:nvPr/>
          </p:nvSpPr>
          <p:spPr>
            <a:xfrm>
              <a:off x="528676" y="5222556"/>
              <a:ext cx="236854" cy="0"/>
            </a:xfrm>
            <a:custGeom>
              <a:avLst/>
              <a:gdLst/>
              <a:ahLst/>
              <a:cxnLst/>
              <a:rect l="l" t="t" r="r" b="b"/>
              <a:pathLst>
                <a:path w="236854">
                  <a:moveTo>
                    <a:pt x="0" y="0"/>
                  </a:moveTo>
                  <a:lnTo>
                    <a:pt x="236233" y="0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98657" y="5222556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5">
                  <a:moveTo>
                    <a:pt x="0" y="0"/>
                  </a:moveTo>
                  <a:lnTo>
                    <a:pt x="84369" y="0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12247" y="5045596"/>
            <a:ext cx="717550" cy="59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2390">
              <a:lnSpc>
                <a:spcPct val="117000"/>
              </a:lnSpc>
              <a:spcBef>
                <a:spcPts val="105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&lt;class 'pandas.core.frame.DataFrame'&gt;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RangeIndex:</a:t>
            </a:r>
            <a:r>
              <a:rPr sz="2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584</a:t>
            </a:r>
            <a:r>
              <a:rPr sz="2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entries,</a:t>
            </a:r>
            <a:r>
              <a:rPr sz="2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0</a:t>
            </a:r>
            <a:r>
              <a:rPr sz="200" spc="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2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583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Data</a:t>
            </a:r>
            <a:r>
              <a:rPr sz="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columns (total</a:t>
            </a:r>
            <a:r>
              <a:rPr sz="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9 columns):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29210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#  </a:t>
            </a:r>
            <a:r>
              <a:rPr sz="2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Column      </a:t>
            </a:r>
            <a:r>
              <a:rPr sz="2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Non-Null</a:t>
            </a:r>
            <a:r>
              <a:rPr sz="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Count</a:t>
            </a:r>
            <a:r>
              <a:rPr sz="200" spc="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Dtype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96520" indent="-67945">
              <a:lnSpc>
                <a:spcPct val="100000"/>
              </a:lnSpc>
              <a:buAutoNum type="arabicPlain"/>
              <a:tabLst>
                <a:tab pos="97155" algn="l"/>
                <a:tab pos="316230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Price	584</a:t>
            </a:r>
            <a:r>
              <a:rPr sz="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non-null  </a:t>
            </a:r>
            <a:r>
              <a:rPr sz="200" spc="1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object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96520" indent="-67945">
              <a:lnSpc>
                <a:spcPct val="100000"/>
              </a:lnSpc>
              <a:spcBef>
                <a:spcPts val="30"/>
              </a:spcBef>
              <a:buAutoNum type="arabicPlain"/>
              <a:tabLst>
                <a:tab pos="97155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Bedrooms    </a:t>
            </a:r>
            <a:r>
              <a:rPr sz="200" spc="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584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non-null  </a:t>
            </a:r>
            <a:r>
              <a:rPr sz="200" spc="1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int64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96520" indent="-6794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7155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Bathrooms   </a:t>
            </a:r>
            <a:r>
              <a:rPr sz="2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584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non-null   </a:t>
            </a:r>
            <a:r>
              <a:rPr sz="2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float64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96520" indent="-67945">
              <a:lnSpc>
                <a:spcPct val="100000"/>
              </a:lnSpc>
              <a:spcBef>
                <a:spcPts val="30"/>
              </a:spcBef>
              <a:buAutoNum type="arabicPlain"/>
              <a:tabLst>
                <a:tab pos="97155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sqft_living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584</a:t>
            </a:r>
            <a:r>
              <a:rPr sz="2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non-null   </a:t>
            </a:r>
            <a:r>
              <a:rPr sz="2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int64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96520" indent="-67945">
              <a:lnSpc>
                <a:spcPct val="100000"/>
              </a:lnSpc>
              <a:spcBef>
                <a:spcPts val="50"/>
              </a:spcBef>
              <a:buAutoNum type="arabicPlain"/>
              <a:tabLst>
                <a:tab pos="97155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floors      </a:t>
            </a:r>
            <a:r>
              <a:rPr sz="200" spc="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584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non-null  </a:t>
            </a:r>
            <a:r>
              <a:rPr sz="200" spc="1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float64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96520" indent="-6794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7155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sqft_above </a:t>
            </a:r>
            <a:r>
              <a:rPr sz="200" spc="1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584</a:t>
            </a:r>
            <a:r>
              <a:rPr sz="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non-null  </a:t>
            </a:r>
            <a:r>
              <a:rPr sz="200" spc="1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int64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96520" indent="-67945">
              <a:lnSpc>
                <a:spcPct val="100000"/>
              </a:lnSpc>
              <a:spcBef>
                <a:spcPts val="30"/>
              </a:spcBef>
              <a:buAutoNum type="arabicPlain"/>
              <a:tabLst>
                <a:tab pos="97155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Home_built </a:t>
            </a:r>
            <a:r>
              <a:rPr sz="200" spc="1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584</a:t>
            </a:r>
            <a:r>
              <a:rPr sz="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non-null  </a:t>
            </a:r>
            <a:r>
              <a:rPr sz="200" spc="1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int64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96520" indent="-6794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7155" algn="l"/>
                <a:tab pos="316230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city	584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non-null  </a:t>
            </a:r>
            <a:r>
              <a:rPr sz="200" spc="1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object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700" marR="21590" indent="16510">
              <a:lnSpc>
                <a:spcPct val="114000"/>
              </a:lnSpc>
              <a:spcBef>
                <a:spcPts val="15"/>
              </a:spcBef>
              <a:buAutoNum type="arabicPlain"/>
              <a:tabLst>
                <a:tab pos="97155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country      584 non-null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object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dtypes: float64(2), int64(4), object(3)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memory</a:t>
            </a:r>
            <a:r>
              <a:rPr sz="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usage: 41.2+</a:t>
            </a:r>
            <a:r>
              <a:rPr sz="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KB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4132" y="5865945"/>
            <a:ext cx="1271905" cy="0"/>
          </a:xfrm>
          <a:custGeom>
            <a:avLst/>
            <a:gdLst/>
            <a:ahLst/>
            <a:cxnLst/>
            <a:rect l="l" t="t" r="r" b="b"/>
            <a:pathLst>
              <a:path w="1271905">
                <a:moveTo>
                  <a:pt x="0" y="0"/>
                </a:moveTo>
                <a:lnTo>
                  <a:pt x="1271819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4132" y="5978418"/>
            <a:ext cx="1271905" cy="0"/>
          </a:xfrm>
          <a:custGeom>
            <a:avLst/>
            <a:gdLst/>
            <a:ahLst/>
            <a:cxnLst/>
            <a:rect l="l" t="t" r="r" b="b"/>
            <a:pathLst>
              <a:path w="1271905">
                <a:moveTo>
                  <a:pt x="0" y="0"/>
                </a:moveTo>
                <a:lnTo>
                  <a:pt x="1271819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4132" y="6090892"/>
            <a:ext cx="1271905" cy="0"/>
          </a:xfrm>
          <a:custGeom>
            <a:avLst/>
            <a:gdLst/>
            <a:ahLst/>
            <a:cxnLst/>
            <a:rect l="l" t="t" r="r" b="b"/>
            <a:pathLst>
              <a:path w="1271905">
                <a:moveTo>
                  <a:pt x="0" y="0"/>
                </a:moveTo>
                <a:lnTo>
                  <a:pt x="1271819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14132" y="6203366"/>
            <a:ext cx="1271905" cy="0"/>
          </a:xfrm>
          <a:custGeom>
            <a:avLst/>
            <a:gdLst/>
            <a:ahLst/>
            <a:cxnLst/>
            <a:rect l="l" t="t" r="r" b="b"/>
            <a:pathLst>
              <a:path w="1271905">
                <a:moveTo>
                  <a:pt x="0" y="0"/>
                </a:moveTo>
                <a:lnTo>
                  <a:pt x="1271819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4132" y="6315840"/>
            <a:ext cx="1271905" cy="0"/>
          </a:xfrm>
          <a:custGeom>
            <a:avLst/>
            <a:gdLst/>
            <a:ahLst/>
            <a:cxnLst/>
            <a:rect l="l" t="t" r="r" b="b"/>
            <a:pathLst>
              <a:path w="1271905">
                <a:moveTo>
                  <a:pt x="0" y="0"/>
                </a:moveTo>
                <a:lnTo>
                  <a:pt x="1271819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4132" y="5780508"/>
            <a:ext cx="1271905" cy="0"/>
          </a:xfrm>
          <a:custGeom>
            <a:avLst/>
            <a:gdLst/>
            <a:ahLst/>
            <a:cxnLst/>
            <a:rect l="l" t="t" r="r" b="b"/>
            <a:pathLst>
              <a:path w="1271905">
                <a:moveTo>
                  <a:pt x="0" y="0"/>
                </a:moveTo>
                <a:lnTo>
                  <a:pt x="1271819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01432" y="5721304"/>
            <a:ext cx="1283335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sz="200" b="1" dirty="0">
                <a:latin typeface="Arial" panose="020B0604020202020204"/>
                <a:cs typeface="Arial" panose="020B0604020202020204"/>
              </a:rPr>
              <a:t>Price    Bedrooms   </a:t>
            </a:r>
            <a:r>
              <a:rPr sz="2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Bathrooms    sqft_living   </a:t>
            </a:r>
            <a:r>
              <a:rPr sz="2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floors    sqft_above   </a:t>
            </a:r>
            <a:r>
              <a:rPr sz="2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Home_built     </a:t>
            </a:r>
            <a:r>
              <a:rPr sz="2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city</a:t>
            </a:r>
            <a:r>
              <a:rPr sz="200" b="1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country</a:t>
            </a:r>
            <a:endParaRPr sz="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">
              <a:latin typeface="Arial" panose="020B0604020202020204"/>
              <a:cs typeface="Arial" panose="020B0604020202020204"/>
            </a:endParaRPr>
          </a:p>
          <a:p>
            <a:pPr marL="94615" indent="-41275">
              <a:lnSpc>
                <a:spcPct val="100000"/>
              </a:lnSpc>
              <a:buFont typeface="Arial" panose="020B0604020202020204"/>
              <a:buAutoNum type="arabicPlain"/>
              <a:tabLst>
                <a:tab pos="95250" algn="l"/>
              </a:tabLst>
            </a:pP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AutoNum type="arabicPlain"/>
            </a:pPr>
            <a:endParaRPr sz="150">
              <a:latin typeface="Arial MT"/>
              <a:cs typeface="Arial MT"/>
            </a:endParaRPr>
          </a:p>
          <a:p>
            <a:pPr marL="94615" indent="-41275">
              <a:lnSpc>
                <a:spcPct val="100000"/>
              </a:lnSpc>
              <a:buFont typeface="Arial" panose="020B0604020202020204"/>
              <a:buAutoNum type="arabicPlain"/>
              <a:tabLst>
                <a:tab pos="95250" algn="l"/>
              </a:tabLst>
            </a:pP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AutoNum type="arabicPlain"/>
            </a:pPr>
            <a:endParaRPr sz="150">
              <a:latin typeface="Arial MT"/>
              <a:cs typeface="Arial MT"/>
            </a:endParaRPr>
          </a:p>
          <a:p>
            <a:pPr marL="94615" indent="-41275">
              <a:lnSpc>
                <a:spcPct val="100000"/>
              </a:lnSpc>
              <a:buFont typeface="Arial" panose="020B0604020202020204"/>
              <a:buAutoNum type="arabicPlain"/>
              <a:tabLst>
                <a:tab pos="95250" algn="l"/>
              </a:tabLst>
            </a:pP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AutoNum type="arabicPlain"/>
            </a:pPr>
            <a:endParaRPr sz="150">
              <a:latin typeface="Arial MT"/>
              <a:cs typeface="Arial MT"/>
            </a:endParaRPr>
          </a:p>
          <a:p>
            <a:pPr marL="94615" indent="-41275">
              <a:lnSpc>
                <a:spcPct val="100000"/>
              </a:lnSpc>
              <a:buFont typeface="Arial" panose="020B0604020202020204"/>
              <a:buAutoNum type="arabicPlain"/>
              <a:tabLst>
                <a:tab pos="95250" algn="l"/>
              </a:tabLst>
            </a:pP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AutoNum type="arabicPlain"/>
            </a:pPr>
            <a:endParaRPr sz="150">
              <a:latin typeface="Arial MT"/>
              <a:cs typeface="Arial MT"/>
            </a:endParaRPr>
          </a:p>
          <a:p>
            <a:pPr marL="94615" indent="-41275">
              <a:lnSpc>
                <a:spcPct val="100000"/>
              </a:lnSpc>
              <a:buFont typeface="Arial" panose="020B0604020202020204"/>
              <a:buAutoNum type="arabicPlain"/>
              <a:tabLst>
                <a:tab pos="95250" algn="l"/>
              </a:tabLst>
            </a:pP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46990">
              <a:lnSpc>
                <a:spcPct val="100000"/>
              </a:lnSpc>
              <a:tabLst>
                <a:tab pos="290830" algn="l"/>
                <a:tab pos="453390" algn="l"/>
                <a:tab pos="609600" algn="l"/>
                <a:tab pos="870585" algn="l"/>
                <a:tab pos="1037590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...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    </a:t>
            </a:r>
            <a:r>
              <a:rPr sz="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...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...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...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...</a:t>
            </a:r>
            <a:r>
              <a:rPr sz="200" dirty="0">
                <a:latin typeface="Arial MT"/>
                <a:cs typeface="Arial MT"/>
              </a:rPr>
              <a:t>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...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...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...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...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...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94615" indent="-69850">
              <a:lnSpc>
                <a:spcPct val="100000"/>
              </a:lnSpc>
              <a:buFont typeface="Arial" panose="020B0604020202020204"/>
              <a:buAutoNum type="arabicPlain" startAt="579"/>
              <a:tabLst>
                <a:tab pos="95250" algn="l"/>
              </a:tabLst>
            </a:pP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lain" startAt="579"/>
            </a:pPr>
            <a:endParaRPr sz="150">
              <a:latin typeface="Arial MT"/>
              <a:cs typeface="Arial MT"/>
            </a:endParaRPr>
          </a:p>
          <a:p>
            <a:pPr marL="94615" indent="-69850">
              <a:lnSpc>
                <a:spcPct val="100000"/>
              </a:lnSpc>
              <a:spcBef>
                <a:spcPts val="5"/>
              </a:spcBef>
              <a:buFont typeface="Arial" panose="020B0604020202020204"/>
              <a:buAutoNum type="arabicPlain" startAt="579"/>
              <a:tabLst>
                <a:tab pos="95250" algn="l"/>
              </a:tabLst>
            </a:pP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lain" startAt="579"/>
            </a:pPr>
            <a:endParaRPr sz="150">
              <a:latin typeface="Arial MT"/>
              <a:cs typeface="Arial MT"/>
            </a:endParaRPr>
          </a:p>
          <a:p>
            <a:pPr marL="94615" indent="-69850">
              <a:lnSpc>
                <a:spcPct val="100000"/>
              </a:lnSpc>
              <a:spcBef>
                <a:spcPts val="5"/>
              </a:spcBef>
              <a:buFont typeface="Arial" panose="020B0604020202020204"/>
              <a:buAutoNum type="arabicPlain" startAt="579"/>
              <a:tabLst>
                <a:tab pos="95250" algn="l"/>
              </a:tabLst>
            </a:pP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lain" startAt="579"/>
            </a:pPr>
            <a:endParaRPr sz="150">
              <a:latin typeface="Arial MT"/>
              <a:cs typeface="Arial MT"/>
            </a:endParaRPr>
          </a:p>
          <a:p>
            <a:pPr marL="94615" indent="-69850">
              <a:lnSpc>
                <a:spcPct val="100000"/>
              </a:lnSpc>
              <a:spcBef>
                <a:spcPts val="5"/>
              </a:spcBef>
              <a:buFont typeface="Arial" panose="020B0604020202020204"/>
              <a:buAutoNum type="arabicPlain" startAt="579"/>
              <a:tabLst>
                <a:tab pos="95250" algn="l"/>
              </a:tabLst>
            </a:pP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lain" startAt="579"/>
            </a:pPr>
            <a:endParaRPr sz="150">
              <a:latin typeface="Arial MT"/>
              <a:cs typeface="Arial MT"/>
            </a:endParaRPr>
          </a:p>
          <a:p>
            <a:pPr marL="94615" indent="-69850">
              <a:lnSpc>
                <a:spcPct val="100000"/>
              </a:lnSpc>
              <a:buFont typeface="Arial" panose="020B0604020202020204"/>
              <a:buAutoNum type="arabicPlain" startAt="579"/>
              <a:tabLst>
                <a:tab pos="95250" algn="l"/>
              </a:tabLst>
            </a:pP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r>
              <a:rPr sz="200" dirty="0">
                <a:latin typeface="Arial MT"/>
                <a:cs typeface="Arial MT"/>
              </a:rPr>
              <a:t>       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False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AutoNum type="arabicPlain" startAt="579"/>
            </a:pPr>
            <a:endParaRPr sz="200">
              <a:latin typeface="Arial MT"/>
              <a:cs typeface="Arial MT"/>
            </a:endParaRPr>
          </a:p>
          <a:p>
            <a:pPr marL="71120" indent="-59055">
              <a:lnSpc>
                <a:spcPct val="100000"/>
              </a:lnSpc>
              <a:spcBef>
                <a:spcPts val="160"/>
              </a:spcBef>
              <a:buAutoNum type="arabicPlain" startAt="579"/>
              <a:tabLst>
                <a:tab pos="71755" algn="l"/>
              </a:tabLst>
            </a:pPr>
            <a:r>
              <a:rPr sz="200" spc="20" dirty="0">
                <a:latin typeface="Arial MT"/>
                <a:cs typeface="Arial MT"/>
              </a:rPr>
              <a:t>rows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×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9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columns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5355" y="6584326"/>
            <a:ext cx="852805" cy="340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3 lakh2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lakh4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lakh5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lakh6lakh8lakh9 lakh10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lak...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2005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1268.75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1252690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5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877.5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1056965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1150860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700" marR="5080" algn="r">
              <a:lnSpc>
                <a:spcPts val="290"/>
              </a:lnSpc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ShorelineSeattleKentBellevueRedmondSeattleRedm...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USAUSAUSAindiaUSApakistanUSAnepalUSAUSAamerica...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2247" y="6618933"/>
            <a:ext cx="245110" cy="3403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735">
              <a:lnSpc>
                <a:spcPct val="116000"/>
              </a:lnSpc>
              <a:spcBef>
                <a:spcPts val="8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Bedrooms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Bathrooms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sqft_living 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floors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sqft_above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Home_built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city </a:t>
            </a:r>
            <a:r>
              <a:rPr sz="2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country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dtype: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object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039" y="6599466"/>
            <a:ext cx="31940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Out[15]:</a:t>
            </a:r>
            <a:r>
              <a:rPr sz="200" spc="35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" spc="15" baseline="28000" dirty="0">
                <a:latin typeface="Courier New" panose="02070309020205020404"/>
                <a:cs typeface="Courier New" panose="02070309020205020404"/>
              </a:rPr>
              <a:t>Price</a:t>
            </a:r>
            <a:endParaRPr sz="300" baseline="28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0364" y="7029894"/>
            <a:ext cx="109855" cy="2349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15000"/>
              </a:lnSpc>
              <a:spcBef>
                <a:spcPts val="85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False  False  False  False  False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...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2247" y="7061473"/>
            <a:ext cx="42545" cy="1682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1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2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3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4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039" y="7045035"/>
            <a:ext cx="25209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Out[16]:</a:t>
            </a:r>
            <a:r>
              <a:rPr sz="200" spc="2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" spc="15" baseline="28000" dirty="0">
                <a:latin typeface="Courier New" panose="02070309020205020404"/>
                <a:cs typeface="Courier New" panose="02070309020205020404"/>
              </a:rPr>
              <a:t>0</a:t>
            </a:r>
            <a:endParaRPr sz="300" baseline="28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12247" y="7241864"/>
            <a:ext cx="43053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0810" indent="-118745">
              <a:lnSpc>
                <a:spcPct val="100000"/>
              </a:lnSpc>
              <a:spcBef>
                <a:spcPts val="120"/>
              </a:spcBef>
              <a:buAutoNum type="arabicPlain" startAt="579"/>
              <a:tabLst>
                <a:tab pos="131445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False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30810" indent="-118745">
              <a:lnSpc>
                <a:spcPct val="100000"/>
              </a:lnSpc>
              <a:spcBef>
                <a:spcPts val="30"/>
              </a:spcBef>
              <a:buAutoNum type="arabicPlain" startAt="579"/>
              <a:tabLst>
                <a:tab pos="131445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False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30810" indent="-118745">
              <a:lnSpc>
                <a:spcPct val="100000"/>
              </a:lnSpc>
              <a:spcBef>
                <a:spcPts val="35"/>
              </a:spcBef>
              <a:buAutoNum type="arabicPlain" startAt="579"/>
              <a:tabLst>
                <a:tab pos="131445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False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30810" indent="-118745">
              <a:lnSpc>
                <a:spcPct val="100000"/>
              </a:lnSpc>
              <a:spcBef>
                <a:spcPts val="30"/>
              </a:spcBef>
              <a:buAutoNum type="arabicPlain" startAt="579"/>
              <a:tabLst>
                <a:tab pos="131445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False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30810" indent="-118745">
              <a:lnSpc>
                <a:spcPct val="100000"/>
              </a:lnSpc>
              <a:spcBef>
                <a:spcPts val="50"/>
              </a:spcBef>
              <a:buAutoNum type="arabicPlain" startAt="579"/>
              <a:tabLst>
                <a:tab pos="131445" algn="l"/>
              </a:tabLst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False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Length:</a:t>
            </a:r>
            <a:r>
              <a:rPr sz="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584, dtype:</a:t>
            </a:r>
            <a:r>
              <a:rPr sz="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bool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4" name="object 5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0088" y="8323066"/>
            <a:ext cx="1137716" cy="1053361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925" y="10302174"/>
            <a:ext cx="906279" cy="696472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762" y="11792453"/>
            <a:ext cx="1581123" cy="795968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7925" y="13583383"/>
            <a:ext cx="2487402" cy="115502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3599" y="15439201"/>
            <a:ext cx="1671967" cy="800294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214132" y="16507704"/>
            <a:ext cx="1348105" cy="0"/>
          </a:xfrm>
          <a:custGeom>
            <a:avLst/>
            <a:gdLst/>
            <a:ahLst/>
            <a:cxnLst/>
            <a:rect l="l" t="t" r="r" b="b"/>
            <a:pathLst>
              <a:path w="1348105">
                <a:moveTo>
                  <a:pt x="0" y="0"/>
                </a:moveTo>
                <a:lnTo>
                  <a:pt x="1347523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14132" y="16620177"/>
            <a:ext cx="1348105" cy="0"/>
          </a:xfrm>
          <a:custGeom>
            <a:avLst/>
            <a:gdLst/>
            <a:ahLst/>
            <a:cxnLst/>
            <a:rect l="l" t="t" r="r" b="b"/>
            <a:pathLst>
              <a:path w="1348105">
                <a:moveTo>
                  <a:pt x="0" y="0"/>
                </a:moveTo>
                <a:lnTo>
                  <a:pt x="1347523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14132" y="16732651"/>
            <a:ext cx="1348105" cy="0"/>
          </a:xfrm>
          <a:custGeom>
            <a:avLst/>
            <a:gdLst/>
            <a:ahLst/>
            <a:cxnLst/>
            <a:rect l="l" t="t" r="r" b="b"/>
            <a:pathLst>
              <a:path w="1348105">
                <a:moveTo>
                  <a:pt x="0" y="0"/>
                </a:moveTo>
                <a:lnTo>
                  <a:pt x="1347523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14132" y="16845125"/>
            <a:ext cx="1348105" cy="0"/>
          </a:xfrm>
          <a:custGeom>
            <a:avLst/>
            <a:gdLst/>
            <a:ahLst/>
            <a:cxnLst/>
            <a:rect l="l" t="t" r="r" b="b"/>
            <a:pathLst>
              <a:path w="1348105">
                <a:moveTo>
                  <a:pt x="0" y="0"/>
                </a:moveTo>
                <a:lnTo>
                  <a:pt x="1347523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4132" y="16957599"/>
            <a:ext cx="1348105" cy="0"/>
          </a:xfrm>
          <a:custGeom>
            <a:avLst/>
            <a:gdLst/>
            <a:ahLst/>
            <a:cxnLst/>
            <a:rect l="l" t="t" r="r" b="b"/>
            <a:pathLst>
              <a:path w="1348105">
                <a:moveTo>
                  <a:pt x="0" y="0"/>
                </a:moveTo>
                <a:lnTo>
                  <a:pt x="1347523" y="0"/>
                </a:lnTo>
              </a:path>
            </a:pathLst>
          </a:custGeom>
          <a:ln w="56236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4132" y="16422265"/>
            <a:ext cx="1348105" cy="0"/>
          </a:xfrm>
          <a:custGeom>
            <a:avLst/>
            <a:gdLst/>
            <a:ahLst/>
            <a:cxnLst/>
            <a:rect l="l" t="t" r="r" b="b"/>
            <a:pathLst>
              <a:path w="1348105">
                <a:moveTo>
                  <a:pt x="0" y="0"/>
                </a:moveTo>
                <a:lnTo>
                  <a:pt x="1347523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53439" y="16363063"/>
            <a:ext cx="1507490" cy="6216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26515" algn="l"/>
              </a:tabLst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Out[22]: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    </a:t>
            </a:r>
            <a:r>
              <a:rPr sz="200" spc="-4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Price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Bedrooms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Bathrooms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sqft_living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floors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sqft_above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Home_built</a:t>
            </a:r>
            <a:r>
              <a:rPr sz="2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" b="1" dirty="0">
                <a:latin typeface="Arial" panose="020B0604020202020204"/>
                <a:cs typeface="Arial" panose="020B0604020202020204"/>
              </a:rPr>
              <a:t>city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" b="1" dirty="0">
                <a:latin typeface="Arial" panose="020B0604020202020204"/>
                <a:cs typeface="Arial" panose="020B0604020202020204"/>
              </a:rPr>
              <a:t>country</a:t>
            </a:r>
            <a:endParaRPr sz="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" panose="020B0604020202020204"/>
              <a:cs typeface="Arial" panose="020B0604020202020204"/>
            </a:endParaRPr>
          </a:p>
          <a:p>
            <a:pPr marL="173355">
              <a:lnSpc>
                <a:spcPct val="100000"/>
              </a:lnSpc>
              <a:tabLst>
                <a:tab pos="43751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0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3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3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1.50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1340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1.5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1340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1955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Shoreline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73355">
              <a:lnSpc>
                <a:spcPct val="100000"/>
              </a:lnSpc>
              <a:tabLst>
                <a:tab pos="43751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1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2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5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2.50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3650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3370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1921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dirty="0">
                <a:latin typeface="Arial MT"/>
                <a:cs typeface="Arial MT"/>
              </a:rPr>
              <a:t>Seattle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73355">
              <a:lnSpc>
                <a:spcPct val="100000"/>
              </a:lnSpc>
              <a:tabLst>
                <a:tab pos="43751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2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4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3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2.00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1930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1930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1966</a:t>
            </a:r>
            <a:r>
              <a:rPr sz="200" dirty="0">
                <a:latin typeface="Arial MT"/>
                <a:cs typeface="Arial MT"/>
              </a:rPr>
              <a:t>   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Kent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73355">
              <a:lnSpc>
                <a:spcPct val="100000"/>
              </a:lnSpc>
              <a:tabLst>
                <a:tab pos="43751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3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5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3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2.25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2000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1000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1963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Bellevue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india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73355">
              <a:lnSpc>
                <a:spcPct val="100000"/>
              </a:lnSpc>
              <a:tabLst>
                <a:tab pos="43751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4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 </a:t>
            </a:r>
            <a:r>
              <a:rPr sz="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6lakh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4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2.50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1940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1140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1976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Redmond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73355">
              <a:lnSpc>
                <a:spcPct val="100000"/>
              </a:lnSpc>
              <a:tabLst>
                <a:tab pos="43751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5     </a:t>
            </a:r>
            <a:r>
              <a:rPr sz="200" b="1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8lakh	2                1.00                880       </a:t>
            </a:r>
            <a:r>
              <a:rPr sz="200" spc="5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1.0                 880              </a:t>
            </a:r>
            <a:r>
              <a:rPr sz="200" spc="3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1938            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Seattle</a:t>
            </a:r>
            <a:r>
              <a:rPr sz="200" spc="7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pakistan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73355">
              <a:lnSpc>
                <a:spcPct val="100000"/>
              </a:lnSpc>
              <a:tabLst>
                <a:tab pos="43751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6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9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2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2.00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1350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1350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1976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Redmond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Arial MT"/>
              <a:cs typeface="Arial MT"/>
            </a:endParaRPr>
          </a:p>
          <a:p>
            <a:pPr marL="173355">
              <a:lnSpc>
                <a:spcPct val="100000"/>
              </a:lnSpc>
              <a:spcBef>
                <a:spcPts val="5"/>
              </a:spcBef>
              <a:tabLst>
                <a:tab pos="43751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7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10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4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2.50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2710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2710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1989</a:t>
            </a:r>
            <a:r>
              <a:rPr sz="200" dirty="0">
                <a:latin typeface="Arial MT"/>
                <a:cs typeface="Arial MT"/>
              </a:rPr>
              <a:t>   </a:t>
            </a:r>
            <a:r>
              <a:rPr sz="200" spc="-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Maple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spc="-20" dirty="0">
                <a:latin typeface="Arial MT"/>
                <a:cs typeface="Arial MT"/>
              </a:rPr>
              <a:t>V</a:t>
            </a:r>
            <a:r>
              <a:rPr sz="200" dirty="0">
                <a:latin typeface="Arial MT"/>
                <a:cs typeface="Arial MT"/>
              </a:rPr>
              <a:t>alley</a:t>
            </a:r>
            <a:r>
              <a:rPr sz="200" dirty="0">
                <a:latin typeface="Arial MT"/>
                <a:cs typeface="Arial MT"/>
              </a:rPr>
              <a:t>       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nepal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Arial MT"/>
              <a:cs typeface="Arial MT"/>
            </a:endParaRPr>
          </a:p>
          <a:p>
            <a:pPr marL="173355">
              <a:lnSpc>
                <a:spcPct val="100000"/>
              </a:lnSpc>
              <a:spcBef>
                <a:spcPts val="5"/>
              </a:spcBef>
              <a:tabLst>
                <a:tab pos="43751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8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10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3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2.50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2430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1.0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1570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1985</a:t>
            </a:r>
            <a:r>
              <a:rPr sz="200" dirty="0">
                <a:latin typeface="Arial MT"/>
                <a:cs typeface="Arial MT"/>
              </a:rPr>
              <a:t>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North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Bend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Arial MT"/>
              <a:cs typeface="Arial MT"/>
            </a:endParaRPr>
          </a:p>
          <a:p>
            <a:pPr marL="173355">
              <a:lnSpc>
                <a:spcPct val="100000"/>
              </a:lnSpc>
              <a:spcBef>
                <a:spcPts val="5"/>
              </a:spcBef>
              <a:tabLst>
                <a:tab pos="437515" algn="l"/>
              </a:tabLst>
            </a:pPr>
            <a:r>
              <a:rPr sz="200" b="1" dirty="0">
                <a:latin typeface="Arial" panose="020B0604020202020204"/>
                <a:cs typeface="Arial" panose="020B0604020202020204"/>
              </a:rPr>
              <a:t>9</a:t>
            </a:r>
            <a:r>
              <a:rPr sz="200" b="1" dirty="0">
                <a:latin typeface="Arial" panose="020B0604020202020204"/>
                <a:cs typeface="Arial" panose="020B0604020202020204"/>
              </a:rPr>
              <a:t>     </a:t>
            </a:r>
            <a:r>
              <a:rPr sz="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" dirty="0">
                <a:latin typeface="Arial MT"/>
                <a:cs typeface="Arial MT"/>
              </a:rPr>
              <a:t>4</a:t>
            </a:r>
            <a:r>
              <a:rPr sz="20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lakh</a:t>
            </a:r>
            <a:r>
              <a:rPr sz="200" dirty="0">
                <a:latin typeface="Arial MT"/>
                <a:cs typeface="Arial MT"/>
              </a:rPr>
              <a:t>	</a:t>
            </a:r>
            <a:r>
              <a:rPr sz="200" dirty="0">
                <a:latin typeface="Arial MT"/>
                <a:cs typeface="Arial MT"/>
              </a:rPr>
              <a:t>4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2.00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spc="-1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1520</a:t>
            </a:r>
            <a:r>
              <a:rPr sz="200" dirty="0">
                <a:latin typeface="Arial MT"/>
                <a:cs typeface="Arial MT"/>
              </a:rPr>
              <a:t>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1.5</a:t>
            </a:r>
            <a:r>
              <a:rPr sz="200" dirty="0">
                <a:latin typeface="Arial MT"/>
                <a:cs typeface="Arial MT"/>
              </a:rPr>
              <a:t>              </a:t>
            </a:r>
            <a:r>
              <a:rPr sz="200" spc="-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1520</a:t>
            </a:r>
            <a:r>
              <a:rPr sz="200" dirty="0">
                <a:latin typeface="Arial MT"/>
                <a:cs typeface="Arial MT"/>
              </a:rPr>
              <a:t>               </a:t>
            </a:r>
            <a:r>
              <a:rPr sz="200" spc="-30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1945</a:t>
            </a:r>
            <a:r>
              <a:rPr sz="200" dirty="0">
                <a:latin typeface="Arial MT"/>
                <a:cs typeface="Arial MT"/>
              </a:rPr>
              <a:t>             </a:t>
            </a:r>
            <a:r>
              <a:rPr sz="200" dirty="0">
                <a:latin typeface="Arial MT"/>
                <a:cs typeface="Arial MT"/>
              </a:rPr>
              <a:t>Seattle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15" dirty="0">
                <a:latin typeface="Arial MT"/>
                <a:cs typeface="Arial MT"/>
              </a:rPr>
              <a:t> </a:t>
            </a:r>
            <a:r>
              <a:rPr sz="200" dirty="0">
                <a:latin typeface="Arial MT"/>
                <a:cs typeface="Arial MT"/>
              </a:rPr>
              <a:t>USA</a:t>
            </a:r>
            <a:endParaRPr sz="200">
              <a:latin typeface="Arial MT"/>
              <a:cs typeface="Arial MT"/>
            </a:endParaRPr>
          </a:p>
        </p:txBody>
      </p:sp>
      <p:pic>
        <p:nvPicPr>
          <p:cNvPr id="66" name="object 6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5762" y="17656235"/>
            <a:ext cx="1455671" cy="795968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212247" y="18523794"/>
            <a:ext cx="2992755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 MT"/>
                <a:cs typeface="Arial MT"/>
              </a:rPr>
              <a:t>Conclusion</a:t>
            </a:r>
            <a:endParaRPr sz="500">
              <a:latin typeface="Arial MT"/>
              <a:cs typeface="Arial MT"/>
            </a:endParaRPr>
          </a:p>
          <a:p>
            <a:pPr marL="12700" marR="27940">
              <a:lnSpc>
                <a:spcPct val="163000"/>
              </a:lnSpc>
              <a:spcBef>
                <a:spcPts val="260"/>
              </a:spcBef>
            </a:pPr>
            <a:r>
              <a:rPr sz="200" spc="15" dirty="0">
                <a:latin typeface="Arial MT"/>
                <a:cs typeface="Arial MT"/>
              </a:rPr>
              <a:t>In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this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lab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project,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0" dirty="0">
                <a:latin typeface="Arial MT"/>
                <a:cs typeface="Arial MT"/>
              </a:rPr>
              <a:t>I,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Anshu </a:t>
            </a:r>
            <a:r>
              <a:rPr sz="200" spc="15" dirty="0">
                <a:latin typeface="Arial MT"/>
                <a:cs typeface="Arial MT"/>
              </a:rPr>
              <a:t>Kumari,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have </a:t>
            </a:r>
            <a:r>
              <a:rPr sz="200" spc="15" dirty="0">
                <a:latin typeface="Arial MT"/>
                <a:cs typeface="Arial MT"/>
              </a:rPr>
              <a:t>explored</a:t>
            </a:r>
            <a:r>
              <a:rPr sz="200" spc="20" dirty="0">
                <a:latin typeface="Arial MT"/>
                <a:cs typeface="Arial MT"/>
              </a:rPr>
              <a:t> a </a:t>
            </a:r>
            <a:r>
              <a:rPr sz="200" spc="15" dirty="0">
                <a:latin typeface="Arial MT"/>
                <a:cs typeface="Arial MT"/>
              </a:rPr>
              <a:t>housing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dataset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using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Python</a:t>
            </a:r>
            <a:r>
              <a:rPr sz="200" spc="20" dirty="0">
                <a:latin typeface="Arial MT"/>
                <a:cs typeface="Arial MT"/>
              </a:rPr>
              <a:t> and </a:t>
            </a:r>
            <a:r>
              <a:rPr sz="200" spc="15" dirty="0">
                <a:latin typeface="Arial MT"/>
                <a:cs typeface="Arial MT"/>
              </a:rPr>
              <a:t>various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libraries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such as Pandas, </a:t>
            </a:r>
            <a:r>
              <a:rPr sz="200" spc="15" dirty="0">
                <a:latin typeface="Arial MT"/>
                <a:cs typeface="Arial MT"/>
              </a:rPr>
              <a:t>Matplotlib,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Seaborn,</a:t>
            </a:r>
            <a:r>
              <a:rPr sz="200" spc="20" dirty="0">
                <a:latin typeface="Arial MT"/>
                <a:cs typeface="Arial MT"/>
              </a:rPr>
              <a:t> and </a:t>
            </a:r>
            <a:r>
              <a:rPr sz="200" spc="15" dirty="0">
                <a:latin typeface="Arial MT"/>
                <a:cs typeface="Arial MT"/>
              </a:rPr>
              <a:t>NumPy. </a:t>
            </a:r>
            <a:r>
              <a:rPr sz="200" spc="20" dirty="0">
                <a:latin typeface="Arial MT"/>
                <a:cs typeface="Arial MT"/>
              </a:rPr>
              <a:t>The </a:t>
            </a:r>
            <a:r>
              <a:rPr sz="200" spc="15" dirty="0">
                <a:latin typeface="Arial MT"/>
                <a:cs typeface="Arial MT"/>
              </a:rPr>
              <a:t>dataset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contains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information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about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0" dirty="0">
                <a:latin typeface="Arial MT"/>
                <a:cs typeface="Arial MT"/>
              </a:rPr>
              <a:t>different</a:t>
            </a:r>
            <a:r>
              <a:rPr sz="200" spc="20" dirty="0">
                <a:latin typeface="Arial MT"/>
                <a:cs typeface="Arial MT"/>
              </a:rPr>
              <a:t> homes,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including </a:t>
            </a:r>
            <a:r>
              <a:rPr sz="200" spc="-4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features</a:t>
            </a:r>
            <a:r>
              <a:rPr sz="200" spc="10" dirty="0">
                <a:latin typeface="Arial MT"/>
                <a:cs typeface="Arial MT"/>
              </a:rPr>
              <a:t> like </a:t>
            </a:r>
            <a:r>
              <a:rPr sz="200" spc="15" dirty="0">
                <a:latin typeface="Arial MT"/>
                <a:cs typeface="Arial MT"/>
              </a:rPr>
              <a:t>price,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number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of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bedrooms,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number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of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bathrooms, square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footage,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floors,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5" dirty="0">
                <a:latin typeface="Arial MT"/>
                <a:cs typeface="Arial MT"/>
              </a:rPr>
              <a:t>city,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and</a:t>
            </a:r>
            <a:r>
              <a:rPr sz="200" spc="10" dirty="0">
                <a:latin typeface="Arial MT"/>
                <a:cs typeface="Arial MT"/>
              </a:rPr>
              <a:t> country.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50" spc="-5" dirty="0">
                <a:latin typeface="Arial MT"/>
                <a:cs typeface="Arial MT"/>
              </a:rPr>
              <a:t>Throughout</a:t>
            </a:r>
            <a:r>
              <a:rPr sz="350" spc="-10" dirty="0">
                <a:latin typeface="Arial MT"/>
                <a:cs typeface="Arial MT"/>
              </a:rPr>
              <a:t> </a:t>
            </a:r>
            <a:r>
              <a:rPr sz="350" spc="-5" dirty="0">
                <a:latin typeface="Arial MT"/>
                <a:cs typeface="Arial MT"/>
              </a:rPr>
              <a:t>the project, I performed</a:t>
            </a:r>
            <a:r>
              <a:rPr sz="350" spc="-10" dirty="0">
                <a:latin typeface="Arial MT"/>
                <a:cs typeface="Arial MT"/>
              </a:rPr>
              <a:t> </a:t>
            </a:r>
            <a:r>
              <a:rPr sz="350" spc="-5" dirty="0">
                <a:latin typeface="Arial MT"/>
                <a:cs typeface="Arial MT"/>
              </a:rPr>
              <a:t>the following tasks:</a:t>
            </a:r>
            <a:endParaRPr sz="350">
              <a:latin typeface="Arial MT"/>
              <a:cs typeface="Arial MT"/>
            </a:endParaRPr>
          </a:p>
          <a:p>
            <a:pPr marL="12700" marR="24130">
              <a:lnSpc>
                <a:spcPct val="156000"/>
              </a:lnSpc>
              <a:spcBef>
                <a:spcPts val="210"/>
              </a:spcBef>
            </a:pPr>
            <a:r>
              <a:rPr sz="200" spc="20" dirty="0">
                <a:latin typeface="Arial MT"/>
                <a:cs typeface="Arial MT"/>
              </a:rPr>
              <a:t>Data </a:t>
            </a:r>
            <a:r>
              <a:rPr sz="200" spc="15" dirty="0">
                <a:latin typeface="Arial MT"/>
                <a:cs typeface="Arial MT"/>
              </a:rPr>
              <a:t>Loading</a:t>
            </a:r>
            <a:r>
              <a:rPr sz="200" spc="20" dirty="0">
                <a:latin typeface="Arial MT"/>
                <a:cs typeface="Arial MT"/>
              </a:rPr>
              <a:t> and </a:t>
            </a:r>
            <a:r>
              <a:rPr sz="200" spc="10" dirty="0">
                <a:latin typeface="Arial MT"/>
                <a:cs typeface="Arial MT"/>
              </a:rPr>
              <a:t>Initial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Exploration:</a:t>
            </a:r>
            <a:r>
              <a:rPr sz="200" spc="20" dirty="0">
                <a:latin typeface="Arial MT"/>
                <a:cs typeface="Arial MT"/>
              </a:rPr>
              <a:t> Loaded </a:t>
            </a:r>
            <a:r>
              <a:rPr sz="200" spc="15" dirty="0">
                <a:latin typeface="Arial MT"/>
                <a:cs typeface="Arial MT"/>
              </a:rPr>
              <a:t>the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dataset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from</a:t>
            </a:r>
            <a:r>
              <a:rPr sz="200" spc="20" dirty="0">
                <a:latin typeface="Arial MT"/>
                <a:cs typeface="Arial MT"/>
              </a:rPr>
              <a:t> a </a:t>
            </a:r>
            <a:r>
              <a:rPr sz="200" spc="25" dirty="0">
                <a:latin typeface="Arial MT"/>
                <a:cs typeface="Arial MT"/>
              </a:rPr>
              <a:t>CSV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0" dirty="0">
                <a:latin typeface="Arial MT"/>
                <a:cs typeface="Arial MT"/>
              </a:rPr>
              <a:t>file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using</a:t>
            </a:r>
            <a:r>
              <a:rPr sz="200" spc="20" dirty="0">
                <a:latin typeface="Arial MT"/>
                <a:cs typeface="Arial MT"/>
              </a:rPr>
              <a:t> Pandas. Checked </a:t>
            </a:r>
            <a:r>
              <a:rPr sz="200" spc="15" dirty="0">
                <a:latin typeface="Arial MT"/>
                <a:cs typeface="Arial MT"/>
              </a:rPr>
              <a:t>the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shape,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columns,</a:t>
            </a:r>
            <a:r>
              <a:rPr sz="200" spc="20" dirty="0">
                <a:latin typeface="Arial MT"/>
                <a:cs typeface="Arial MT"/>
              </a:rPr>
              <a:t> and </a:t>
            </a:r>
            <a:r>
              <a:rPr sz="200" spc="10" dirty="0">
                <a:latin typeface="Arial MT"/>
                <a:cs typeface="Arial MT"/>
              </a:rPr>
              <a:t>initial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records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of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dataset.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Utilized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functions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0" dirty="0">
                <a:latin typeface="Arial MT"/>
                <a:cs typeface="Arial MT"/>
              </a:rPr>
              <a:t>like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head(),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describe(),</a:t>
            </a:r>
            <a:r>
              <a:rPr sz="200" spc="20" dirty="0">
                <a:latin typeface="Arial MT"/>
                <a:cs typeface="Arial MT"/>
              </a:rPr>
              <a:t> and </a:t>
            </a:r>
            <a:r>
              <a:rPr sz="200" spc="10" dirty="0">
                <a:latin typeface="Arial MT"/>
                <a:cs typeface="Arial MT"/>
              </a:rPr>
              <a:t>info()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to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understand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 </a:t>
            </a:r>
            <a:r>
              <a:rPr sz="200" spc="-4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dataset's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structure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and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basic</a:t>
            </a:r>
            <a:r>
              <a:rPr sz="200" spc="10" dirty="0">
                <a:latin typeface="Arial MT"/>
                <a:cs typeface="Arial MT"/>
              </a:rPr>
              <a:t> statistics.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50" spc="-5" dirty="0">
                <a:latin typeface="Arial MT"/>
                <a:cs typeface="Arial MT"/>
              </a:rPr>
              <a:t>Data</a:t>
            </a:r>
            <a:r>
              <a:rPr sz="350" spc="-5" dirty="0">
                <a:latin typeface="Arial MT"/>
                <a:cs typeface="Arial MT"/>
              </a:rPr>
              <a:t> </a:t>
            </a:r>
            <a:r>
              <a:rPr sz="350" spc="-15" dirty="0">
                <a:latin typeface="Arial MT"/>
                <a:cs typeface="Arial MT"/>
              </a:rPr>
              <a:t>V</a:t>
            </a:r>
            <a:r>
              <a:rPr sz="350" spc="-5" dirty="0">
                <a:latin typeface="Arial MT"/>
                <a:cs typeface="Arial MT"/>
              </a:rPr>
              <a:t>isualization:</a:t>
            </a:r>
            <a:endParaRPr sz="350">
              <a:latin typeface="Arial MT"/>
              <a:cs typeface="Arial MT"/>
            </a:endParaRPr>
          </a:p>
          <a:p>
            <a:pPr marL="12700" marR="5080">
              <a:lnSpc>
                <a:spcPct val="156000"/>
              </a:lnSpc>
              <a:spcBef>
                <a:spcPts val="190"/>
              </a:spcBef>
            </a:pPr>
            <a:r>
              <a:rPr sz="200" spc="15" dirty="0">
                <a:latin typeface="Arial MT"/>
                <a:cs typeface="Arial MT"/>
              </a:rPr>
              <a:t>Created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visualizations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to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analyze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various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aspects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of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dataset.</a:t>
            </a:r>
            <a:r>
              <a:rPr sz="200" spc="20" dirty="0">
                <a:latin typeface="Arial MT"/>
                <a:cs typeface="Arial MT"/>
              </a:rPr>
              <a:t> Used </a:t>
            </a:r>
            <a:r>
              <a:rPr sz="200" spc="15" dirty="0">
                <a:latin typeface="Arial MT"/>
                <a:cs typeface="Arial MT"/>
              </a:rPr>
              <a:t>Matplotlib</a:t>
            </a:r>
            <a:r>
              <a:rPr sz="200" spc="20" dirty="0">
                <a:latin typeface="Arial MT"/>
                <a:cs typeface="Arial MT"/>
              </a:rPr>
              <a:t> and Seaborn </a:t>
            </a:r>
            <a:r>
              <a:rPr sz="200" spc="15" dirty="0">
                <a:latin typeface="Arial MT"/>
                <a:cs typeface="Arial MT"/>
              </a:rPr>
              <a:t>to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generate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0" dirty="0">
                <a:latin typeface="Arial MT"/>
                <a:cs typeface="Arial MT"/>
              </a:rPr>
              <a:t>different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types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of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graphs,</a:t>
            </a:r>
            <a:r>
              <a:rPr sz="200" spc="20" dirty="0">
                <a:latin typeface="Arial MT"/>
                <a:cs typeface="Arial MT"/>
              </a:rPr>
              <a:t> such as </a:t>
            </a:r>
            <a:r>
              <a:rPr sz="200" spc="15" dirty="0">
                <a:latin typeface="Arial MT"/>
                <a:cs typeface="Arial MT"/>
              </a:rPr>
              <a:t>pie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charts,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scatter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plots,</a:t>
            </a:r>
            <a:r>
              <a:rPr sz="200" spc="20" dirty="0">
                <a:latin typeface="Arial MT"/>
                <a:cs typeface="Arial MT"/>
              </a:rPr>
              <a:t> and </a:t>
            </a:r>
            <a:r>
              <a:rPr sz="200" spc="15" dirty="0">
                <a:latin typeface="Arial MT"/>
                <a:cs typeface="Arial MT"/>
              </a:rPr>
              <a:t>bar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graphs.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Explored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distribution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of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floors,</a:t>
            </a:r>
            <a:r>
              <a:rPr sz="200" spc="20" dirty="0">
                <a:latin typeface="Arial MT"/>
                <a:cs typeface="Arial MT"/>
              </a:rPr>
              <a:t> home </a:t>
            </a:r>
            <a:r>
              <a:rPr sz="200" spc="-4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construction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years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and</a:t>
            </a:r>
            <a:r>
              <a:rPr sz="200" spc="10" dirty="0">
                <a:latin typeface="Arial MT"/>
                <a:cs typeface="Arial MT"/>
              </a:rPr>
              <a:t> cities, </a:t>
            </a:r>
            <a:r>
              <a:rPr sz="200" spc="20" dirty="0">
                <a:latin typeface="Arial MT"/>
                <a:cs typeface="Arial MT"/>
              </a:rPr>
              <a:t>number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of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bedrooms,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and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comparisons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between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price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and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bedrooms.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50" spc="-5" dirty="0">
                <a:latin typeface="Arial MT"/>
                <a:cs typeface="Arial MT"/>
              </a:rPr>
              <a:t>Data</a:t>
            </a:r>
            <a:r>
              <a:rPr sz="350" spc="-25" dirty="0">
                <a:latin typeface="Arial MT"/>
                <a:cs typeface="Arial MT"/>
              </a:rPr>
              <a:t> </a:t>
            </a:r>
            <a:r>
              <a:rPr sz="350" spc="-5" dirty="0">
                <a:latin typeface="Arial MT"/>
                <a:cs typeface="Arial MT"/>
              </a:rPr>
              <a:t>Analysis:</a:t>
            </a:r>
            <a:endParaRPr sz="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0" spc="15" dirty="0">
                <a:latin typeface="Arial MT"/>
                <a:cs typeface="Arial MT"/>
              </a:rPr>
              <a:t>Calculated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frequency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of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certain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features,</a:t>
            </a:r>
            <a:r>
              <a:rPr sz="200" spc="20" dirty="0">
                <a:latin typeface="Arial MT"/>
                <a:cs typeface="Arial MT"/>
              </a:rPr>
              <a:t> such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as </a:t>
            </a:r>
            <a:r>
              <a:rPr sz="200" spc="15" dirty="0">
                <a:latin typeface="Arial MT"/>
                <a:cs typeface="Arial MT"/>
              </a:rPr>
              <a:t>floors,</a:t>
            </a:r>
            <a:r>
              <a:rPr sz="200" spc="20" dirty="0">
                <a:latin typeface="Arial MT"/>
                <a:cs typeface="Arial MT"/>
              </a:rPr>
              <a:t> bedrooms,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and </a:t>
            </a:r>
            <a:r>
              <a:rPr sz="200" spc="10" dirty="0">
                <a:latin typeface="Arial MT"/>
                <a:cs typeface="Arial MT"/>
              </a:rPr>
              <a:t>city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occurrences.</a:t>
            </a:r>
            <a:r>
              <a:rPr sz="200" spc="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Analyzed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distribution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of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data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using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graphical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representations.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00" spc="5" dirty="0">
                <a:latin typeface="Arial MT"/>
                <a:cs typeface="Arial MT"/>
              </a:rPr>
              <a:t>Data</a:t>
            </a:r>
            <a:r>
              <a:rPr sz="400" spc="-3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Quality</a:t>
            </a:r>
            <a:r>
              <a:rPr sz="400" spc="-25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Check:</a:t>
            </a:r>
            <a:endParaRPr sz="400">
              <a:latin typeface="Arial MT"/>
              <a:cs typeface="Arial MT"/>
            </a:endParaRPr>
          </a:p>
          <a:p>
            <a:pPr marL="12700" marR="49530">
              <a:lnSpc>
                <a:spcPct val="163000"/>
              </a:lnSpc>
              <a:spcBef>
                <a:spcPts val="230"/>
              </a:spcBef>
            </a:pPr>
            <a:r>
              <a:rPr sz="200" spc="20" dirty="0">
                <a:latin typeface="Arial MT"/>
                <a:cs typeface="Arial MT"/>
              </a:rPr>
              <a:t>Checked</a:t>
            </a:r>
            <a:r>
              <a:rPr sz="200" spc="15" dirty="0">
                <a:latin typeface="Arial MT"/>
                <a:cs typeface="Arial MT"/>
              </a:rPr>
              <a:t> for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missing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values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using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0" dirty="0">
                <a:latin typeface="Arial MT"/>
                <a:cs typeface="Arial MT"/>
              </a:rPr>
              <a:t>isnull()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function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0" dirty="0">
                <a:latin typeface="Arial MT"/>
                <a:cs typeface="Arial MT"/>
              </a:rPr>
              <a:t>,</a:t>
            </a:r>
            <a:r>
              <a:rPr sz="200" spc="20" dirty="0">
                <a:latin typeface="Arial MT"/>
                <a:cs typeface="Arial MT"/>
              </a:rPr>
              <a:t> Checked </a:t>
            </a:r>
            <a:r>
              <a:rPr sz="200" spc="15" dirty="0">
                <a:latin typeface="Arial MT"/>
                <a:cs typeface="Arial MT"/>
              </a:rPr>
              <a:t>for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duplicated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records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using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duplicated()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function </a:t>
            </a:r>
            <a:r>
              <a:rPr sz="200" spc="10" dirty="0">
                <a:latin typeface="Arial MT"/>
                <a:cs typeface="Arial MT"/>
              </a:rPr>
              <a:t>,</a:t>
            </a:r>
            <a:r>
              <a:rPr sz="200" spc="20" dirty="0">
                <a:latin typeface="Arial MT"/>
                <a:cs typeface="Arial MT"/>
              </a:rPr>
              <a:t> Checked </a:t>
            </a:r>
            <a:r>
              <a:rPr sz="200" spc="15" dirty="0">
                <a:latin typeface="Arial MT"/>
                <a:cs typeface="Arial MT"/>
              </a:rPr>
              <a:t>for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using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sum()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function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0" dirty="0">
                <a:latin typeface="Arial MT"/>
                <a:cs typeface="Arial MT"/>
              </a:rPr>
              <a:t>,</a:t>
            </a:r>
            <a:r>
              <a:rPr sz="200" spc="20" dirty="0">
                <a:latin typeface="Arial MT"/>
                <a:cs typeface="Arial MT"/>
              </a:rPr>
              <a:t> Checked </a:t>
            </a:r>
            <a:r>
              <a:rPr sz="200" spc="15" dirty="0">
                <a:latin typeface="Arial MT"/>
                <a:cs typeface="Arial MT"/>
              </a:rPr>
              <a:t>for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using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0" dirty="0">
                <a:latin typeface="Arial MT"/>
                <a:cs typeface="Arial MT"/>
              </a:rPr>
              <a:t>info()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function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0" dirty="0">
                <a:latin typeface="Arial MT"/>
                <a:cs typeface="Arial MT"/>
              </a:rPr>
              <a:t>,</a:t>
            </a:r>
            <a:r>
              <a:rPr sz="200" spc="20" dirty="0">
                <a:latin typeface="Arial MT"/>
                <a:cs typeface="Arial MT"/>
              </a:rPr>
              <a:t> Checked</a:t>
            </a:r>
            <a:r>
              <a:rPr sz="200" spc="15" dirty="0">
                <a:latin typeface="Arial MT"/>
                <a:cs typeface="Arial MT"/>
              </a:rPr>
              <a:t> for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using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 </a:t>
            </a:r>
            <a:r>
              <a:rPr sz="200" spc="-4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shape() function </a:t>
            </a:r>
            <a:r>
              <a:rPr sz="200" spc="10" dirty="0">
                <a:latin typeface="Arial MT"/>
                <a:cs typeface="Arial MT"/>
              </a:rPr>
              <a:t>,</a:t>
            </a:r>
            <a:r>
              <a:rPr sz="200" spc="20" dirty="0">
                <a:latin typeface="Arial MT"/>
                <a:cs typeface="Arial MT"/>
              </a:rPr>
              <a:t> Checked</a:t>
            </a:r>
            <a:r>
              <a:rPr sz="200" spc="15" dirty="0">
                <a:latin typeface="Arial MT"/>
                <a:cs typeface="Arial MT"/>
              </a:rPr>
              <a:t> for using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 count() function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0" dirty="0">
                <a:latin typeface="Arial MT"/>
                <a:cs typeface="Arial MT"/>
              </a:rPr>
              <a:t>,</a:t>
            </a:r>
            <a:r>
              <a:rPr sz="200" spc="15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Checked</a:t>
            </a:r>
            <a:r>
              <a:rPr sz="200" spc="15" dirty="0">
                <a:latin typeface="Arial MT"/>
                <a:cs typeface="Arial MT"/>
              </a:rPr>
              <a:t> for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using the colum()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function </a:t>
            </a:r>
            <a:r>
              <a:rPr sz="200" spc="10" dirty="0">
                <a:latin typeface="Arial MT"/>
                <a:cs typeface="Arial MT"/>
              </a:rPr>
              <a:t>,</a:t>
            </a:r>
            <a:r>
              <a:rPr sz="200" spc="15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Checked </a:t>
            </a:r>
            <a:r>
              <a:rPr sz="200" spc="15" dirty="0">
                <a:latin typeface="Arial MT"/>
                <a:cs typeface="Arial MT"/>
              </a:rPr>
              <a:t>for using the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head() function </a:t>
            </a:r>
            <a:r>
              <a:rPr sz="200" spc="10" dirty="0">
                <a:latin typeface="Arial MT"/>
                <a:cs typeface="Arial MT"/>
              </a:rPr>
              <a:t>,</a:t>
            </a:r>
            <a:r>
              <a:rPr sz="200" spc="20" dirty="0">
                <a:latin typeface="Arial MT"/>
                <a:cs typeface="Arial MT"/>
              </a:rPr>
              <a:t> Checked</a:t>
            </a:r>
            <a:r>
              <a:rPr sz="200" spc="15" dirty="0">
                <a:latin typeface="Arial MT"/>
                <a:cs typeface="Arial MT"/>
              </a:rPr>
              <a:t> for using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 max() function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0" dirty="0">
                <a:latin typeface="Arial MT"/>
                <a:cs typeface="Arial MT"/>
              </a:rPr>
              <a:t>,</a:t>
            </a:r>
            <a:r>
              <a:rPr sz="200" spc="15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Checked</a:t>
            </a:r>
            <a:r>
              <a:rPr sz="200" spc="15" dirty="0">
                <a:latin typeface="Arial MT"/>
                <a:cs typeface="Arial MT"/>
              </a:rPr>
              <a:t> for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using the min()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function</a:t>
            </a:r>
            <a:endParaRPr sz="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">
              <a:latin typeface="Arial MT"/>
              <a:cs typeface="Arial MT"/>
            </a:endParaRPr>
          </a:p>
          <a:p>
            <a:pPr marL="12700" marR="80645">
              <a:lnSpc>
                <a:spcPct val="160000"/>
              </a:lnSpc>
            </a:pPr>
            <a:r>
              <a:rPr sz="200" spc="15" dirty="0">
                <a:latin typeface="Arial MT"/>
                <a:cs typeface="Arial MT"/>
              </a:rPr>
              <a:t>In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conclusion,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this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lab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project</a:t>
            </a:r>
            <a:r>
              <a:rPr sz="200" spc="20" dirty="0">
                <a:latin typeface="Arial MT"/>
                <a:cs typeface="Arial MT"/>
              </a:rPr>
              <a:t> aimed </a:t>
            </a:r>
            <a:r>
              <a:rPr sz="200" spc="15" dirty="0">
                <a:latin typeface="Arial MT"/>
                <a:cs typeface="Arial MT"/>
              </a:rPr>
              <a:t>to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gain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insights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into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housing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dataset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using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Python</a:t>
            </a:r>
            <a:r>
              <a:rPr sz="200" spc="20" dirty="0">
                <a:latin typeface="Arial MT"/>
                <a:cs typeface="Arial MT"/>
              </a:rPr>
              <a:t> and </a:t>
            </a:r>
            <a:r>
              <a:rPr sz="200" spc="15" dirty="0">
                <a:latin typeface="Arial MT"/>
                <a:cs typeface="Arial MT"/>
              </a:rPr>
              <a:t>data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visualization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techniques. </a:t>
            </a:r>
            <a:r>
              <a:rPr sz="200" spc="20" dirty="0">
                <a:latin typeface="Arial MT"/>
                <a:cs typeface="Arial MT"/>
              </a:rPr>
              <a:t>The </a:t>
            </a:r>
            <a:r>
              <a:rPr sz="200" spc="15" dirty="0">
                <a:latin typeface="Arial MT"/>
                <a:cs typeface="Arial MT"/>
              </a:rPr>
              <a:t>analysis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provided</a:t>
            </a:r>
            <a:r>
              <a:rPr sz="200" spc="20" dirty="0">
                <a:latin typeface="Arial MT"/>
                <a:cs typeface="Arial MT"/>
              </a:rPr>
              <a:t> a </a:t>
            </a:r>
            <a:r>
              <a:rPr sz="200" spc="15" dirty="0">
                <a:latin typeface="Arial MT"/>
                <a:cs typeface="Arial MT"/>
              </a:rPr>
              <a:t>better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understanding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of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</a:t>
            </a:r>
            <a:r>
              <a:rPr sz="200" spc="2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dataset's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characteristics,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including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 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distribution of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various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features</a:t>
            </a:r>
            <a:r>
              <a:rPr sz="200" spc="20" dirty="0">
                <a:latin typeface="Arial MT"/>
                <a:cs typeface="Arial MT"/>
              </a:rPr>
              <a:t> and</a:t>
            </a:r>
            <a:r>
              <a:rPr sz="200" spc="15" dirty="0">
                <a:latin typeface="Arial MT"/>
                <a:cs typeface="Arial MT"/>
              </a:rPr>
              <a:t> relationships</a:t>
            </a:r>
            <a:r>
              <a:rPr sz="200" spc="20" dirty="0">
                <a:latin typeface="Arial MT"/>
                <a:cs typeface="Arial MT"/>
              </a:rPr>
              <a:t> between </a:t>
            </a:r>
            <a:r>
              <a:rPr sz="200" spc="15" dirty="0">
                <a:latin typeface="Arial MT"/>
                <a:cs typeface="Arial MT"/>
              </a:rPr>
              <a:t>them. This project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demonstrates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the</a:t>
            </a:r>
            <a:r>
              <a:rPr sz="200" spc="20" dirty="0">
                <a:latin typeface="Arial MT"/>
                <a:cs typeface="Arial MT"/>
              </a:rPr>
              <a:t> use</a:t>
            </a:r>
            <a:r>
              <a:rPr sz="200" spc="15" dirty="0">
                <a:latin typeface="Arial MT"/>
                <a:cs typeface="Arial MT"/>
              </a:rPr>
              <a:t> of</a:t>
            </a:r>
            <a:r>
              <a:rPr sz="200" spc="20" dirty="0">
                <a:latin typeface="Arial MT"/>
                <a:cs typeface="Arial MT"/>
              </a:rPr>
              <a:t> programming and </a:t>
            </a:r>
            <a:r>
              <a:rPr sz="200" spc="15" dirty="0">
                <a:latin typeface="Arial MT"/>
                <a:cs typeface="Arial MT"/>
              </a:rPr>
              <a:t>data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analysis tools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to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explore</a:t>
            </a:r>
            <a:r>
              <a:rPr sz="200" spc="20" dirty="0">
                <a:latin typeface="Arial MT"/>
                <a:cs typeface="Arial MT"/>
              </a:rPr>
              <a:t> and</a:t>
            </a:r>
            <a:r>
              <a:rPr sz="200" spc="15" dirty="0">
                <a:latin typeface="Arial MT"/>
                <a:cs typeface="Arial MT"/>
              </a:rPr>
              <a:t> visualize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real-world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datasets,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which </a:t>
            </a:r>
            <a:r>
              <a:rPr sz="200" spc="20" dirty="0">
                <a:latin typeface="Arial MT"/>
                <a:cs typeface="Arial MT"/>
              </a:rPr>
              <a:t>can be </a:t>
            </a:r>
            <a:r>
              <a:rPr sz="200" spc="15" dirty="0">
                <a:latin typeface="Arial MT"/>
                <a:cs typeface="Arial MT"/>
              </a:rPr>
              <a:t>valuable</a:t>
            </a:r>
            <a:r>
              <a:rPr sz="200" spc="2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in</a:t>
            </a:r>
            <a:r>
              <a:rPr sz="200" spc="20" dirty="0">
                <a:latin typeface="Arial MT"/>
                <a:cs typeface="Arial MT"/>
              </a:rPr>
              <a:t> making </a:t>
            </a:r>
            <a:r>
              <a:rPr sz="200" spc="-45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informed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decisions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20" dirty="0">
                <a:latin typeface="Arial MT"/>
                <a:cs typeface="Arial MT"/>
              </a:rPr>
              <a:t>and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deriving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insights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for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further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15" dirty="0">
                <a:latin typeface="Arial MT"/>
                <a:cs typeface="Arial MT"/>
              </a:rPr>
              <a:t>analysis.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0337" y="448010"/>
            <a:ext cx="14414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[1]: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15214" y="450977"/>
            <a:ext cx="3056255" cy="16446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2065" marR="2681605">
              <a:lnSpc>
                <a:spcPct val="114000"/>
              </a:lnSpc>
              <a:spcBef>
                <a:spcPts val="45"/>
              </a:spcBef>
            </a:pP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numpy </a:t>
            </a: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as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np </a:t>
            </a:r>
            <a:r>
              <a:rPr sz="200" spc="1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pandas </a:t>
            </a: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as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pd </a:t>
            </a:r>
            <a:r>
              <a:rPr sz="200" spc="1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" b="1" spc="-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seaborn</a:t>
            </a:r>
            <a:r>
              <a:rPr sz="200" spc="-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00" b="1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sns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50"/>
              </a:spcBef>
            </a:pP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matplotlib.pyplot</a:t>
            </a:r>
            <a:r>
              <a:rPr sz="200" spc="1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00" b="1" spc="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337" y="636188"/>
            <a:ext cx="14414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[2]: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5214" y="639154"/>
            <a:ext cx="3056255" cy="60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spc="1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spc="2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pd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read_csv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"Home.csv"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0337" y="720542"/>
            <a:ext cx="14414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[3]: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15214" y="723509"/>
            <a:ext cx="3056255" cy="60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0337" y="1598704"/>
            <a:ext cx="14414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[4]: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15214" y="1601671"/>
            <a:ext cx="3056255" cy="60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4937" y="1657104"/>
            <a:ext cx="842644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00" spc="15" baseline="-2800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Out[4]:</a:t>
            </a:r>
            <a:r>
              <a:rPr sz="300" spc="120" baseline="-2800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RangeIndex(start=0,</a:t>
            </a:r>
            <a:r>
              <a:rPr sz="2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stop=584,</a:t>
            </a:r>
            <a:r>
              <a:rPr sz="2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step=1)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0337" y="1756600"/>
            <a:ext cx="14414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[5]: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15214" y="1759567"/>
            <a:ext cx="3056255" cy="60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min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0337" y="2202170"/>
            <a:ext cx="14414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[6]: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15214" y="2205136"/>
            <a:ext cx="3056255" cy="60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max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0337" y="2649902"/>
            <a:ext cx="14414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[7]: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15214" y="2652869"/>
            <a:ext cx="3056255" cy="60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head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0337" y="3110612"/>
            <a:ext cx="14414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[8]: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15214" y="3113579"/>
            <a:ext cx="3056255" cy="60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columns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2237" y="3169013"/>
            <a:ext cx="1576705" cy="128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0515" marR="43180" indent="-260350">
              <a:lnSpc>
                <a:spcPct val="114000"/>
              </a:lnSpc>
              <a:spcBef>
                <a:spcPts val="90"/>
              </a:spcBef>
            </a:pPr>
            <a:r>
              <a:rPr sz="300" spc="15" baseline="-2800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Out[8]:</a:t>
            </a:r>
            <a:r>
              <a:rPr sz="300" spc="135" baseline="-2800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Index(['Price',</a:t>
            </a:r>
            <a:r>
              <a:rPr sz="2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'Bedrooms',</a:t>
            </a:r>
            <a:r>
              <a:rPr sz="2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'Bathrooms',</a:t>
            </a:r>
            <a:r>
              <a:rPr sz="2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'sqft_living',</a:t>
            </a:r>
            <a:r>
              <a:rPr sz="2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'floors',</a:t>
            </a:r>
            <a:r>
              <a:rPr sz="2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'sqft_above', </a:t>
            </a:r>
            <a:r>
              <a:rPr sz="2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'Home_built',</a:t>
            </a:r>
            <a:r>
              <a:rPr sz="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'city', 'country'],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293370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latin typeface="Courier New" panose="02070309020205020404"/>
                <a:cs typeface="Courier New" panose="02070309020205020404"/>
              </a:rPr>
              <a:t>dtype='object')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0337" y="3309604"/>
            <a:ext cx="14414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[9]: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15214" y="3312571"/>
            <a:ext cx="3056255" cy="60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shape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4937" y="3368004"/>
            <a:ext cx="35369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00" spc="15" baseline="-2800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Out[9]:</a:t>
            </a:r>
            <a:r>
              <a:rPr sz="300" spc="67" baseline="-2800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(584,</a:t>
            </a:r>
            <a:r>
              <a:rPr sz="2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latin typeface="Courier New" panose="02070309020205020404"/>
                <a:cs typeface="Courier New" panose="02070309020205020404"/>
              </a:rPr>
              <a:t>9)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3439" y="3467500"/>
            <a:ext cx="16065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[10]: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15214" y="3470468"/>
            <a:ext cx="3056255" cy="60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8039" y="3541041"/>
            <a:ext cx="31940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Out[10]:</a:t>
            </a:r>
            <a:r>
              <a:rPr sz="200" spc="35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" spc="15" baseline="28000" dirty="0">
                <a:latin typeface="Courier New" panose="02070309020205020404"/>
                <a:cs typeface="Courier New" panose="02070309020205020404"/>
              </a:rPr>
              <a:t>Price</a:t>
            </a:r>
            <a:endParaRPr sz="300" baseline="28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3439" y="3915233"/>
            <a:ext cx="16065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[11]: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15214" y="3918200"/>
            <a:ext cx="3056255" cy="60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iloc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8039" y="3988774"/>
            <a:ext cx="31940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Out[11]:</a:t>
            </a:r>
            <a:r>
              <a:rPr sz="200" spc="35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" spc="15" baseline="28000" dirty="0">
                <a:latin typeface="Courier New" panose="02070309020205020404"/>
                <a:cs typeface="Courier New" panose="02070309020205020404"/>
              </a:rPr>
              <a:t>Price</a:t>
            </a:r>
            <a:endParaRPr sz="300" baseline="28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3439" y="4360802"/>
            <a:ext cx="16065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[12]: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15214" y="4363770"/>
            <a:ext cx="3056255" cy="60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describe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3439" y="4434344"/>
            <a:ext cx="16065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Out[12]: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3439" y="4990224"/>
            <a:ext cx="16065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[13]: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15214" y="4993190"/>
            <a:ext cx="3056255" cy="60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info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3439" y="5647764"/>
            <a:ext cx="16065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[14]: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15214" y="5650730"/>
            <a:ext cx="3056255" cy="60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isnull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3439" y="5721304"/>
            <a:ext cx="16065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Out[14]: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3439" y="6525924"/>
            <a:ext cx="16065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[15]: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15214" y="6528892"/>
            <a:ext cx="3056255" cy="60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3439" y="6971494"/>
            <a:ext cx="16065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[16]: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15214" y="6974461"/>
            <a:ext cx="3056255" cy="60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duplicated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3439" y="7488442"/>
            <a:ext cx="16065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[17]: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15214" y="7491408"/>
            <a:ext cx="3056255" cy="79819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 Sample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data for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first 10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entries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5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home_built_years</a:t>
            </a:r>
            <a:r>
              <a:rPr sz="200" spc="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spc="2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1955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1921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1966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1963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1976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1977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1977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1923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1956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1939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" i="1" spc="2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frequency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00" i="1" spc="2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each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home</a:t>
            </a:r>
            <a:r>
              <a:rPr sz="200" i="1" spc="2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construction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year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home_built_counts</a:t>
            </a:r>
            <a:r>
              <a:rPr sz="200" spc="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spc="5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50"/>
              </a:spcBef>
            </a:pP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year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b="1" spc="15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home_built_years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46685" marR="2428240" indent="-67945">
              <a:lnSpc>
                <a:spcPct val="114000"/>
              </a:lnSpc>
            </a:pP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year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in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home_built_counts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home_built_counts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year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00" spc="-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" b="1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79375">
              <a:lnSpc>
                <a:spcPct val="100000"/>
              </a:lnSpc>
              <a:spcBef>
                <a:spcPts val="30"/>
              </a:spcBef>
            </a:pP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ct val="100000"/>
              </a:lnSpc>
              <a:spcBef>
                <a:spcPts val="5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home_built_counts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year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 Prepare data for the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pie chart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 marR="2073910">
              <a:lnSpc>
                <a:spcPts val="290"/>
              </a:lnSpc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labels</a:t>
            </a:r>
            <a:r>
              <a:rPr sz="200" spc="1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spc="15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str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year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" b="1" spc="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year</a:t>
            </a:r>
            <a:r>
              <a:rPr sz="200" spc="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b="1" spc="15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home_built_counts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keys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()] </a:t>
            </a:r>
            <a:r>
              <a:rPr sz="200" spc="-10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sizes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home_built_counts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" i="1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chart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figure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figsize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6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6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 marR="1719580">
              <a:lnSpc>
                <a:spcPct val="114000"/>
              </a:lnSpc>
              <a:spcBef>
                <a:spcPts val="1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sizes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labels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labels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autopct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'%1.1f%%'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startangle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140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axis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'equal'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" spc="3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Equal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aspect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ratio</a:t>
            </a:r>
            <a:r>
              <a:rPr sz="200" i="1" spc="2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ensures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that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" i="1" spc="2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drawn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circle. </a:t>
            </a:r>
            <a:r>
              <a:rPr sz="200" i="1" spc="-10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'Distribution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Home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Construction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Years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(First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Entries)'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show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3439" y="9432942"/>
            <a:ext cx="16065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[18]: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15214" y="9435908"/>
            <a:ext cx="3056255" cy="833119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 Sample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data for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first 20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entries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floors</a:t>
            </a:r>
            <a:r>
              <a:rPr sz="200" spc="1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spc="2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1.5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2.0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1.0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1.0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1.0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2.0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2.0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1.0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1.5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1.0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1.5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1.0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1.5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1.0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1.0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1.0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2.0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1.0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1.0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1.0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 Count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frequency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of each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floor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floor_counts</a:t>
            </a:r>
            <a:r>
              <a:rPr sz="200" spc="-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0"/>
              </a:spcBef>
            </a:pP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" b="1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floor</a:t>
            </a:r>
            <a:r>
              <a:rPr sz="200" spc="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b="1" spc="5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floors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46685" marR="2496185" indent="-67945">
              <a:lnSpc>
                <a:spcPct val="114000"/>
              </a:lnSpc>
              <a:spcBef>
                <a:spcPts val="20"/>
              </a:spcBef>
            </a:pP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floor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in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floor_counts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floor_counts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floor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00" spc="-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" b="1" spc="-5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79375">
              <a:lnSpc>
                <a:spcPct val="100000"/>
              </a:lnSpc>
              <a:spcBef>
                <a:spcPts val="30"/>
              </a:spcBef>
            </a:pP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floor_counts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floor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00" spc="-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spc="-15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Prepare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chart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 marR="2023110">
              <a:lnSpc>
                <a:spcPct val="114000"/>
              </a:lnSpc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labels</a:t>
            </a:r>
            <a:r>
              <a:rPr sz="200" spc="1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spc="15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f"Floor</a:t>
            </a:r>
            <a:r>
              <a:rPr sz="200" spc="2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floor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}"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" b="1" spc="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floor</a:t>
            </a:r>
            <a:r>
              <a:rPr sz="200" spc="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b="1" spc="15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floor_counts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keys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()] </a:t>
            </a:r>
            <a:r>
              <a:rPr sz="200" spc="-10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sizes</a:t>
            </a:r>
            <a:r>
              <a:rPr sz="200" spc="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floor_counts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5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colors</a:t>
            </a:r>
            <a:r>
              <a:rPr sz="200" spc="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spc="3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'gold'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3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'yellowgreen'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3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'lightcoral'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3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'lightskyblue'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" i="1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chart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figure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figsize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 marR="1702435">
              <a:lnSpc>
                <a:spcPct val="114000"/>
              </a:lnSpc>
              <a:spcBef>
                <a:spcPts val="2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sizes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3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labels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labels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3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colors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colors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4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autopct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'%1.1f%%'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3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startangle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140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" spc="-10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axis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'equal'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" spc="3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Equal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aspect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ratio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ensures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that</a:t>
            </a:r>
            <a:r>
              <a:rPr sz="200" i="1" spc="2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drawn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circle. 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'Distribution of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Number of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Floors (First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20 Entries)'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show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3439" y="11061650"/>
            <a:ext cx="16065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[19]: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15214" y="11064616"/>
            <a:ext cx="3056255" cy="69215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matplotlib.pyplot</a:t>
            </a:r>
            <a:r>
              <a:rPr sz="200" spc="1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00" b="1" spc="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 Sample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data for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the first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8 entries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home_built_years</a:t>
            </a:r>
            <a:r>
              <a:rPr sz="200" spc="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spc="2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1955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1921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1966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1963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1976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1977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1977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1939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cities</a:t>
            </a:r>
            <a:r>
              <a:rPr sz="200" spc="3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spc="3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"Shoreline"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3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"Kent"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3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"Bellevue"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3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"Redmond"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3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"Vashon"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3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"Woodinville"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3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"Seattle"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3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"SeaTac"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a scatter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plot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figure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figsize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8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 marR="1989455">
              <a:lnSpc>
                <a:spcPts val="290"/>
              </a:lnSpc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scatter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home_built_years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3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cities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3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color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'blue'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3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alpha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0.7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" spc="-10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xlabel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'Year</a:t>
            </a:r>
            <a:r>
              <a:rPr sz="200" spc="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Built'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1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ylabel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'City'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 marR="1939290">
              <a:lnSpc>
                <a:spcPct val="114000"/>
              </a:lnSpc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'Home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Construction</a:t>
            </a:r>
            <a:r>
              <a:rPr sz="200" spc="2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Years</a:t>
            </a:r>
            <a:r>
              <a:rPr sz="200" spc="2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" spc="2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Cities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(First</a:t>
            </a:r>
            <a:r>
              <a:rPr sz="200" spc="2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8</a:t>
            </a:r>
            <a:r>
              <a:rPr sz="200" spc="2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Entries)'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" spc="-10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grid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 Add labels to the data points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0"/>
              </a:spcBef>
            </a:pP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" b="1" spc="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" spc="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b="1" spc="2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range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len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home_built_years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)):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79375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text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home_built_years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],</a:t>
            </a:r>
            <a:r>
              <a:rPr sz="200" spc="5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cities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],</a:t>
            </a:r>
            <a:r>
              <a:rPr sz="200" spc="5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str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home_built_years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]),</a:t>
            </a:r>
            <a:r>
              <a:rPr sz="200" spc="5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ha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'right'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5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va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'bottom'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5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color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'black'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5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fontsize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8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show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3439" y="12642774"/>
            <a:ext cx="16065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[24]: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15214" y="12645739"/>
            <a:ext cx="3056255" cy="90424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 Select the first 15 entries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5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subset</a:t>
            </a:r>
            <a:r>
              <a:rPr sz="200" spc="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spc="5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head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Calculate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distribution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cities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city_counts</a:t>
            </a:r>
            <a:r>
              <a:rPr sz="200" spc="3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spc="35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subset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'city'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value_counts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Calculate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" i="1" spc="2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distribution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00" i="1" spc="2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countries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country_counts</a:t>
            </a:r>
            <a:r>
              <a:rPr sz="200" spc="4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spc="45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subset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'country'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value_counts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" i="1" spc="2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figure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00" i="1" spc="2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two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subplots</a:t>
            </a:r>
            <a:r>
              <a:rPr sz="200" i="1" spc="2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(one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" i="1" spc="2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city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" i="1" spc="2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one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" i="1" spc="2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country)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fig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axes</a:t>
            </a:r>
            <a:r>
              <a:rPr sz="200" spc="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spc="2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subplots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figsize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6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 Create a pie chart for cities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 marR="1601470">
              <a:lnSpc>
                <a:spcPct val="114000"/>
              </a:lnSpc>
              <a:spcBef>
                <a:spcPts val="1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axes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city_counts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5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labels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city_counts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5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autopct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'%1.1f%%'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5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startangle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140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" spc="-10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axes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set_title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'Distribution of Cities in flat'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 Create a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pie chart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for countries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 marR="1499870">
              <a:lnSpc>
                <a:spcPct val="114000"/>
              </a:lnSpc>
              <a:spcBef>
                <a:spcPts val="2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axes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country_counts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5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labels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country_counts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5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autopct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'%1.1f%%'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6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startangle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140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" spc="-10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axes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set_title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'Distribution of Countries in flat'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" i="1" spc="-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Adjust</a:t>
            </a:r>
            <a:r>
              <a:rPr sz="200" i="1" spc="-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layout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5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tight_layout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Display the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pie charts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show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3439" y="14851155"/>
            <a:ext cx="16065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[26]: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15214" y="14854121"/>
            <a:ext cx="3056255" cy="55181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 Select the first 10 entries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subset</a:t>
            </a:r>
            <a:r>
              <a:rPr sz="200" spc="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spc="5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head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" i="1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bar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graph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figure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figsize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8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 marR="554990">
              <a:lnSpc>
                <a:spcPts val="290"/>
              </a:lnSpc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bar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subset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5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subset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'Bedrooms'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],</a:t>
            </a:r>
            <a:r>
              <a:rPr sz="200" spc="6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color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'blue'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5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'green'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6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'orange'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6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'red'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'purple'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'black'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'yellowgreen'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'pink'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'brown'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],</a:t>
            </a:r>
            <a:r>
              <a:rPr sz="200" spc="5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label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'Bedrooms'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" spc="-10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xlabel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'City'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1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ylabel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'Number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00" spc="2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Bedrooms'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 marR="2107565">
              <a:lnSpc>
                <a:spcPct val="114000"/>
              </a:lnSpc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'Number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Bedrooms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Houses'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" spc="-10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xticks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subset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subset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'city'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rotation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45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45"/>
              </a:spcBef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#plt.legend()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tight_layout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" i="1" spc="-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Display</a:t>
            </a:r>
            <a:r>
              <a:rPr sz="200" i="1" spc="-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" i="1" spc="-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graph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5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show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3439" y="16289521"/>
            <a:ext cx="16065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[22]: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15214" y="16292489"/>
            <a:ext cx="3056255" cy="60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house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head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3439" y="17031417"/>
            <a:ext cx="160655" cy="5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616161"/>
                </a:solidFill>
                <a:latin typeface="Courier New" panose="02070309020205020404"/>
                <a:cs typeface="Courier New" panose="02070309020205020404"/>
              </a:rPr>
              <a:t>[27]: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15214" y="17034383"/>
            <a:ext cx="3056255" cy="58674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"/>
              </a:spcBef>
            </a:pP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matplotlib.pyplot</a:t>
            </a:r>
            <a:r>
              <a:rPr sz="200" spc="1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00" b="1" spc="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 Sample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data for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first 10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entries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prices</a:t>
            </a:r>
            <a:r>
              <a:rPr sz="200" spc="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b="1" spc="25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300000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200000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400000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500000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600000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800000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900000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1000000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1000000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400000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5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bedrooms 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]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 marR="2310130">
              <a:lnSpc>
                <a:spcPct val="115000"/>
              </a:lnSpc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 Create a scatter plot </a:t>
            </a:r>
            <a:r>
              <a:rPr sz="200" i="1" spc="1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figure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figsize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8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" spc="10" dirty="0">
                <a:solidFill>
                  <a:srgbClr val="00870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scatter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bedrooms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prices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" spc="2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color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'blue'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" spc="-10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xlabel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'Number of Bedrooms'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" spc="1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ylabel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'Price'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 marR="2023745">
              <a:lnSpc>
                <a:spcPct val="114000"/>
              </a:lnSpc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'Price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vs.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00" spc="2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Bedrooms</a:t>
            </a:r>
            <a:r>
              <a:rPr sz="200" spc="2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(First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" spc="15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B92020"/>
                </a:solidFill>
                <a:latin typeface="Courier New" panose="02070309020205020404"/>
                <a:cs typeface="Courier New" panose="02070309020205020404"/>
              </a:rPr>
              <a:t>Entries)'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" spc="-105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grid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" b="1" spc="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</a:pP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" i="1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Display</a:t>
            </a:r>
            <a:r>
              <a:rPr sz="200" i="1" spc="5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" i="1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" i="1" spc="10" dirty="0">
                <a:solidFill>
                  <a:srgbClr val="408080"/>
                </a:solidFill>
                <a:latin typeface="Courier New" panose="02070309020205020404"/>
                <a:cs typeface="Courier New" panose="02070309020205020404"/>
              </a:rPr>
              <a:t>graph</a:t>
            </a:r>
            <a:endParaRPr sz="200">
              <a:latin typeface="Courier New" panose="02070309020205020404"/>
              <a:cs typeface="Courier New" panose="02070309020205020404"/>
            </a:endParaRPr>
          </a:p>
          <a:p>
            <a:pPr marL="12065">
              <a:lnSpc>
                <a:spcPct val="100000"/>
              </a:lnSpc>
              <a:spcBef>
                <a:spcPts val="30"/>
              </a:spcBef>
            </a:pP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plt</a:t>
            </a:r>
            <a:r>
              <a:rPr sz="200" b="1" spc="10" dirty="0">
                <a:solidFill>
                  <a:srgbClr val="AA21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" spc="1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show</a:t>
            </a:r>
            <a:r>
              <a:rPr sz="200" spc="10" dirty="0">
                <a:solidFill>
                  <a:srgbClr val="0054AA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14383</Words>
  <Application>WPS Presentation</Application>
  <PresentationFormat>On-screen Show (4:3)</PresentationFormat>
  <Paragraphs>416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MT</vt:lpstr>
      <vt:lpstr>Courier New</vt:lpstr>
      <vt:lpstr>Arial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kumar</cp:lastModifiedBy>
  <cp:revision>1</cp:revision>
  <dcterms:created xsi:type="dcterms:W3CDTF">2024-01-11T08:37:14Z</dcterms:created>
  <dcterms:modified xsi:type="dcterms:W3CDTF">2024-01-11T08:37:14Z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2023-09-23T05:30:00Z</vt:filetime>
  </property>
  <property fmtid="{D5CDD505-2E9C-101B-9397-08002B2CF9AE}" pid="3" name="Creator">
    <vt:lpwstr>Chromium</vt:lpwstr>
  </property>
  <property fmtid="{D5CDD505-2E9C-101B-9397-08002B2CF9AE}" pid="4" name="LastSaved">
    <vt:filetime>2023-09-23T05:30:00Z</vt:filetime>
  </property>
  <property fmtid="{D5CDD505-2E9C-101B-9397-08002B2CF9AE}" pid="5" name="ICV">
    <vt:lpwstr>48BE49B49E9D47DDAA85C798BC630FCB_12</vt:lpwstr>
  </property>
  <property fmtid="{D5CDD505-2E9C-101B-9397-08002B2CF9AE}" pid="6" name="KSOProductBuildVer">
    <vt:lpwstr>1033-12.2.0.13359</vt:lpwstr>
  </property>
</Properties>
</file>