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71" r:id="rId6"/>
    <p:sldId id="261" r:id="rId7"/>
    <p:sldId id="260" r:id="rId8"/>
    <p:sldId id="267" r:id="rId9"/>
    <p:sldId id="262" r:id="rId10"/>
    <p:sldId id="263" r:id="rId11"/>
    <p:sldId id="269" r:id="rId12"/>
    <p:sldId id="264" r:id="rId13"/>
    <p:sldId id="270" r:id="rId14"/>
    <p:sldId id="268" r:id="rId15"/>
    <p:sldId id="2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718" autoAdjust="0"/>
  </p:normalViewPr>
  <p:slideViewPr>
    <p:cSldViewPr>
      <p:cViewPr varScale="1">
        <p:scale>
          <a:sx n="70" d="100"/>
          <a:sy n="70" d="100"/>
        </p:scale>
        <p:origin x="-13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9/20/2017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9/20/2017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8229600" cy="1828800"/>
          </a:xfrm>
        </p:spPr>
        <p:txBody>
          <a:bodyPr>
            <a:normAutofit fontScale="90000"/>
          </a:bodyPr>
          <a:lstStyle/>
          <a:p>
            <a:pPr algn="ctr"/>
            <a:r>
              <a:rPr lang="en-US" sz="8000" dirty="0" smtClean="0"/>
              <a:t>Team</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2362200" y="4495800"/>
            <a:ext cx="6400800" cy="1981200"/>
          </a:xfrm>
        </p:spPr>
        <p:txBody>
          <a:bodyPr>
            <a:noAutofit/>
          </a:bodyPr>
          <a:lstStyle/>
          <a:p>
            <a:r>
              <a:rPr lang="en-US" sz="2400" dirty="0" err="1" smtClean="0"/>
              <a:t>Anshu</a:t>
            </a:r>
            <a:r>
              <a:rPr lang="en-US" sz="2400" dirty="0" smtClean="0"/>
              <a:t> </a:t>
            </a:r>
            <a:r>
              <a:rPr lang="en-US" sz="2400" dirty="0" err="1" smtClean="0"/>
              <a:t>Ahirwar</a:t>
            </a:r>
            <a:r>
              <a:rPr lang="en-US" sz="2400" dirty="0" smtClean="0"/>
              <a:t> (150050077)</a:t>
            </a:r>
          </a:p>
          <a:p>
            <a:r>
              <a:rPr lang="en-US" sz="2400" dirty="0" err="1" smtClean="0"/>
              <a:t>Ashish</a:t>
            </a:r>
            <a:r>
              <a:rPr lang="en-US" sz="2400" dirty="0" smtClean="0"/>
              <a:t> Chandra (05D05016)</a:t>
            </a:r>
          </a:p>
          <a:p>
            <a:r>
              <a:rPr lang="en-US" sz="2400" dirty="0" err="1" smtClean="0"/>
              <a:t>Deepesh</a:t>
            </a:r>
            <a:r>
              <a:rPr lang="en-US" sz="2400" dirty="0" smtClean="0"/>
              <a:t> </a:t>
            </a:r>
            <a:r>
              <a:rPr lang="en-US" sz="2400" dirty="0" err="1" smtClean="0"/>
              <a:t>Meena</a:t>
            </a:r>
            <a:r>
              <a:rPr lang="en-US" sz="2400" dirty="0" smtClean="0"/>
              <a:t> (150050041)</a:t>
            </a:r>
            <a:endParaRPr lang="en-US" sz="2400" dirty="0"/>
          </a:p>
        </p:txBody>
      </p:sp>
      <p:pic>
        <p:nvPicPr>
          <p:cNvPr id="4" name="Picture 2" descr="C:\Users\ASHISH\Desktop\Project CS251\ransomwarelogo.gif"/>
          <p:cNvPicPr>
            <a:picLocks noChangeAspect="1" noChangeArrowheads="1" noCrop="1"/>
          </p:cNvPicPr>
          <p:nvPr/>
        </p:nvPicPr>
        <p:blipFill>
          <a:blip r:embed="rId2"/>
          <a:srcRect/>
          <a:stretch>
            <a:fillRect/>
          </a:stretch>
        </p:blipFill>
        <p:spPr bwMode="auto">
          <a:xfrm>
            <a:off x="76200" y="2877922"/>
            <a:ext cx="8915400" cy="1141171"/>
          </a:xfrm>
          <a:prstGeom prst="rect">
            <a:avLst/>
          </a:prstGeom>
          <a:noFill/>
          <a:scene3d>
            <a:camera prst="orthographicFront">
              <a:rot lat="0" lon="0" rev="2400000"/>
            </a:camera>
            <a:lightRig rig="threePt" dir="t"/>
          </a:scene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a:buNone/>
            </a:pPr>
            <a:r>
              <a:rPr lang="en-US" dirty="0" smtClean="0"/>
              <a:t>	There will be three dashboards called </a:t>
            </a:r>
            <a:r>
              <a:rPr lang="en-US" dirty="0" smtClean="0">
                <a:solidFill>
                  <a:srgbClr val="00B0F0"/>
                </a:solidFill>
              </a:rPr>
              <a:t>SHAKTIMAAN</a:t>
            </a:r>
            <a:r>
              <a:rPr lang="en-US" dirty="0" smtClean="0"/>
              <a:t>, </a:t>
            </a:r>
            <a:r>
              <a:rPr lang="en-US" dirty="0" smtClean="0">
                <a:solidFill>
                  <a:srgbClr val="00B0F0"/>
                </a:solidFill>
              </a:rPr>
              <a:t>GEETA</a:t>
            </a:r>
            <a:r>
              <a:rPr lang="en-US" dirty="0" smtClean="0"/>
              <a:t> and </a:t>
            </a:r>
            <a:r>
              <a:rPr lang="en-US" dirty="0" smtClean="0">
                <a:solidFill>
                  <a:srgbClr val="00B0F0"/>
                </a:solidFill>
              </a:rPr>
              <a:t>GANGADHAR</a:t>
            </a:r>
            <a:r>
              <a:rPr lang="en-US" dirty="0" smtClean="0"/>
              <a:t>. Data can be inserted into the database through any of the above dashboards by an employee with proper authority.</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1026" name="Picture 2" descr="C:\Program Files\EasyPHP-Devserver-17\eds-www\banking\img\login-screen.jpg"/>
          <p:cNvPicPr>
            <a:picLocks noChangeAspect="1" noChangeArrowheads="1"/>
          </p:cNvPicPr>
          <p:nvPr/>
        </p:nvPicPr>
        <p:blipFill>
          <a:blip r:embed="rId2"/>
          <a:stretch>
            <a:fillRect/>
          </a:stretch>
        </p:blipFill>
        <p:spPr bwMode="auto">
          <a:xfrm>
            <a:off x="554832" y="1676400"/>
            <a:ext cx="8131968" cy="457199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US" dirty="0"/>
          </a:p>
        </p:txBody>
      </p:sp>
      <p:sp>
        <p:nvSpPr>
          <p:cNvPr id="3" name="Content Placeholder 2"/>
          <p:cNvSpPr>
            <a:spLocks noGrp="1"/>
          </p:cNvSpPr>
          <p:nvPr>
            <p:ph idx="1"/>
          </p:nvPr>
        </p:nvSpPr>
        <p:spPr/>
        <p:txBody>
          <a:bodyPr>
            <a:normAutofit/>
          </a:bodyPr>
          <a:lstStyle/>
          <a:p>
            <a:r>
              <a:rPr lang="en-US" sz="2400" dirty="0" smtClean="0">
                <a:solidFill>
                  <a:srgbClr val="00B0F0"/>
                </a:solidFill>
              </a:rPr>
              <a:t>BANKWALAH</a:t>
            </a:r>
            <a:r>
              <a:rPr lang="en-US" sz="2400" dirty="0" smtClean="0"/>
              <a:t> is a student project which can be used by banks to further develop it as per their needs.</a:t>
            </a:r>
          </a:p>
          <a:p>
            <a:r>
              <a:rPr lang="en-US" sz="2400" dirty="0" smtClean="0"/>
              <a:t>It uses basic login features. The security must be further improved before you can use it in a real life scenario.</a:t>
            </a:r>
          </a:p>
          <a:p>
            <a:r>
              <a:rPr lang="en-US" sz="2400" dirty="0" smtClean="0"/>
              <a:t>We have left a number of modules like loans, drafts, cheques, special benefits to senior citizens, net banking etc which need to be developed further.</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normAutofit/>
          </a:bodyPr>
          <a:lstStyle/>
          <a:p>
            <a:r>
              <a:rPr lang="en-US" sz="1800" dirty="0" smtClean="0">
                <a:solidFill>
                  <a:srgbClr val="00B0F0"/>
                </a:solidFill>
              </a:rPr>
              <a:t>BANKWALAH</a:t>
            </a:r>
            <a:r>
              <a:rPr lang="en-US" sz="1800" dirty="0" smtClean="0"/>
              <a:t> will be tested on </a:t>
            </a:r>
            <a:r>
              <a:rPr lang="en-US" sz="1800" dirty="0" err="1" smtClean="0"/>
              <a:t>localhost</a:t>
            </a:r>
            <a:r>
              <a:rPr lang="en-US" sz="1800" dirty="0" smtClean="0"/>
              <a:t> installed in our personal laptops.</a:t>
            </a:r>
          </a:p>
          <a:p>
            <a:r>
              <a:rPr lang="en-US" sz="1800" dirty="0" smtClean="0"/>
              <a:t>We have Apache Web Server, MySQL and PHP7 installed in our laptops.</a:t>
            </a:r>
          </a:p>
          <a:p>
            <a:r>
              <a:rPr lang="en-US" sz="1800" dirty="0" smtClean="0"/>
              <a:t>Open in Browser : http://localhost/bankwalah/shaktimaan.php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smtClean="0"/>
              <a:t>WORK ALLOCATION / TIMELINE</a:t>
            </a:r>
            <a:endParaRPr lang="en-US" dirty="0"/>
          </a:p>
        </p:txBody>
      </p:sp>
      <p:sp>
        <p:nvSpPr>
          <p:cNvPr id="3" name="Content Placeholder 2"/>
          <p:cNvSpPr>
            <a:spLocks noGrp="1"/>
          </p:cNvSpPr>
          <p:nvPr>
            <p:ph idx="1"/>
          </p:nvPr>
        </p:nvSpPr>
        <p:spPr/>
        <p:txBody>
          <a:bodyPr/>
          <a:lstStyle/>
          <a:p>
            <a:r>
              <a:rPr lang="en-US" sz="2400" dirty="0" smtClean="0"/>
              <a:t>Database Queries and PHP – </a:t>
            </a:r>
            <a:r>
              <a:rPr lang="en-US" sz="2400" dirty="0" err="1" smtClean="0"/>
              <a:t>Ashish</a:t>
            </a:r>
            <a:endParaRPr lang="en-US" sz="2400" dirty="0" smtClean="0"/>
          </a:p>
          <a:p>
            <a:r>
              <a:rPr lang="en-US" sz="2400" dirty="0" smtClean="0"/>
              <a:t>Dashboard and Calculation Scripts – </a:t>
            </a:r>
            <a:r>
              <a:rPr lang="en-US" sz="2400" dirty="0" err="1" smtClean="0"/>
              <a:t>Deepesh</a:t>
            </a:r>
            <a:endParaRPr lang="en-US" sz="2400" dirty="0" smtClean="0"/>
          </a:p>
          <a:p>
            <a:r>
              <a:rPr lang="en-US" sz="2400" dirty="0" smtClean="0"/>
              <a:t>HTML and Layouts  –  </a:t>
            </a:r>
            <a:r>
              <a:rPr lang="en-US" sz="2400" dirty="0" err="1" smtClean="0"/>
              <a:t>Anshu</a:t>
            </a:r>
            <a:endParaRPr lang="en-US" sz="2400" dirty="0" smtClean="0"/>
          </a:p>
          <a:p>
            <a:r>
              <a:rPr lang="en-US" sz="2400" dirty="0" smtClean="0"/>
              <a:t>We will try to finish the project well before the deadline.</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smtClean="0"/>
              <a:t>PHP and MySQL Web Development, Luke Welling and Laura Thomson, </a:t>
            </a:r>
            <a:r>
              <a:rPr lang="en-US" sz="1600" dirty="0" err="1" smtClean="0"/>
              <a:t>Sams</a:t>
            </a:r>
            <a:r>
              <a:rPr lang="en-US" sz="1600" dirty="0" smtClean="0"/>
              <a:t> Publishing</a:t>
            </a:r>
          </a:p>
          <a:p>
            <a:r>
              <a:rPr lang="en-US" sz="1600" dirty="0" smtClean="0"/>
              <a:t>SQL For Dummies, 8</a:t>
            </a:r>
            <a:r>
              <a:rPr lang="en-US" sz="1600" baseline="30000" dirty="0" smtClean="0"/>
              <a:t>th</a:t>
            </a:r>
            <a:r>
              <a:rPr lang="en-US" sz="1600" dirty="0" smtClean="0"/>
              <a:t> Ed., Allen G. Taylor, Wiley Publishing</a:t>
            </a:r>
          </a:p>
          <a:p>
            <a:r>
              <a:rPr lang="en-US" sz="1600" dirty="0" smtClean="0"/>
              <a:t>Database Development for Dummies, Allen G. Taylor, Wiley Publishing</a:t>
            </a:r>
          </a:p>
          <a:p>
            <a:r>
              <a:rPr lang="en-US" sz="1600" dirty="0" smtClean="0"/>
              <a:t>http://www.w3schools.com</a:t>
            </a:r>
          </a:p>
          <a:p>
            <a:r>
              <a:rPr lang="en-US" sz="1600" dirty="0" smtClean="0"/>
              <a:t>http://searchdatamanagement.techtarget.com/answer/Definition-of-primary-super-foreign-and-candidate-key-in-the-DBMS</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648200"/>
            <a:ext cx="5334000" cy="1143000"/>
          </a:xfrm>
        </p:spPr>
        <p:txBody>
          <a:bodyPr/>
          <a:lstStyle/>
          <a:p>
            <a:pPr algn="ctr"/>
            <a:r>
              <a:rPr lang="en-US" dirty="0" smtClean="0">
                <a:sym typeface="Wingdings" pitchFamily="2" charset="2"/>
              </a:rPr>
              <a:t> </a:t>
            </a:r>
            <a:r>
              <a:rPr lang="en-US" dirty="0" smtClean="0"/>
              <a:t>THANK YOU </a:t>
            </a:r>
            <a:r>
              <a:rPr lang="en-US" dirty="0" smtClean="0">
                <a:sym typeface="Wingdings" pitchFamily="2" charset="2"/>
              </a:rPr>
              <a:t></a:t>
            </a:r>
            <a:endParaRPr lang="en-US" dirty="0"/>
          </a:p>
        </p:txBody>
      </p:sp>
      <p:pic>
        <p:nvPicPr>
          <p:cNvPr id="2050" name="Picture 2" descr="C:\Users\ASHISH\Desktop\Project CS251\viruslogo.gif"/>
          <p:cNvPicPr>
            <a:picLocks noChangeAspect="1" noChangeArrowheads="1" noCrop="1"/>
          </p:cNvPicPr>
          <p:nvPr/>
        </p:nvPicPr>
        <p:blipFill>
          <a:blip r:embed="rId2"/>
          <a:srcRect/>
          <a:stretch>
            <a:fillRect/>
          </a:stretch>
        </p:blipFill>
        <p:spPr bwMode="auto">
          <a:xfrm>
            <a:off x="1924050" y="809625"/>
            <a:ext cx="5238750" cy="3914775"/>
          </a:xfrm>
          <a:prstGeom prst="rect">
            <a:avLst/>
          </a:prstGeom>
          <a:noFill/>
        </p:spPr>
      </p:pic>
      <p:pic>
        <p:nvPicPr>
          <p:cNvPr id="2051" name="Picture 3" descr="C:\Users\ASHISH\Desktop\Project CS251\ransomwarelogo.gif"/>
          <p:cNvPicPr>
            <a:picLocks noChangeAspect="1" noChangeArrowheads="1" noCrop="1"/>
          </p:cNvPicPr>
          <p:nvPr/>
        </p:nvPicPr>
        <p:blipFill>
          <a:blip r:embed="rId3"/>
          <a:srcRect/>
          <a:stretch>
            <a:fillRect/>
          </a:stretch>
        </p:blipFill>
        <p:spPr bwMode="auto">
          <a:xfrm>
            <a:off x="2171700" y="3581400"/>
            <a:ext cx="4762500" cy="609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BankWALAH</a:t>
            </a:r>
            <a:endParaRPr lang="en-US" dirty="0"/>
          </a:p>
        </p:txBody>
      </p:sp>
      <p:sp>
        <p:nvSpPr>
          <p:cNvPr id="3" name="Subtitle 2"/>
          <p:cNvSpPr>
            <a:spLocks noGrp="1"/>
          </p:cNvSpPr>
          <p:nvPr>
            <p:ph type="subTitle" idx="1"/>
          </p:nvPr>
        </p:nvSpPr>
        <p:spPr/>
        <p:txBody>
          <a:bodyPr/>
          <a:lstStyle/>
          <a:p>
            <a:r>
              <a:rPr lang="en-US" dirty="0" smtClean="0"/>
              <a:t>Open-Source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00B0F0"/>
                </a:solidFill>
              </a:rPr>
              <a:t>BANKWALAH</a:t>
            </a:r>
            <a:r>
              <a:rPr lang="en-US" dirty="0" smtClean="0"/>
              <a:t> is a web application that can be used by banks to manage their daily activities like managing employees, creating  new accounts, crediting and debiting money to user accounts, calculating interests and crediting them to user accounts, debiting user accounts for charges like ATM uses etc.</a:t>
            </a:r>
            <a:endParaRPr lang="en-US" dirty="0"/>
          </a:p>
        </p:txBody>
      </p:sp>
      <p:sp>
        <p:nvSpPr>
          <p:cNvPr id="6" name="Title 5"/>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000" dirty="0" smtClean="0"/>
              <a:t>We see that all of the banks worldwide use their specialized software and there is no common platform.</a:t>
            </a:r>
          </a:p>
          <a:p>
            <a:r>
              <a:rPr lang="en-US" sz="2000" dirty="0" smtClean="0"/>
              <a:t>The main objective of </a:t>
            </a:r>
            <a:r>
              <a:rPr lang="en-US" sz="2000" dirty="0" smtClean="0">
                <a:solidFill>
                  <a:srgbClr val="00B0F0"/>
                </a:solidFill>
              </a:rPr>
              <a:t>BANKWALAH</a:t>
            </a:r>
            <a:r>
              <a:rPr lang="en-US" sz="2000" dirty="0" smtClean="0"/>
              <a:t> is to provide the banks an open-source software to manage their activities.</a:t>
            </a:r>
          </a:p>
          <a:p>
            <a:r>
              <a:rPr lang="en-US" sz="2000" dirty="0" smtClean="0"/>
              <a:t>By using </a:t>
            </a:r>
            <a:r>
              <a:rPr lang="en-US" sz="2000" dirty="0" smtClean="0">
                <a:solidFill>
                  <a:srgbClr val="00B0F0"/>
                </a:solidFill>
              </a:rPr>
              <a:t>BANKWALAH</a:t>
            </a:r>
            <a:r>
              <a:rPr lang="en-US" sz="2000" dirty="0" smtClean="0"/>
              <a:t>, banks can save lots of money that they pay to develop a customized software.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 ARTWORK</a:t>
            </a:r>
            <a:endParaRPr lang="en-US" dirty="0"/>
          </a:p>
        </p:txBody>
      </p:sp>
      <p:sp>
        <p:nvSpPr>
          <p:cNvPr id="3" name="Content Placeholder 2"/>
          <p:cNvSpPr>
            <a:spLocks noGrp="1"/>
          </p:cNvSpPr>
          <p:nvPr>
            <p:ph idx="1"/>
          </p:nvPr>
        </p:nvSpPr>
        <p:spPr/>
        <p:txBody>
          <a:bodyPr>
            <a:normAutofit/>
          </a:bodyPr>
          <a:lstStyle/>
          <a:p>
            <a:pPr>
              <a:buNone/>
            </a:pPr>
            <a:r>
              <a:rPr lang="en-US" sz="2000" dirty="0" smtClean="0"/>
              <a:t>	</a:t>
            </a:r>
            <a:r>
              <a:rPr lang="en-US" sz="2800" dirty="0" smtClean="0"/>
              <a:t>Our research began with the analysis of some banking websites. We wanted to keep the structure simple. The majority of the concepts of the tabular structure of the database are our own.</a:t>
            </a:r>
            <a:endParaRPr lang="en-US" sz="2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The software will work on 3 fronts with different levels of authority.</a:t>
            </a:r>
          </a:p>
          <a:p>
            <a:r>
              <a:rPr lang="en-US" sz="2000" dirty="0" smtClean="0"/>
              <a:t>The first level called </a:t>
            </a:r>
            <a:r>
              <a:rPr lang="en-US" sz="2000" dirty="0" smtClean="0">
                <a:solidFill>
                  <a:srgbClr val="00B0F0"/>
                </a:solidFill>
              </a:rPr>
              <a:t>SHAKTIMAAN </a:t>
            </a:r>
            <a:r>
              <a:rPr lang="en-US" sz="2000" dirty="0" smtClean="0"/>
              <a:t>aka </a:t>
            </a:r>
            <a:r>
              <a:rPr lang="en-US" sz="2000" dirty="0" smtClean="0">
                <a:solidFill>
                  <a:srgbClr val="00B0F0"/>
                </a:solidFill>
              </a:rPr>
              <a:t>SUPERADMIN</a:t>
            </a:r>
            <a:r>
              <a:rPr lang="en-US" sz="2000" dirty="0" smtClean="0"/>
              <a:t> will have the maximum authority with the power to alter everything.</a:t>
            </a:r>
          </a:p>
          <a:p>
            <a:r>
              <a:rPr lang="en-US" sz="2000" dirty="0" smtClean="0"/>
              <a:t>The second level called </a:t>
            </a:r>
            <a:r>
              <a:rPr lang="en-US" sz="2000" dirty="0" smtClean="0">
                <a:solidFill>
                  <a:srgbClr val="00B0F0"/>
                </a:solidFill>
              </a:rPr>
              <a:t>GEETA</a:t>
            </a:r>
            <a:r>
              <a:rPr lang="en-US" sz="2000" dirty="0" smtClean="0"/>
              <a:t> aka </a:t>
            </a:r>
            <a:r>
              <a:rPr lang="en-US" sz="2000" dirty="0" smtClean="0">
                <a:solidFill>
                  <a:srgbClr val="00B0F0"/>
                </a:solidFill>
              </a:rPr>
              <a:t>MANAGER</a:t>
            </a:r>
            <a:r>
              <a:rPr lang="en-US" sz="2000" dirty="0" smtClean="0"/>
              <a:t> will have the authority to alter everything including employees and customers related to his particular branch.</a:t>
            </a:r>
          </a:p>
          <a:p>
            <a:r>
              <a:rPr lang="en-US" sz="2000" dirty="0" smtClean="0"/>
              <a:t>The third level called </a:t>
            </a:r>
            <a:r>
              <a:rPr lang="en-US" sz="2000" dirty="0" smtClean="0">
                <a:solidFill>
                  <a:srgbClr val="00B0F0"/>
                </a:solidFill>
              </a:rPr>
              <a:t>GANGADHAR</a:t>
            </a:r>
            <a:r>
              <a:rPr lang="en-US" sz="2000" dirty="0" smtClean="0"/>
              <a:t> aka </a:t>
            </a:r>
            <a:r>
              <a:rPr lang="en-US" sz="2000" dirty="0" smtClean="0">
                <a:solidFill>
                  <a:srgbClr val="00B0F0"/>
                </a:solidFill>
              </a:rPr>
              <a:t>CLERK</a:t>
            </a:r>
            <a:r>
              <a:rPr lang="en-US" sz="2000" dirty="0" smtClean="0"/>
              <a:t> will have authority to alter records of customers related to his particular branch.</a:t>
            </a:r>
          </a:p>
          <a:p>
            <a:r>
              <a:rPr lang="en-US" sz="2000" dirty="0" smtClean="0"/>
              <a:t>The software will use a database called </a:t>
            </a:r>
            <a:r>
              <a:rPr lang="en-US" sz="2000" dirty="0" smtClean="0">
                <a:solidFill>
                  <a:srgbClr val="00B0F0"/>
                </a:solidFill>
              </a:rPr>
              <a:t>BANKWALAH_DB</a:t>
            </a:r>
            <a:r>
              <a:rPr lang="en-US" sz="2000" dirty="0" smtClean="0"/>
              <a:t> having four tables in it called </a:t>
            </a:r>
            <a:r>
              <a:rPr lang="en-US" sz="2000" dirty="0" smtClean="0">
                <a:solidFill>
                  <a:srgbClr val="00B0F0"/>
                </a:solidFill>
              </a:rPr>
              <a:t>EMPLOYEES</a:t>
            </a:r>
            <a:r>
              <a:rPr lang="en-US" sz="2000" dirty="0" smtClean="0"/>
              <a:t>, </a:t>
            </a:r>
            <a:r>
              <a:rPr lang="en-US" sz="2000" dirty="0" smtClean="0">
                <a:solidFill>
                  <a:srgbClr val="00B0F0"/>
                </a:solidFill>
              </a:rPr>
              <a:t>CUSTOMERS</a:t>
            </a:r>
            <a:r>
              <a:rPr lang="en-US" sz="2000" dirty="0" smtClean="0"/>
              <a:t>, </a:t>
            </a:r>
            <a:r>
              <a:rPr lang="en-US" sz="2000" dirty="0" smtClean="0">
                <a:solidFill>
                  <a:srgbClr val="00B0F0"/>
                </a:solidFill>
              </a:rPr>
              <a:t>BRANCHES</a:t>
            </a:r>
            <a:r>
              <a:rPr lang="en-US" sz="2000" dirty="0" smtClean="0"/>
              <a:t> and </a:t>
            </a:r>
            <a:r>
              <a:rPr lang="en-US" sz="2000" dirty="0" smtClean="0">
                <a:solidFill>
                  <a:srgbClr val="00B0F0"/>
                </a:solidFill>
              </a:rPr>
              <a:t>TRANSACTIONS</a:t>
            </a:r>
            <a:r>
              <a:rPr lang="en-US" sz="2000" dirty="0" smtClean="0"/>
              <a:t> having various fields in them.</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a:t>
            </a:r>
            <a:endParaRPr lang="en-US" dirty="0"/>
          </a:p>
        </p:txBody>
      </p:sp>
      <p:sp>
        <p:nvSpPr>
          <p:cNvPr id="3" name="Content Placeholder 2"/>
          <p:cNvSpPr>
            <a:spLocks noGrp="1"/>
          </p:cNvSpPr>
          <p:nvPr>
            <p:ph idx="1"/>
          </p:nvPr>
        </p:nvSpPr>
        <p:spPr>
          <a:xfrm>
            <a:off x="457200" y="1219200"/>
            <a:ext cx="7467600" cy="5135563"/>
          </a:xfrm>
        </p:spPr>
        <p:txBody>
          <a:bodyPr>
            <a:normAutofit fontScale="32500" lnSpcReduction="20000"/>
          </a:bodyPr>
          <a:lstStyle/>
          <a:p>
            <a:pPr>
              <a:buNone/>
            </a:pPr>
            <a:r>
              <a:rPr lang="en-US" sz="2000" dirty="0" smtClean="0"/>
              <a:t>CREATE DATABASE BANKWALAH_DB;</a:t>
            </a:r>
          </a:p>
          <a:p>
            <a:pPr>
              <a:buNone/>
            </a:pPr>
            <a:endParaRPr lang="en-US" sz="2000" dirty="0" smtClean="0"/>
          </a:p>
          <a:p>
            <a:pPr>
              <a:buNone/>
            </a:pPr>
            <a:r>
              <a:rPr lang="en-US" sz="2000" dirty="0" smtClean="0"/>
              <a:t>CREATE TABLE EMPLOYEES (</a:t>
            </a:r>
          </a:p>
          <a:p>
            <a:pPr>
              <a:buNone/>
            </a:pPr>
            <a:r>
              <a:rPr lang="en-US" sz="2000" dirty="0" smtClean="0"/>
              <a:t>	</a:t>
            </a:r>
            <a:r>
              <a:rPr lang="en-US" sz="2000" dirty="0" err="1" smtClean="0"/>
              <a:t>EmpID</a:t>
            </a:r>
            <a:r>
              <a:rPr lang="en-US" sz="2000" dirty="0" smtClean="0"/>
              <a:t> </a:t>
            </a:r>
            <a:r>
              <a:rPr lang="en-US" sz="2000" dirty="0" err="1" smtClean="0"/>
              <a:t>int</a:t>
            </a:r>
            <a:r>
              <a:rPr lang="en-US" sz="2000" dirty="0" smtClean="0"/>
              <a:t> NOT NULL,</a:t>
            </a:r>
          </a:p>
          <a:p>
            <a:pPr>
              <a:buNone/>
            </a:pPr>
            <a:r>
              <a:rPr lang="en-US" sz="2000" dirty="0" smtClean="0"/>
              <a:t>	</a:t>
            </a:r>
            <a:r>
              <a:rPr lang="en-US" sz="2000" dirty="0" err="1" smtClean="0"/>
              <a:t>EmpName</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EmpFName</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EmpMName</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EmpDOB</a:t>
            </a:r>
            <a:r>
              <a:rPr lang="en-US" sz="2000" dirty="0" smtClean="0"/>
              <a:t> date() NOT NULL,</a:t>
            </a:r>
          </a:p>
          <a:p>
            <a:pPr>
              <a:buNone/>
            </a:pPr>
            <a:r>
              <a:rPr lang="en-US" sz="2000" dirty="0" smtClean="0"/>
              <a:t>	</a:t>
            </a:r>
            <a:r>
              <a:rPr lang="en-US" sz="2000" dirty="0" err="1" smtClean="0"/>
              <a:t>EmpSex</a:t>
            </a:r>
            <a:r>
              <a:rPr lang="en-US" sz="2000" dirty="0" smtClean="0"/>
              <a:t> </a:t>
            </a:r>
            <a:r>
              <a:rPr lang="en-US" sz="2000" dirty="0" err="1" smtClean="0"/>
              <a:t>varchar</a:t>
            </a:r>
            <a:r>
              <a:rPr lang="en-US" sz="2000" dirty="0" smtClean="0"/>
              <a:t>(20) NOT NULL,</a:t>
            </a:r>
          </a:p>
          <a:p>
            <a:pPr>
              <a:buNone/>
            </a:pPr>
            <a:r>
              <a:rPr lang="en-US" sz="2000" dirty="0" smtClean="0"/>
              <a:t>	</a:t>
            </a:r>
            <a:r>
              <a:rPr lang="en-US" sz="2000" dirty="0" err="1" smtClean="0"/>
              <a:t>EmpLAdd</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EmpPAdd</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EmpPhone</a:t>
            </a:r>
            <a:r>
              <a:rPr lang="en-US" sz="2000" dirty="0" smtClean="0"/>
              <a:t> </a:t>
            </a:r>
            <a:r>
              <a:rPr lang="en-US" sz="2000" dirty="0" err="1" smtClean="0"/>
              <a:t>varchar</a:t>
            </a:r>
            <a:r>
              <a:rPr lang="en-US" sz="2000" dirty="0" smtClean="0"/>
              <a:t>(20),</a:t>
            </a:r>
          </a:p>
          <a:p>
            <a:pPr>
              <a:buNone/>
            </a:pPr>
            <a:r>
              <a:rPr lang="en-US" sz="2000" dirty="0" smtClean="0"/>
              <a:t>	</a:t>
            </a:r>
            <a:r>
              <a:rPr lang="en-US" sz="2000" dirty="0" err="1" smtClean="0"/>
              <a:t>EmpEmail</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EmpPAN</a:t>
            </a:r>
            <a:r>
              <a:rPr lang="en-US" sz="2000" dirty="0" smtClean="0"/>
              <a:t> </a:t>
            </a:r>
            <a:r>
              <a:rPr lang="en-US" sz="2000" dirty="0" err="1" smtClean="0"/>
              <a:t>varchar</a:t>
            </a:r>
            <a:r>
              <a:rPr lang="en-US" sz="2000" dirty="0" smtClean="0"/>
              <a:t>(20),</a:t>
            </a:r>
          </a:p>
          <a:p>
            <a:pPr>
              <a:buNone/>
            </a:pPr>
            <a:r>
              <a:rPr lang="en-US" sz="2000" dirty="0" smtClean="0"/>
              <a:t>	</a:t>
            </a:r>
            <a:r>
              <a:rPr lang="en-US" sz="2000" dirty="0" err="1" smtClean="0"/>
              <a:t>EmpAadhaar</a:t>
            </a:r>
            <a:r>
              <a:rPr lang="en-US" sz="2000" dirty="0" smtClean="0"/>
              <a:t> </a:t>
            </a:r>
            <a:r>
              <a:rPr lang="en-US" sz="2000" dirty="0" err="1" smtClean="0"/>
              <a:t>varchar</a:t>
            </a:r>
            <a:r>
              <a:rPr lang="en-US" sz="2000" dirty="0" smtClean="0"/>
              <a:t>(20),</a:t>
            </a:r>
          </a:p>
          <a:p>
            <a:pPr>
              <a:buNone/>
            </a:pPr>
            <a:r>
              <a:rPr lang="en-US" sz="2000" dirty="0" smtClean="0"/>
              <a:t>	</a:t>
            </a:r>
            <a:r>
              <a:rPr lang="en-US" sz="2000" dirty="0" err="1" smtClean="0"/>
              <a:t>EmpBrID</a:t>
            </a:r>
            <a:r>
              <a:rPr lang="en-US" sz="2000" dirty="0" smtClean="0"/>
              <a:t> </a:t>
            </a:r>
            <a:r>
              <a:rPr lang="en-US" sz="2000" dirty="0" err="1" smtClean="0"/>
              <a:t>int</a:t>
            </a:r>
            <a:r>
              <a:rPr lang="en-US" sz="2000" dirty="0" smtClean="0"/>
              <a:t> NOT NULL,</a:t>
            </a:r>
          </a:p>
          <a:p>
            <a:pPr>
              <a:buNone/>
            </a:pPr>
            <a:r>
              <a:rPr lang="en-US" sz="2000" dirty="0" smtClean="0"/>
              <a:t>	</a:t>
            </a:r>
            <a:r>
              <a:rPr lang="en-US" sz="2000" dirty="0" err="1" smtClean="0"/>
              <a:t>EmpRole</a:t>
            </a:r>
            <a:r>
              <a:rPr lang="en-US" sz="2000" dirty="0" smtClean="0"/>
              <a:t> </a:t>
            </a:r>
            <a:r>
              <a:rPr lang="en-US" sz="2000" dirty="0" err="1" smtClean="0"/>
              <a:t>varchar</a:t>
            </a:r>
            <a:r>
              <a:rPr lang="en-US" sz="2000" dirty="0" smtClean="0"/>
              <a:t>(20) NOT NULL,</a:t>
            </a:r>
          </a:p>
          <a:p>
            <a:pPr>
              <a:buNone/>
            </a:pPr>
            <a:r>
              <a:rPr lang="en-US" sz="2000" dirty="0" smtClean="0"/>
              <a:t>	</a:t>
            </a:r>
            <a:r>
              <a:rPr lang="en-US" sz="2000" dirty="0" err="1" smtClean="0"/>
              <a:t>EmpLogin</a:t>
            </a:r>
            <a:r>
              <a:rPr lang="en-US" sz="2000" dirty="0" smtClean="0"/>
              <a:t> </a:t>
            </a:r>
            <a:r>
              <a:rPr lang="en-US" sz="2000" dirty="0" err="1" smtClean="0"/>
              <a:t>varchar</a:t>
            </a:r>
            <a:r>
              <a:rPr lang="en-US" sz="2000" dirty="0" smtClean="0"/>
              <a:t>(20) NOT NULL,</a:t>
            </a:r>
          </a:p>
          <a:p>
            <a:pPr>
              <a:buNone/>
            </a:pPr>
            <a:r>
              <a:rPr lang="en-US" sz="2000" dirty="0" smtClean="0"/>
              <a:t>	</a:t>
            </a:r>
            <a:r>
              <a:rPr lang="en-US" sz="2000" dirty="0" err="1" smtClean="0"/>
              <a:t>EmpPass</a:t>
            </a:r>
            <a:r>
              <a:rPr lang="en-US" sz="2000" dirty="0" smtClean="0"/>
              <a:t> </a:t>
            </a:r>
            <a:r>
              <a:rPr lang="en-US" sz="2000" dirty="0" err="1" smtClean="0"/>
              <a:t>varchar</a:t>
            </a:r>
            <a:r>
              <a:rPr lang="en-US" sz="2000" dirty="0" smtClean="0"/>
              <a:t>(20) NOT NULL,</a:t>
            </a:r>
          </a:p>
          <a:p>
            <a:pPr>
              <a:buNone/>
            </a:pPr>
            <a:r>
              <a:rPr lang="en-US" sz="2000" dirty="0" smtClean="0"/>
              <a:t>	UNIQUE (</a:t>
            </a:r>
            <a:r>
              <a:rPr lang="en-US" sz="2000" dirty="0" err="1" smtClean="0"/>
              <a:t>EmpID</a:t>
            </a:r>
            <a:r>
              <a:rPr lang="en-US" sz="2000" dirty="0" smtClean="0"/>
              <a:t>),</a:t>
            </a:r>
          </a:p>
          <a:p>
            <a:pPr>
              <a:buNone/>
            </a:pPr>
            <a:r>
              <a:rPr lang="en-US" sz="2000" dirty="0" smtClean="0"/>
              <a:t>	PRIMARY KEY (</a:t>
            </a:r>
            <a:r>
              <a:rPr lang="en-US" sz="2000" dirty="0" err="1" smtClean="0"/>
              <a:t>EmpID</a:t>
            </a:r>
            <a:r>
              <a:rPr lang="en-US" sz="2000" dirty="0" smtClean="0"/>
              <a:t>),</a:t>
            </a:r>
          </a:p>
          <a:p>
            <a:pPr>
              <a:buNone/>
            </a:pPr>
            <a:r>
              <a:rPr lang="en-US" sz="2000" dirty="0" smtClean="0"/>
              <a:t>	FOREIGN KEY (</a:t>
            </a:r>
            <a:r>
              <a:rPr lang="en-US" sz="2000" dirty="0" err="1" smtClean="0"/>
              <a:t>EmpBrID</a:t>
            </a:r>
            <a:r>
              <a:rPr lang="en-US" sz="2000" dirty="0" smtClean="0"/>
              <a:t>) REFERENCES BRANCHES(</a:t>
            </a:r>
            <a:r>
              <a:rPr lang="en-US" sz="2000" dirty="0" err="1" smtClean="0"/>
              <a:t>BrID</a:t>
            </a:r>
            <a:r>
              <a:rPr lang="en-US" sz="2000" dirty="0" smtClean="0"/>
              <a:t>)</a:t>
            </a:r>
          </a:p>
          <a:p>
            <a:pPr>
              <a:buNone/>
            </a:pPr>
            <a:r>
              <a:rPr lang="en-US" sz="2000" dirty="0" smtClean="0"/>
              <a:t>);</a:t>
            </a:r>
          </a:p>
          <a:p>
            <a:pPr>
              <a:buNone/>
            </a:pPr>
            <a:endParaRPr lang="en-US" sz="2000" dirty="0" smtClean="0"/>
          </a:p>
          <a:p>
            <a:pPr>
              <a:buNone/>
            </a:pPr>
            <a:r>
              <a:rPr lang="en-US" sz="2000" dirty="0" smtClean="0"/>
              <a:t>CREATE TABLE CUSTOMERS (</a:t>
            </a:r>
          </a:p>
          <a:p>
            <a:pPr>
              <a:buNone/>
            </a:pPr>
            <a:r>
              <a:rPr lang="en-US" sz="2000" dirty="0" smtClean="0"/>
              <a:t>	</a:t>
            </a:r>
            <a:r>
              <a:rPr lang="en-US" sz="2000" dirty="0" err="1" smtClean="0"/>
              <a:t>CustID</a:t>
            </a:r>
            <a:r>
              <a:rPr lang="en-US" sz="2000" dirty="0" smtClean="0"/>
              <a:t> </a:t>
            </a:r>
            <a:r>
              <a:rPr lang="en-US" sz="2000" dirty="0" err="1" smtClean="0"/>
              <a:t>int</a:t>
            </a:r>
            <a:r>
              <a:rPr lang="en-US" sz="2000" dirty="0" smtClean="0"/>
              <a:t> NOT NULL,</a:t>
            </a:r>
          </a:p>
          <a:p>
            <a:pPr>
              <a:buNone/>
            </a:pPr>
            <a:r>
              <a:rPr lang="en-US" sz="2000" dirty="0" smtClean="0"/>
              <a:t>	</a:t>
            </a:r>
            <a:r>
              <a:rPr lang="en-US" sz="2000" dirty="0" err="1" smtClean="0"/>
              <a:t>CustName</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CustFName</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CustMName</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CustDOB</a:t>
            </a:r>
            <a:r>
              <a:rPr lang="en-US" sz="2000" dirty="0" smtClean="0"/>
              <a:t> date(20) NOT NULL,</a:t>
            </a:r>
          </a:p>
          <a:p>
            <a:pPr>
              <a:buNone/>
            </a:pPr>
            <a:r>
              <a:rPr lang="en-US" sz="2000" dirty="0" smtClean="0"/>
              <a:t>	</a:t>
            </a:r>
            <a:r>
              <a:rPr lang="en-US" sz="2000" dirty="0" err="1" smtClean="0"/>
              <a:t>CustSex</a:t>
            </a:r>
            <a:r>
              <a:rPr lang="en-US" sz="2000" dirty="0" smtClean="0"/>
              <a:t> </a:t>
            </a:r>
            <a:r>
              <a:rPr lang="en-US" sz="2000" dirty="0" err="1" smtClean="0"/>
              <a:t>varchar</a:t>
            </a:r>
            <a:r>
              <a:rPr lang="en-US" sz="2000" dirty="0" smtClean="0"/>
              <a:t>(20) NOT NULL,</a:t>
            </a:r>
          </a:p>
          <a:p>
            <a:pPr>
              <a:buNone/>
            </a:pPr>
            <a:r>
              <a:rPr lang="en-US" sz="2000" dirty="0" smtClean="0"/>
              <a:t>	</a:t>
            </a:r>
            <a:r>
              <a:rPr lang="en-US" sz="2000" dirty="0" err="1" smtClean="0"/>
              <a:t>CustLAdd</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CustPAdd</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CustPhone</a:t>
            </a:r>
            <a:r>
              <a:rPr lang="en-US" sz="2000" dirty="0" smtClean="0"/>
              <a:t> </a:t>
            </a:r>
            <a:r>
              <a:rPr lang="en-US" sz="2000" dirty="0" err="1" smtClean="0"/>
              <a:t>varchar</a:t>
            </a:r>
            <a:r>
              <a:rPr lang="en-US" sz="2000" dirty="0" smtClean="0"/>
              <a:t>(20),</a:t>
            </a:r>
          </a:p>
          <a:p>
            <a:pPr>
              <a:buNone/>
            </a:pPr>
            <a:r>
              <a:rPr lang="en-US" sz="2000" dirty="0" smtClean="0"/>
              <a:t>	</a:t>
            </a:r>
            <a:r>
              <a:rPr lang="en-US" sz="2000" dirty="0" err="1" smtClean="0"/>
              <a:t>CustEmail</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CustPAN</a:t>
            </a:r>
            <a:r>
              <a:rPr lang="en-US" sz="2000" dirty="0" smtClean="0"/>
              <a:t> </a:t>
            </a:r>
            <a:r>
              <a:rPr lang="en-US" sz="2000" dirty="0" err="1" smtClean="0"/>
              <a:t>varchar</a:t>
            </a:r>
            <a:r>
              <a:rPr lang="en-US" sz="2000" dirty="0" smtClean="0"/>
              <a:t>(20),</a:t>
            </a:r>
          </a:p>
          <a:p>
            <a:pPr>
              <a:buNone/>
            </a:pPr>
            <a:r>
              <a:rPr lang="en-US" sz="2000" dirty="0" smtClean="0"/>
              <a:t>	</a:t>
            </a:r>
            <a:r>
              <a:rPr lang="en-US" sz="2000" dirty="0" err="1" smtClean="0"/>
              <a:t>CustAadhaar</a:t>
            </a:r>
            <a:r>
              <a:rPr lang="en-US" sz="2000" dirty="0" smtClean="0"/>
              <a:t> </a:t>
            </a:r>
            <a:r>
              <a:rPr lang="en-US" sz="2000" dirty="0" err="1" smtClean="0"/>
              <a:t>varchar</a:t>
            </a:r>
            <a:r>
              <a:rPr lang="en-US" sz="2000" dirty="0" smtClean="0"/>
              <a:t>(20),</a:t>
            </a:r>
          </a:p>
          <a:p>
            <a:pPr>
              <a:buNone/>
            </a:pPr>
            <a:r>
              <a:rPr lang="en-US" sz="2000" dirty="0" smtClean="0"/>
              <a:t>	</a:t>
            </a:r>
            <a:r>
              <a:rPr lang="en-US" sz="2000" dirty="0" err="1" smtClean="0"/>
              <a:t>CustBrID</a:t>
            </a:r>
            <a:r>
              <a:rPr lang="en-US" sz="2000" dirty="0" smtClean="0"/>
              <a:t> </a:t>
            </a:r>
            <a:r>
              <a:rPr lang="en-US" sz="2000" dirty="0" err="1" smtClean="0"/>
              <a:t>int</a:t>
            </a:r>
            <a:r>
              <a:rPr lang="en-US" sz="2000" dirty="0" smtClean="0"/>
              <a:t> NOT NULL,</a:t>
            </a:r>
          </a:p>
          <a:p>
            <a:pPr>
              <a:buNone/>
            </a:pPr>
            <a:r>
              <a:rPr lang="en-US" sz="2000" dirty="0" smtClean="0"/>
              <a:t>	</a:t>
            </a:r>
            <a:r>
              <a:rPr lang="en-US" sz="2000" dirty="0" err="1" smtClean="0"/>
              <a:t>CustACType</a:t>
            </a:r>
            <a:r>
              <a:rPr lang="en-US" sz="2000" dirty="0" smtClean="0"/>
              <a:t> </a:t>
            </a:r>
            <a:r>
              <a:rPr lang="en-US" sz="2000" dirty="0" err="1" smtClean="0"/>
              <a:t>varchar</a:t>
            </a:r>
            <a:r>
              <a:rPr lang="en-US" sz="2000" dirty="0" smtClean="0"/>
              <a:t>(20) NOT NULL,</a:t>
            </a:r>
          </a:p>
          <a:p>
            <a:pPr>
              <a:buNone/>
            </a:pPr>
            <a:r>
              <a:rPr lang="en-US" sz="2000" dirty="0" smtClean="0"/>
              <a:t>	</a:t>
            </a:r>
            <a:r>
              <a:rPr lang="en-US" sz="2000" dirty="0" err="1" smtClean="0"/>
              <a:t>CustCurrBal</a:t>
            </a:r>
            <a:r>
              <a:rPr lang="en-US" sz="2000" dirty="0" smtClean="0"/>
              <a:t> double(18,2) NOT NULL,</a:t>
            </a:r>
          </a:p>
          <a:p>
            <a:pPr>
              <a:buNone/>
            </a:pPr>
            <a:r>
              <a:rPr lang="en-US" sz="2000" dirty="0" smtClean="0"/>
              <a:t>	</a:t>
            </a:r>
            <a:r>
              <a:rPr lang="en-US" sz="2000" dirty="0" err="1" smtClean="0"/>
              <a:t>CustLog</a:t>
            </a:r>
            <a:r>
              <a:rPr lang="en-US" sz="2000" dirty="0" smtClean="0"/>
              <a:t> text,</a:t>
            </a:r>
          </a:p>
          <a:p>
            <a:pPr>
              <a:buNone/>
            </a:pPr>
            <a:r>
              <a:rPr lang="en-US" sz="2000" dirty="0" smtClean="0"/>
              <a:t>	UNIQUE (</a:t>
            </a:r>
            <a:r>
              <a:rPr lang="en-US" sz="2000" dirty="0" err="1" smtClean="0"/>
              <a:t>CustID</a:t>
            </a:r>
            <a:r>
              <a:rPr lang="en-US" sz="2000" dirty="0" smtClean="0"/>
              <a:t>),</a:t>
            </a:r>
          </a:p>
          <a:p>
            <a:pPr>
              <a:buNone/>
            </a:pPr>
            <a:r>
              <a:rPr lang="en-US" sz="2000" dirty="0" smtClean="0"/>
              <a:t>	PRIMARY KEY (</a:t>
            </a:r>
            <a:r>
              <a:rPr lang="en-US" sz="2000" dirty="0" err="1" smtClean="0"/>
              <a:t>CustID</a:t>
            </a:r>
            <a:r>
              <a:rPr lang="en-US" sz="2000" dirty="0" smtClean="0"/>
              <a:t>),</a:t>
            </a:r>
          </a:p>
          <a:p>
            <a:pPr>
              <a:buNone/>
            </a:pPr>
            <a:r>
              <a:rPr lang="en-US" sz="2000" dirty="0" smtClean="0"/>
              <a:t>	FOREIGN KEY (</a:t>
            </a:r>
            <a:r>
              <a:rPr lang="en-US" sz="2000" dirty="0" err="1" smtClean="0"/>
              <a:t>CustBrID</a:t>
            </a:r>
            <a:r>
              <a:rPr lang="en-US" sz="2000" dirty="0" smtClean="0"/>
              <a:t>) REFERENCES BRANCHES(</a:t>
            </a:r>
            <a:r>
              <a:rPr lang="en-US" sz="2000" dirty="0" err="1" smtClean="0"/>
              <a:t>BrID</a:t>
            </a:r>
            <a:r>
              <a:rPr lang="en-US" sz="2000" dirty="0" smtClean="0"/>
              <a:t>)</a:t>
            </a:r>
          </a:p>
          <a:p>
            <a:pPr>
              <a:buNone/>
            </a:pPr>
            <a:r>
              <a:rPr lang="en-US" sz="20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a:t>
            </a:r>
            <a:endParaRPr lang="en-US" dirty="0"/>
          </a:p>
        </p:txBody>
      </p:sp>
      <p:sp>
        <p:nvSpPr>
          <p:cNvPr id="3" name="Content Placeholder 2"/>
          <p:cNvSpPr>
            <a:spLocks noGrp="1"/>
          </p:cNvSpPr>
          <p:nvPr>
            <p:ph idx="1"/>
          </p:nvPr>
        </p:nvSpPr>
        <p:spPr>
          <a:xfrm>
            <a:off x="457200" y="1219200"/>
            <a:ext cx="7467600" cy="5135563"/>
          </a:xfrm>
        </p:spPr>
        <p:txBody>
          <a:bodyPr>
            <a:normAutofit fontScale="62500" lnSpcReduction="20000"/>
          </a:bodyPr>
          <a:lstStyle/>
          <a:p>
            <a:pPr>
              <a:buNone/>
            </a:pPr>
            <a:r>
              <a:rPr lang="en-US" sz="2000" dirty="0" smtClean="0"/>
              <a:t>CREATE TABLE BRANCHES (</a:t>
            </a:r>
          </a:p>
          <a:p>
            <a:pPr>
              <a:buNone/>
            </a:pPr>
            <a:r>
              <a:rPr lang="en-US" sz="2000" dirty="0" smtClean="0"/>
              <a:t>	</a:t>
            </a:r>
            <a:r>
              <a:rPr lang="en-US" sz="2000" dirty="0" err="1" smtClean="0"/>
              <a:t>BrID</a:t>
            </a:r>
            <a:r>
              <a:rPr lang="en-US" sz="2000" dirty="0" smtClean="0"/>
              <a:t> </a:t>
            </a:r>
            <a:r>
              <a:rPr lang="en-US" sz="2000" dirty="0" err="1" smtClean="0"/>
              <a:t>int</a:t>
            </a:r>
            <a:r>
              <a:rPr lang="en-US" sz="2000" dirty="0" smtClean="0"/>
              <a:t> NOT NULL,</a:t>
            </a:r>
          </a:p>
          <a:p>
            <a:pPr>
              <a:buNone/>
            </a:pPr>
            <a:r>
              <a:rPr lang="en-US" sz="2000" dirty="0" smtClean="0"/>
              <a:t>	</a:t>
            </a:r>
            <a:r>
              <a:rPr lang="en-US" sz="2000" dirty="0" err="1" smtClean="0"/>
              <a:t>BrLoc</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BrIFSC</a:t>
            </a:r>
            <a:r>
              <a:rPr lang="en-US" sz="2000" dirty="0" smtClean="0"/>
              <a:t> </a:t>
            </a:r>
            <a:r>
              <a:rPr lang="en-US" sz="2000" dirty="0" err="1" smtClean="0"/>
              <a:t>varchar</a:t>
            </a:r>
            <a:r>
              <a:rPr lang="en-US" sz="2000" dirty="0" smtClean="0"/>
              <a:t>(20) NOT NULL,</a:t>
            </a:r>
          </a:p>
          <a:p>
            <a:pPr>
              <a:buNone/>
            </a:pPr>
            <a:r>
              <a:rPr lang="en-US" sz="2000" dirty="0" smtClean="0"/>
              <a:t>	</a:t>
            </a:r>
            <a:r>
              <a:rPr lang="en-US" sz="2000" dirty="0" err="1" smtClean="0"/>
              <a:t>BrOpenDate</a:t>
            </a:r>
            <a:r>
              <a:rPr lang="en-US" sz="2000" dirty="0" smtClean="0"/>
              <a:t> date(20),</a:t>
            </a:r>
          </a:p>
          <a:p>
            <a:pPr>
              <a:buNone/>
            </a:pPr>
            <a:r>
              <a:rPr lang="en-US" sz="2000" dirty="0" smtClean="0"/>
              <a:t>	</a:t>
            </a:r>
            <a:r>
              <a:rPr lang="en-US" sz="2000" dirty="0" err="1" smtClean="0"/>
              <a:t>BrPhone</a:t>
            </a:r>
            <a:r>
              <a:rPr lang="en-US" sz="2000" dirty="0" smtClean="0"/>
              <a:t> </a:t>
            </a:r>
            <a:r>
              <a:rPr lang="en-US" sz="2000" dirty="0" err="1" smtClean="0"/>
              <a:t>varchar</a:t>
            </a:r>
            <a:r>
              <a:rPr lang="en-US" sz="2000" dirty="0" smtClean="0"/>
              <a:t>(20),</a:t>
            </a:r>
          </a:p>
          <a:p>
            <a:pPr>
              <a:buNone/>
            </a:pPr>
            <a:r>
              <a:rPr lang="en-US" sz="2000" dirty="0" smtClean="0"/>
              <a:t>	</a:t>
            </a:r>
            <a:r>
              <a:rPr lang="en-US" sz="2000" dirty="0" err="1" smtClean="0"/>
              <a:t>BrEmail</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BrManID</a:t>
            </a:r>
            <a:r>
              <a:rPr lang="en-US" sz="2000" dirty="0" smtClean="0"/>
              <a:t> </a:t>
            </a:r>
            <a:r>
              <a:rPr lang="en-US" sz="2000" dirty="0" err="1" smtClean="0"/>
              <a:t>int</a:t>
            </a:r>
            <a:r>
              <a:rPr lang="en-US" sz="2000" dirty="0" smtClean="0"/>
              <a:t> NOT NULL,</a:t>
            </a:r>
          </a:p>
          <a:p>
            <a:pPr>
              <a:buNone/>
            </a:pPr>
            <a:r>
              <a:rPr lang="en-US" sz="2000" dirty="0" smtClean="0"/>
              <a:t>	UNIQUE (</a:t>
            </a:r>
            <a:r>
              <a:rPr lang="en-US" sz="2000" dirty="0" err="1" smtClean="0"/>
              <a:t>BrID</a:t>
            </a:r>
            <a:r>
              <a:rPr lang="en-US" sz="2000" dirty="0" smtClean="0"/>
              <a:t>),</a:t>
            </a:r>
          </a:p>
          <a:p>
            <a:pPr>
              <a:buNone/>
            </a:pPr>
            <a:r>
              <a:rPr lang="en-US" sz="2000" dirty="0" smtClean="0"/>
              <a:t>	PRIMARY KEY (</a:t>
            </a:r>
            <a:r>
              <a:rPr lang="en-US" sz="2000" dirty="0" err="1" smtClean="0"/>
              <a:t>BrID</a:t>
            </a:r>
            <a:r>
              <a:rPr lang="en-US" sz="2000" dirty="0" smtClean="0"/>
              <a:t>),</a:t>
            </a:r>
          </a:p>
          <a:p>
            <a:pPr>
              <a:buNone/>
            </a:pPr>
            <a:r>
              <a:rPr lang="en-US" sz="2000" dirty="0" smtClean="0"/>
              <a:t>	FOREIGN KEY (</a:t>
            </a:r>
            <a:r>
              <a:rPr lang="en-US" sz="2000" dirty="0" err="1" smtClean="0"/>
              <a:t>BrManID</a:t>
            </a:r>
            <a:r>
              <a:rPr lang="en-US" sz="2000" dirty="0" smtClean="0"/>
              <a:t>) REFERENCES EMPLOYEES(</a:t>
            </a:r>
            <a:r>
              <a:rPr lang="en-US" sz="2000" dirty="0" err="1" smtClean="0"/>
              <a:t>EmpID</a:t>
            </a:r>
            <a:r>
              <a:rPr lang="en-US" sz="2000" dirty="0" smtClean="0"/>
              <a:t>)</a:t>
            </a:r>
          </a:p>
          <a:p>
            <a:pPr>
              <a:buNone/>
            </a:pPr>
            <a:r>
              <a:rPr lang="en-US" sz="2000" dirty="0" smtClean="0"/>
              <a:t>);</a:t>
            </a:r>
          </a:p>
          <a:p>
            <a:pPr>
              <a:buNone/>
            </a:pPr>
            <a:endParaRPr lang="en-US" sz="2000" dirty="0" smtClean="0"/>
          </a:p>
          <a:p>
            <a:pPr>
              <a:buNone/>
            </a:pPr>
            <a:r>
              <a:rPr lang="en-US" sz="2000" dirty="0" smtClean="0"/>
              <a:t>CREATE TABLE TRANSACTIONS (</a:t>
            </a:r>
          </a:p>
          <a:p>
            <a:pPr>
              <a:buNone/>
            </a:pPr>
            <a:r>
              <a:rPr lang="en-US" sz="2000" dirty="0" smtClean="0"/>
              <a:t>	</a:t>
            </a:r>
            <a:r>
              <a:rPr lang="en-US" sz="2000" dirty="0" err="1" smtClean="0"/>
              <a:t>TrID</a:t>
            </a:r>
            <a:r>
              <a:rPr lang="en-US" sz="2000" dirty="0" smtClean="0"/>
              <a:t> </a:t>
            </a:r>
            <a:r>
              <a:rPr lang="en-US" sz="2000" dirty="0" err="1" smtClean="0"/>
              <a:t>int</a:t>
            </a:r>
            <a:r>
              <a:rPr lang="en-US" sz="2000" dirty="0" smtClean="0"/>
              <a:t> NOT NULL,</a:t>
            </a:r>
          </a:p>
          <a:p>
            <a:pPr>
              <a:buNone/>
            </a:pPr>
            <a:r>
              <a:rPr lang="en-US" sz="2000" dirty="0" smtClean="0"/>
              <a:t>	</a:t>
            </a:r>
            <a:r>
              <a:rPr lang="en-US" sz="2000" dirty="0" err="1" smtClean="0"/>
              <a:t>TrBr</a:t>
            </a:r>
            <a:r>
              <a:rPr lang="en-US" sz="2000" dirty="0" smtClean="0"/>
              <a:t> </a:t>
            </a:r>
            <a:r>
              <a:rPr lang="en-US" sz="2000" dirty="0" err="1" smtClean="0"/>
              <a:t>varchar</a:t>
            </a:r>
            <a:r>
              <a:rPr lang="en-US" sz="2000" dirty="0" smtClean="0"/>
              <a:t>(255) NOT NULL,</a:t>
            </a:r>
          </a:p>
          <a:p>
            <a:pPr>
              <a:buNone/>
            </a:pPr>
            <a:r>
              <a:rPr lang="en-US" sz="2000" dirty="0" smtClean="0"/>
              <a:t>	</a:t>
            </a:r>
            <a:r>
              <a:rPr lang="en-US" sz="2000" dirty="0" err="1" smtClean="0"/>
              <a:t>TrTime</a:t>
            </a:r>
            <a:r>
              <a:rPr lang="en-US" sz="2000" dirty="0" smtClean="0"/>
              <a:t> </a:t>
            </a:r>
            <a:r>
              <a:rPr lang="en-US" sz="2000" dirty="0" err="1" smtClean="0"/>
              <a:t>datetime</a:t>
            </a:r>
            <a:r>
              <a:rPr lang="en-US" sz="2000" dirty="0" smtClean="0"/>
              <a:t>() NOT NULL,</a:t>
            </a:r>
          </a:p>
          <a:p>
            <a:pPr>
              <a:buNone/>
            </a:pPr>
            <a:r>
              <a:rPr lang="en-US" sz="2000" dirty="0" smtClean="0"/>
              <a:t>	</a:t>
            </a:r>
            <a:r>
              <a:rPr lang="en-US" sz="2000" dirty="0" err="1" smtClean="0"/>
              <a:t>TrRemarks</a:t>
            </a:r>
            <a:r>
              <a:rPr lang="en-US" sz="2000" dirty="0" smtClean="0"/>
              <a:t> </a:t>
            </a:r>
            <a:r>
              <a:rPr lang="en-US" sz="2000" dirty="0" err="1" smtClean="0"/>
              <a:t>varchar</a:t>
            </a:r>
            <a:r>
              <a:rPr lang="en-US" sz="2000" dirty="0" smtClean="0"/>
              <a:t>(255),</a:t>
            </a:r>
          </a:p>
          <a:p>
            <a:pPr>
              <a:buNone/>
            </a:pPr>
            <a:r>
              <a:rPr lang="en-US" sz="2000" dirty="0" smtClean="0"/>
              <a:t>	</a:t>
            </a:r>
            <a:r>
              <a:rPr lang="en-US" sz="2000" dirty="0" err="1" smtClean="0"/>
              <a:t>TrCustID</a:t>
            </a:r>
            <a:r>
              <a:rPr lang="en-US" sz="2000" dirty="0" smtClean="0"/>
              <a:t> </a:t>
            </a:r>
            <a:r>
              <a:rPr lang="en-US" sz="2000" dirty="0" err="1" smtClean="0"/>
              <a:t>int</a:t>
            </a:r>
            <a:r>
              <a:rPr lang="en-US" sz="2000" dirty="0" smtClean="0"/>
              <a:t> NOT NULL,</a:t>
            </a:r>
          </a:p>
          <a:p>
            <a:pPr>
              <a:buNone/>
            </a:pPr>
            <a:r>
              <a:rPr lang="en-US" sz="2000" dirty="0" smtClean="0"/>
              <a:t>	</a:t>
            </a:r>
            <a:r>
              <a:rPr lang="en-US" sz="2000" dirty="0" err="1" smtClean="0"/>
              <a:t>TrEmpID</a:t>
            </a:r>
            <a:r>
              <a:rPr lang="en-US" sz="2000" dirty="0" smtClean="0"/>
              <a:t> </a:t>
            </a:r>
            <a:r>
              <a:rPr lang="en-US" sz="2000" dirty="0" err="1" smtClean="0"/>
              <a:t>int</a:t>
            </a:r>
            <a:r>
              <a:rPr lang="en-US" sz="2000" dirty="0" smtClean="0"/>
              <a:t> NOT NULL,</a:t>
            </a:r>
          </a:p>
          <a:p>
            <a:pPr>
              <a:buNone/>
            </a:pPr>
            <a:r>
              <a:rPr lang="en-US" sz="2000" dirty="0" smtClean="0"/>
              <a:t>	UNIQUE (</a:t>
            </a:r>
            <a:r>
              <a:rPr lang="en-US" sz="2000" dirty="0" err="1" smtClean="0"/>
              <a:t>TrID</a:t>
            </a:r>
            <a:r>
              <a:rPr lang="en-US" sz="2000" dirty="0" smtClean="0"/>
              <a:t>),</a:t>
            </a:r>
          </a:p>
          <a:p>
            <a:pPr>
              <a:buNone/>
            </a:pPr>
            <a:r>
              <a:rPr lang="en-US" sz="2000" dirty="0" smtClean="0"/>
              <a:t>	PRIMARY KEY (</a:t>
            </a:r>
            <a:r>
              <a:rPr lang="en-US" sz="2000" dirty="0" err="1" smtClean="0"/>
              <a:t>TrID</a:t>
            </a:r>
            <a:r>
              <a:rPr lang="en-US" sz="2000" dirty="0" smtClean="0"/>
              <a:t>),</a:t>
            </a:r>
          </a:p>
          <a:p>
            <a:pPr>
              <a:buNone/>
            </a:pPr>
            <a:r>
              <a:rPr lang="en-US" sz="2000" dirty="0" smtClean="0"/>
              <a:t>	FOREIGN KEY (</a:t>
            </a:r>
            <a:r>
              <a:rPr lang="en-US" sz="2000" dirty="0" err="1" smtClean="0"/>
              <a:t>TrCustID</a:t>
            </a:r>
            <a:r>
              <a:rPr lang="en-US" sz="2000" dirty="0" smtClean="0"/>
              <a:t>) REFERENCES COSTOMERS(</a:t>
            </a:r>
            <a:r>
              <a:rPr lang="en-US" sz="2000" dirty="0" err="1" smtClean="0"/>
              <a:t>CustID</a:t>
            </a:r>
            <a:r>
              <a:rPr lang="en-US" sz="2000" dirty="0" smtClean="0"/>
              <a:t>),</a:t>
            </a:r>
          </a:p>
          <a:p>
            <a:pPr>
              <a:buNone/>
            </a:pPr>
            <a:r>
              <a:rPr lang="en-US" sz="2000" dirty="0" smtClean="0"/>
              <a:t>	FOREIGN KEY (</a:t>
            </a:r>
            <a:r>
              <a:rPr lang="en-US" sz="2000" dirty="0" err="1" smtClean="0"/>
              <a:t>TrEmpID</a:t>
            </a:r>
            <a:r>
              <a:rPr lang="en-US" sz="2000" dirty="0" smtClean="0"/>
              <a:t>) REFERENCES EMPLOYEES(</a:t>
            </a:r>
            <a:r>
              <a:rPr lang="en-US" sz="2000" dirty="0" err="1" smtClean="0"/>
              <a:t>EmpID</a:t>
            </a:r>
            <a:r>
              <a:rPr lang="en-US" sz="2000" dirty="0" smtClean="0"/>
              <a:t>)</a:t>
            </a:r>
          </a:p>
          <a:p>
            <a:pPr>
              <a:buNone/>
            </a:pPr>
            <a:r>
              <a:rPr lang="en-US" sz="20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normAutofit/>
          </a:bodyPr>
          <a:lstStyle/>
          <a:p>
            <a:r>
              <a:rPr lang="en-US" dirty="0" smtClean="0"/>
              <a:t>Languages</a:t>
            </a:r>
          </a:p>
          <a:p>
            <a:pPr lvl="1"/>
            <a:r>
              <a:rPr lang="en-US" dirty="0" smtClean="0"/>
              <a:t>PHP</a:t>
            </a:r>
          </a:p>
          <a:p>
            <a:pPr lvl="1"/>
            <a:r>
              <a:rPr lang="en-US" dirty="0" smtClean="0"/>
              <a:t>SQL</a:t>
            </a:r>
          </a:p>
          <a:p>
            <a:pPr lvl="1"/>
            <a:r>
              <a:rPr lang="en-US" dirty="0" smtClean="0"/>
              <a:t>HTML, CSS, JavaScript</a:t>
            </a:r>
          </a:p>
          <a:p>
            <a:pPr lvl="1"/>
            <a:r>
              <a:rPr lang="en-US" dirty="0" smtClean="0"/>
              <a:t>Packages : Bootstrap, </a:t>
            </a:r>
            <a:r>
              <a:rPr lang="en-US" dirty="0" err="1" smtClean="0"/>
              <a:t>JQuery</a:t>
            </a:r>
            <a:endParaRPr lang="en-US" dirty="0" smtClean="0"/>
          </a:p>
          <a:p>
            <a:r>
              <a:rPr lang="en-US" dirty="0" smtClean="0"/>
              <a:t>Software Requirements</a:t>
            </a:r>
          </a:p>
          <a:p>
            <a:pPr lvl="1"/>
            <a:r>
              <a:rPr lang="en-US" dirty="0" smtClean="0"/>
              <a:t>Apache Web Server</a:t>
            </a:r>
          </a:p>
          <a:p>
            <a:pPr lvl="1"/>
            <a:r>
              <a:rPr lang="en-US" dirty="0" smtClean="0"/>
              <a:t>MySQL</a:t>
            </a:r>
          </a:p>
          <a:p>
            <a:pPr lvl="1"/>
            <a:r>
              <a:rPr lang="en-US" dirty="0" smtClean="0"/>
              <a:t>PHP7 Package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735</TotalTime>
  <Words>467</Words>
  <Application>Microsoft Office PowerPoint</Application>
  <PresentationFormat>On-screen Show (4:3)</PresentationFormat>
  <Paragraphs>125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Technic</vt:lpstr>
      <vt:lpstr>Team  </vt:lpstr>
      <vt:lpstr>BankWALAH</vt:lpstr>
      <vt:lpstr>ABSTRACT</vt:lpstr>
      <vt:lpstr>INTRODUCTION</vt:lpstr>
      <vt:lpstr>PRIOR ARTWORK</vt:lpstr>
      <vt:lpstr>PROBLEM STATEMENT</vt:lpstr>
      <vt:lpstr>PRELIMINARY WORK</vt:lpstr>
      <vt:lpstr>PRELIMINARY WORK</vt:lpstr>
      <vt:lpstr>REQUIREMENTS</vt:lpstr>
      <vt:lpstr>IMPLEMENTATION</vt:lpstr>
      <vt:lpstr>IMPLEMENTATION</vt:lpstr>
      <vt:lpstr>FEASIBILITY</vt:lpstr>
      <vt:lpstr>TESTING</vt:lpstr>
      <vt:lpstr>WORK ALLOCATION / TIMELINE</vt:lpstr>
      <vt:lpstr>REFERENCES</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dc:title>
  <dc:creator>ASHISH</dc:creator>
  <cp:lastModifiedBy>ASHISH</cp:lastModifiedBy>
  <cp:revision>126</cp:revision>
  <dcterms:created xsi:type="dcterms:W3CDTF">2006-08-16T00:00:00Z</dcterms:created>
  <dcterms:modified xsi:type="dcterms:W3CDTF">2017-09-20T16:51:46Z</dcterms:modified>
</cp:coreProperties>
</file>