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70" r:id="rId8"/>
    <p:sldId id="264" r:id="rId9"/>
    <p:sldId id="265" r:id="rId10"/>
    <p:sldId id="266" r:id="rId11"/>
    <p:sldId id="283" r:id="rId12"/>
    <p:sldId id="268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1" r:id="rId22"/>
    <p:sldId id="277" r:id="rId23"/>
    <p:sldId id="278" r:id="rId24"/>
    <p:sldId id="279" r:id="rId25"/>
    <p:sldId id="286" r:id="rId26"/>
    <p:sldId id="284" r:id="rId27"/>
    <p:sldId id="285" r:id="rId28"/>
    <p:sldId id="280" r:id="rId29"/>
    <p:sldId id="281" r:id="rId30"/>
    <p:sldId id="295" r:id="rId31"/>
    <p:sldId id="296" r:id="rId32"/>
    <p:sldId id="297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0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4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3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4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1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4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0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7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6EEB3-8F2D-415A-9607-FC3C644A01F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D993-A4CF-4021-8822-381108F8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ipal.cnrs.fr/ICPR201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619" y="2228056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Construction of Deep Learning Networks in Medical Imaging </a:t>
            </a:r>
            <a:r>
              <a:rPr lang="en-I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 the achieved in feature stability.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 the precision of the classification.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2045" y="2010085"/>
            <a:ext cx="2679700" cy="3537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1745" y="2194751"/>
            <a:ext cx="2413000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 Image</a:t>
            </a:r>
            <a:endParaRPr lang="en-US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1745" y="2905951"/>
            <a:ext cx="2413000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Preprocessing</a:t>
            </a:r>
            <a:endParaRPr lang="en-US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1745" y="3617151"/>
            <a:ext cx="2413000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Extraction</a:t>
            </a:r>
            <a:endParaRPr lang="en-US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1745" y="4328351"/>
            <a:ext cx="2413000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1745" y="5039551"/>
            <a:ext cx="2413000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Performance Analysis</a:t>
            </a:r>
            <a:endParaRPr lang="en-US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688245" y="2564083"/>
            <a:ext cx="0" cy="341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5688245" y="3275283"/>
            <a:ext cx="0" cy="341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5688245" y="3986483"/>
            <a:ext cx="0" cy="341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1525235" y="1655997"/>
            <a:ext cx="1765300" cy="11276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45888" y="1776130"/>
            <a:ext cx="1530348" cy="369332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resize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3290535" y="2219812"/>
            <a:ext cx="1191210" cy="8708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86945" y="3275282"/>
            <a:ext cx="3121472" cy="1085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+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08793" y="3411379"/>
            <a:ext cx="1292972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Color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704206" y="3411379"/>
            <a:ext cx="1268365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Texture</a:t>
            </a:r>
            <a:endParaRPr lang="en-US" b="1" dirty="0"/>
          </a:p>
        </p:txBody>
      </p:sp>
      <p:cxnSp>
        <p:nvCxnSpPr>
          <p:cNvPr id="19" name="Elbow Connector 18"/>
          <p:cNvCxnSpPr>
            <a:stCxn id="16" idx="1"/>
            <a:endCxn id="7" idx="3"/>
          </p:cNvCxnSpPr>
          <p:nvPr/>
        </p:nvCxnSpPr>
        <p:spPr>
          <a:xfrm rot="10800000">
            <a:off x="6894745" y="3801817"/>
            <a:ext cx="1092200" cy="160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69468" y="5039551"/>
            <a:ext cx="2603500" cy="1219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03260" y="5154967"/>
            <a:ext cx="1530348" cy="369332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16072" y="5795717"/>
            <a:ext cx="1530348" cy="369332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24" name="Elbow Connector 23"/>
          <p:cNvCxnSpPr>
            <a:stCxn id="9" idx="1"/>
            <a:endCxn id="20" idx="3"/>
          </p:cNvCxnSpPr>
          <p:nvPr/>
        </p:nvCxnSpPr>
        <p:spPr>
          <a:xfrm rot="10800000" flipV="1">
            <a:off x="3672969" y="5224217"/>
            <a:ext cx="808777" cy="424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1130" y="3361838"/>
            <a:ext cx="2887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Structural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, RNN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3055583" y="3094650"/>
            <a:ext cx="295879" cy="984723"/>
          </a:xfrm>
          <a:prstGeom prst="chevron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26" idx="3"/>
            <a:endCxn id="7" idx="1"/>
          </p:cNvCxnSpPr>
          <p:nvPr/>
        </p:nvCxnSpPr>
        <p:spPr>
          <a:xfrm>
            <a:off x="3351462" y="3587012"/>
            <a:ext cx="1130283" cy="2148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562183" y="5034685"/>
            <a:ext cx="2190062" cy="666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62175" y="5209929"/>
            <a:ext cx="1967989" cy="338554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Elbow Connector 29"/>
          <p:cNvCxnSpPr>
            <a:stCxn id="8" idx="3"/>
            <a:endCxn id="28" idx="0"/>
          </p:cNvCxnSpPr>
          <p:nvPr/>
        </p:nvCxnSpPr>
        <p:spPr>
          <a:xfrm>
            <a:off x="6894745" y="4513017"/>
            <a:ext cx="1762469" cy="521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8" idx="1"/>
            <a:endCxn id="9" idx="3"/>
          </p:cNvCxnSpPr>
          <p:nvPr/>
        </p:nvCxnSpPr>
        <p:spPr>
          <a:xfrm rot="10800000">
            <a:off x="6894745" y="5224217"/>
            <a:ext cx="667438" cy="143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42711" y="2300077"/>
            <a:ext cx="1530348" cy="369332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Gray Scale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86945" y="1784187"/>
            <a:ext cx="1765300" cy="666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99817" y="1933673"/>
            <a:ext cx="1530348" cy="369332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Dataset</a:t>
            </a:r>
            <a:endParaRPr lang="en-US" b="1" dirty="0"/>
          </a:p>
        </p:txBody>
      </p:sp>
      <p:cxnSp>
        <p:nvCxnSpPr>
          <p:cNvPr id="35" name="Elbow Connector 34"/>
          <p:cNvCxnSpPr>
            <a:stCxn id="33" idx="1"/>
            <a:endCxn id="5" idx="3"/>
          </p:cNvCxnSpPr>
          <p:nvPr/>
        </p:nvCxnSpPr>
        <p:spPr>
          <a:xfrm rot="10800000" flipV="1">
            <a:off x="6894745" y="2117329"/>
            <a:ext cx="1092200" cy="26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3498" y="3933121"/>
            <a:ext cx="1268365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Pattern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3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Input  Image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stage of any vision system is the image acquisition stage. 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 is the digitization and storage of an image. 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image has been obtained, various methods of processing can be applied to the image to perform the many different vision tasks required today. 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Capture the Input Image from source file by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uigetfile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the image has not been acquired satisfactorily then the intended tasks may not be achievable, even with the aid of some form of image enhancement.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:</a:t>
            </a:r>
          </a:p>
          <a:p>
            <a:pPr lvl="1"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Resize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graphics and digital imaging, scaling refers to the resizing of a digital image. In video technology, the magnification of digital material is known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up-scaling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resolution enhancement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scaling a vector graphic image, the graphic primitives which make up the image can be scaled using geometric transformations, without any loss of image quality. When scaling a raster graphics image, a new image with a higher or lower number of pixels must be generated.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of decreasing the pixel number (scaling down) this usually results in a visible quality loss. From the standpoint of digital signal processing, the scaling of raster graphics is a two-dimensional example of sample rate conversion, the conversion of a discrete signal from a sampling rate (in this case the local sampling rate) to another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Noise is filtered by means of the Median filtering method. The size of the filter is 3 X 3 is applied to remove the noisy pixels present in the image.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pattern recognition and in image processing, feature extraction starts from an initial set of measured data and builds derived values (features) intended to be informative and non-redundant, facilitating the subsequent learning and generalization steps, and in some cases leading to better human interpretations.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is related to dimensionality reduction.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statistics, classification is the problem of identifying to which of a set of categories (sub-populations) a new observation belongs, on the basis of a training set of data containing observations (or instances) whose category membership is known.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assigning a given email to the "spam" or "non-spam" class, and assigning a diagnosis to a given patient based on observed characteristics of the patient (sex, blood pressure, presence or absence of certain symptoms, etc.).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example of pattern recognition.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Estimations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(TP)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the number of cases correctly identified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(FP)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the number of cases incorrectly identified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(TN)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the number of cases correctly identified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(FN)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the number of cases incorrectly identified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by using the above parameters, we can predict the performances like, accuracy, sensitivity and specificity. It is Described below.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Estimations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accuracy of a test is its ability to differentiate the patient and healthy cases correctly. To estimate the accuracy of a test, we should calculate the proportion of true positive and true negative in all evaluated cases. Mathematically, this can be stated 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(TP+TN) / (TP+TN+FP+FN);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 is a method to perform some operations on an image, in order to get an enhanced image or to extract some useful information from it.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signal processing in which input is an image and output may be image or characteristics/features associated with that image.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 processing is among rapidly growing technologies. It forms core research area within engineering and computer science disciplines too.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basically includes the following three steps: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image via image acquisition tools;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manipulating the image;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 which result can be altered image or report that is based on image analysis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Estimations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sensitivity of a test is its ability to determine the patient cases correctly. To estimate it, we should calculate the proportion of true positive in patient cases. Mathematically, this can be stated 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= (TP) / (TP + FN)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specificity of a test is its ability to determine the healthy cases correctly. To estimate it, we should calculate the proportion of true negative in healthy cases. Mathematically, this can be stated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= (TN) / (TN + FP)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Survey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365125"/>
          <a:ext cx="10515599" cy="581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37"/>
                <a:gridCol w="1515762"/>
                <a:gridCol w="2649829"/>
                <a:gridCol w="2257451"/>
                <a:gridCol w="2103120"/>
              </a:tblGrid>
              <a:tr h="900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11104">
                <a:tc>
                  <a:txBody>
                    <a:bodyPr/>
                    <a:lstStyle/>
                    <a:p>
                      <a:pPr algn="ctr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 of Breast Cancer </a:t>
                      </a:r>
                      <a:r>
                        <a:rPr kumimoji="0" lang="en-IN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Histopathological</a:t>
                      </a:r>
                      <a:endParaRPr kumimoji="0" lang="en-IN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Images Using Discriminative Patches Screened</a:t>
                      </a:r>
                    </a:p>
                    <a:p>
                      <a:pPr algn="ctr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 Generative Adversarial Networks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RUI MAN 1 , PING YANG 1 , AND BOWEN XU</a:t>
                      </a:r>
                    </a:p>
                    <a:p>
                      <a:pPr algn="ctr"/>
                      <a:endParaRPr lang="en-IN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IN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approach consists of two major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IN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parts: using an unsupervised anomaly detection with generative adversarial networks (AnoGAN) to screen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IN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mislabeled patches and using densely connected convolutional network (DenseNet) to extract multi-layered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IN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 of the discriminative patches.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advantage of this method is that the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is</a:t>
                      </a:r>
                    </a:p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determined in an unsupervised manner, and there is no need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manually label the pure stains in different areas.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problem of data imbalance</a:t>
                      </a:r>
                    </a:p>
                    <a:p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ubiquitous in the medical domain, we should explore</a:t>
                      </a:r>
                    </a:p>
                    <a:p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some approaches for dealing with data imbalance in the</a:t>
                      </a:r>
                    </a:p>
                    <a:p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future.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365125"/>
          <a:ext cx="10515601" cy="581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68"/>
                <a:gridCol w="1705233"/>
                <a:gridCol w="2804160"/>
                <a:gridCol w="2103120"/>
                <a:gridCol w="2103120"/>
              </a:tblGrid>
              <a:tr h="900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11104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MORPHED SOBEL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APPROACH 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DETECTING CANCER CELLS IN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LUNGS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i-FI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Vasu Kalaria, </a:t>
                      </a:r>
                    </a:p>
                    <a:p>
                      <a:pPr algn="ctr"/>
                      <a:endParaRPr kumimoji="0" lang="fi-FI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0" lang="fi-FI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Priyadarsini S</a:t>
                      </a:r>
                    </a:p>
                    <a:p>
                      <a:pPr algn="ctr"/>
                      <a:endParaRPr kumimoji="0" lang="fi-FI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project was undertaken to contribute in the field by using different techniques to identify and optimize the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occurrence of cancer cells 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lungs.Not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only more treatment options are available, but also the increase in survival rates is observed when cancer patients are treated in their premature stages. 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segmentation process gives the better result,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also the simulation process is also high.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threshold value given to this segmentation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 will remains same, so that the accurate result value will not occur easily.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388453"/>
          <a:ext cx="10515601" cy="578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591551"/>
                <a:gridCol w="2614690"/>
                <a:gridCol w="2103120"/>
                <a:gridCol w="2103120"/>
              </a:tblGrid>
              <a:tr h="897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913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Hybrid Approach for Breast Cancer Classification</a:t>
                      </a: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Diagnosis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Bibhuprasad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Sahu1,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*,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Sachi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Nandan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Mohanty2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Saroj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Kumar Rou</a:t>
                      </a:r>
                    </a:p>
                    <a:p>
                      <a:endParaRPr kumimoji="0" lang="en-US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Analytics and machine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 methods provides framework for prognostic studies by errorless classification of data instances into relevant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 the cancer severity. In this study we have purposed a prediction model by combining artificial intelligent based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 technique with multivariate statistical method.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system will hopefully help the pathologist to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reduce the 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work-load and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minimize human error while maintaining and improving the accuracy of the system.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consumption of extracting the features is more.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388453"/>
          <a:ext cx="10515601" cy="578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591551"/>
                <a:gridCol w="2614690"/>
                <a:gridCol w="2103120"/>
                <a:gridCol w="2103120"/>
              </a:tblGrid>
              <a:tr h="897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91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DETECTION SYSTEM OF CERVICAL CANCER CELLS USING COLOR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INTENSITY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CLASSIFICATI-ON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Eko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supriyanto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azureen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m.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pista,lukman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hakim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ismail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Bustanur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rosidi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tati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latifah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mengko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detection of cervical cancer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cells is based on the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morphology of the cells and level set operations. Test result shows, that by using color intensity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 the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is able to differentiate between normal and cancerous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cells.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system will hopefully help the pathologist to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reduce the 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work-load and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minimize human error while maintaining and improving the accuracy of the system.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Although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there are number of steps to enhance the image, this project have some drawbacks. In this project the stages of cancer will not be able to detected.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1" y="365124"/>
          <a:ext cx="10515600" cy="581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173"/>
                <a:gridCol w="1610497"/>
                <a:gridCol w="2747319"/>
                <a:gridCol w="1970491"/>
                <a:gridCol w="2103120"/>
              </a:tblGrid>
              <a:tr h="9007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1110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CERVIX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CANCER DIAGNOSIS FROM PAP SMEAR IMAGES USING STRUCTURE BASED </a:t>
                      </a:r>
                    </a:p>
                    <a:p>
                      <a:pPr algn="ctr"/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SEGMENTATION AND SHAPE ANALYSIS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Lipi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Mahanta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Dilip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Chandan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Kr.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February 2012</a:t>
                      </a:r>
                    </a:p>
                    <a:p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this paper 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present a method for analysis of 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 smear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histogram and structuring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 based segmentation and shape and size analysis of the cell nuclei. 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mentioned earlier human observation is not always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satisfy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according to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Marroquin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61.5%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manual screening of available pathological tests remains unclassified.</a:t>
                      </a: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nuclei and cytoplasm of the is well distinguished due to the increase in contrast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of the image.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nuclei shows the darken area.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Though it have some  enhancement can be to establish cutoff values between 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 and abnormal values and to classify the abnormal 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values according to stage of the cancer.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365125"/>
          <a:ext cx="10515599" cy="581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37"/>
                <a:gridCol w="1515762"/>
                <a:gridCol w="2804160"/>
                <a:gridCol w="2103120"/>
                <a:gridCol w="2103120"/>
              </a:tblGrid>
              <a:tr h="900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11104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ADAPTIVE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THRES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-HOLDING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BREAST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CANCER STEM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DETECTION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Sabina</a:t>
                      </a:r>
                    </a:p>
                    <a:p>
                      <a:pPr algn="ctr"/>
                      <a:endParaRPr kumimoji="0" lang="en-US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Mrs.Nidhi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kumimoji="0" lang="en-US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March 2013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this paper we are going to present a noble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 to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 breast cancer stem cell for an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image, as the growth in automatic detection of breast cancer using image Processing.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project the cancer cells are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detected in the previous stage, so that this method is also applicable for the initial stage also.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further work will be 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done by optimizing multiple random threshold values and taking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into MATLAB workspace for an efficient 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re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cognition and highest accuracy.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1" y="365125"/>
          <a:ext cx="10515600" cy="611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362"/>
                <a:gridCol w="1455313"/>
                <a:gridCol w="3215050"/>
                <a:gridCol w="1875756"/>
                <a:gridCol w="2103119"/>
              </a:tblGrid>
              <a:tr h="900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11104">
                <a:tc>
                  <a:txBody>
                    <a:bodyPr/>
                    <a:lstStyle/>
                    <a:p>
                      <a:pPr algn="ctr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Breast Cancer Classification in Ultrasound Images</a:t>
                      </a:r>
                    </a:p>
                    <a:p>
                      <a:pPr algn="ctr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Transfer Learning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v-S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Ahmed Hijab </a:t>
                      </a:r>
                    </a:p>
                    <a:p>
                      <a:endParaRPr kumimoji="0" lang="sv-S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sv-S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Computer-aided detection of malignant breast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tumors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ultrasound images has been receiving growing attention. In this paper, we propose a deep learning methodology to tackle this problem. The training data, which contains several hundred images of benign and malignant cases, was used to train a deep convolutional neural network (CNN). Three training approaches are proposed: a baseline approach where the CNN architecture is trained from scratch, a transfer-learning approach where the pre-trained VGG16 CNN architecture is further trained with the ultrasound images, and a fine-tuned learning approach where the deep learning parameters are fine-tuned to overcome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overfitting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increasing the number of enhancement steps the result will be more accurate and hence acceptable.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Multiple image enhancement steps are needed to exaggerate the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differences between the frequency-domain 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images of normal and cancerous tissues. Though the additional enhancement are also required to get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image output.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365125"/>
          <a:ext cx="10515600" cy="581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591550"/>
                <a:gridCol w="2614690"/>
                <a:gridCol w="2103120"/>
                <a:gridCol w="2103120"/>
              </a:tblGrid>
              <a:tr h="900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11104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EXTRACTION 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CANCER 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CELLS FROM 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MRI PROSTATE 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USING </a:t>
                      </a:r>
                    </a:p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MATLAB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N.Gopinath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2012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paper, the cancer cell is detected by using the threshold operation, watershed segmentation and morphological operation. When the image processed after the morphological technique , the cancer cell will detected.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Gaussian filter and morphological operation is combined to give the better enhancement and give the noise free output.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project some of the drawbacks is,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contour is not done to separate the region hence the noise reduction only undertaken.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Image 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image processing is divided into 5 groups. They are: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Observe the objects that are not visible.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sharpening and restoration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To create a better image.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retrieval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Seek for the image of interest.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4.     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pattern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Measures various objects in an image.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Recognition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Distinguish the objects in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 etc.,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E. W.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Elston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I. O. Ellis, ‘‘Method for grading breast cancer,’’ J.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46, no. 2, pp. 189–190, 1993.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M.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Dundar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‘‘Computerized classification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intraductal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breast lesions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histopathological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images,’’ IEEE Trans. Biomed. Eng., vol. 58, no. 7, pp. 1977–1984, Jul. 2011.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C. D.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Cosatto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‘‘Classification of mitotic figures with convolutional neural networks and seeded blob features,’’ J.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Inform., vol. 4, no. 1, p. 9, 2013.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H. Chen, Q. Dou, X. Wang, J. Qin, and P. A.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‘‘Mitosis detection in breast cancer histology images via deep cascaded networks,’’ in Proc. 13th AAAI Conf.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2016, pp. 1160–1166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(2014). MITOS, ICPR 2014 Contest, IPAL UMI CNRS Lab Std. [Online]. Available: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http://ipal.cnrs.fr/ICPR2014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L. Roux et al., ‘‘Mitosis detection in breast cancer histological images An ICPR 2012 contest,’’ J.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Inform., vol. 4, no. 1, p. 8, 2013.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P. W. Barlow, ‘‘Changes in chromatin structure during the mitotic cycle,’’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Protoplasma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91, no. 2, pp. 207–211, Jun. 1977.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Lankton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Tannenbaum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‘‘Localizing region-based active contours,’’ IEEE Trans. Image Process., vol. 17, no. 11, pp. 2029–2039, Nov. 2008.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H.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Gandomi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H.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‘‘Krill herd: A new bio-inspired optimization algorithm,’’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Nonlinear Sci.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17, no. 12, pp. 4831–4845, Dec. 2012.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B. F. Buxton, W. B. Langdon, and B. J. Barrett, ‘‘Data fusion by intelligent classifier combination,’’ Meas. Control-London Inst. Meas. Control, vol. 34, no. 8, pp. 229–234, Oct. 2001.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348472"/>
            <a:ext cx="10515600" cy="1325563"/>
          </a:xfrm>
        </p:spPr>
        <p:txBody>
          <a:bodyPr/>
          <a:lstStyle/>
          <a:p>
            <a:r>
              <a:rPr lang="en-IN" b="1" i="1" dirty="0" smtClean="0"/>
              <a:t>Thank You…</a:t>
            </a:r>
            <a:endParaRPr lang="en-IN" b="1" i="1" dirty="0"/>
          </a:p>
        </p:txBody>
      </p:sp>
      <p:sp>
        <p:nvSpPr>
          <p:cNvPr id="3" name="Rectangle 2"/>
          <p:cNvSpPr/>
          <p:nvPr/>
        </p:nvSpPr>
        <p:spPr>
          <a:xfrm>
            <a:off x="271463" y="242888"/>
            <a:ext cx="11658600" cy="6386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continues to be among the leading causes of death for women and much effort has been expended in the form of screening programs for prevention.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exponential growth in the number of mammograms collected by these programs, computer-assisted diagnosis has become a necessity.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Computer-assisted detection techniques developed to date to improve diagnosis without multiple systematic readings have not resulted in a significant improvement in performance measures.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context, the use of automatic image processing techniques resulting from deep learning represents a promising avenue for assisting in the diagnosis of breast cancer.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present a deep learning approach based on a Convolutional Neural Network (CNN) model for multi-class breast cancer classification.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aims to classify the breast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benign or malignant.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paper, we present a deep learning approach based on a Convolutional Neural Network (CNN) and RNN model for multi-class breast cancer classification.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hand, to improve the performance of the process.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learning machine (ELM) is a new learning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single-hidden layer feed-forward neural network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SLFN). In this study, an ensemble of ELMs is used to predict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end, 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algorithm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proposed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ELM in ensemble learning.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reweighting part of data that is misclassified. Based 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threshold-value, a tuning parameter is used.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inverse of the number of neurons in ELM’s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hidden-layer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some misclassification due to mismatch of feature extraction.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accuracy will be reduced due to approximate classification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proposed system, the spiral drawing data is taken as an input.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preprocessing is done by means of the image resize and channel separation.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segmentation is done to extract the written region.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features are extracted by means of the texture based. Hence the GLCM algorithm is used to extract the feature values from the image.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feature extraction, the classification is done to recognize the input is normal or abnormal.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performance of the classifier is measured by means of the accuracy, sensitivity and specificity.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57175"/>
            <a:ext cx="11644312" cy="632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8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2643</Words>
  <Application>Microsoft Office PowerPoint</Application>
  <PresentationFormat>Widescreen</PresentationFormat>
  <Paragraphs>275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Unicode MS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Application and Construction of Deep Learning Networks in Medical Imaging  </vt:lpstr>
      <vt:lpstr>Domain Introduction:</vt:lpstr>
      <vt:lpstr>Purpose of Image processing</vt:lpstr>
      <vt:lpstr>Abstract</vt:lpstr>
      <vt:lpstr>Abstract</vt:lpstr>
      <vt:lpstr>Objective:</vt:lpstr>
      <vt:lpstr>Existing System:</vt:lpstr>
      <vt:lpstr>Disadvantages:</vt:lpstr>
      <vt:lpstr>Proposed System:</vt:lpstr>
      <vt:lpstr>Advantages:</vt:lpstr>
      <vt:lpstr>Flow Diagram:</vt:lpstr>
      <vt:lpstr>Modules:</vt:lpstr>
      <vt:lpstr>Module Description:</vt:lpstr>
      <vt:lpstr>Module Description:</vt:lpstr>
      <vt:lpstr>Module Description:</vt:lpstr>
      <vt:lpstr>Module Description:</vt:lpstr>
      <vt:lpstr>Module Description:</vt:lpstr>
      <vt:lpstr>Module Description:</vt:lpstr>
      <vt:lpstr>Module Description:</vt:lpstr>
      <vt:lpstr>Module Description: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References:</vt:lpstr>
      <vt:lpstr>References: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Convolutional Neural Network</dc:title>
  <dc:creator>CMP</dc:creator>
  <cp:lastModifiedBy>CMP</cp:lastModifiedBy>
  <cp:revision>22</cp:revision>
  <dcterms:created xsi:type="dcterms:W3CDTF">2023-01-26T09:51:00Z</dcterms:created>
  <dcterms:modified xsi:type="dcterms:W3CDTF">2023-10-17T07:48:49Z</dcterms:modified>
</cp:coreProperties>
</file>