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3" r:id="rId9"/>
    <p:sldId id="265" r:id="rId10"/>
    <p:sldId id="262" r:id="rId11"/>
    <p:sldId id="27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4708" autoAdjust="0"/>
  </p:normalViewPr>
  <p:slideViewPr>
    <p:cSldViewPr snapToGrid="0">
      <p:cViewPr varScale="1">
        <p:scale>
          <a:sx n="60" d="100"/>
          <a:sy n="60" d="100"/>
        </p:scale>
        <p:origin x="28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F0098E-AAC4-4775-B2C6-4C1FC01F0B75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0122A0AD-D7AC-47FD-A823-E0291C5B9C10}">
      <dgm:prSet phldrT="[Text]"/>
      <dgm:spPr/>
      <dgm:t>
        <a:bodyPr/>
        <a:lstStyle/>
        <a:p>
          <a:r>
            <a:rPr lang="en-SG" dirty="0"/>
            <a:t>Junior</a:t>
          </a:r>
        </a:p>
      </dgm:t>
    </dgm:pt>
    <dgm:pt modelId="{73B863A2-61BF-40FD-A2B2-2F18F4B33DBF}" type="parTrans" cxnId="{CFFF243C-C95D-4C16-B3DD-ED0862ACD6D2}">
      <dgm:prSet/>
      <dgm:spPr/>
      <dgm:t>
        <a:bodyPr/>
        <a:lstStyle/>
        <a:p>
          <a:endParaRPr lang="en-SG"/>
        </a:p>
      </dgm:t>
    </dgm:pt>
    <dgm:pt modelId="{DFFC93A7-C8EF-418B-928E-BE3A6200A0A7}" type="sibTrans" cxnId="{CFFF243C-C95D-4C16-B3DD-ED0862ACD6D2}">
      <dgm:prSet/>
      <dgm:spPr/>
      <dgm:t>
        <a:bodyPr/>
        <a:lstStyle/>
        <a:p>
          <a:endParaRPr lang="en-SG"/>
        </a:p>
      </dgm:t>
    </dgm:pt>
    <dgm:pt modelId="{29E33183-7F0D-4FB0-9F18-CC79C103AC1E}">
      <dgm:prSet phldrT="[Text]"/>
      <dgm:spPr/>
      <dgm:t>
        <a:bodyPr/>
        <a:lstStyle/>
        <a:p>
          <a:r>
            <a:rPr lang="en-SG" dirty="0"/>
            <a:t>Senior</a:t>
          </a:r>
        </a:p>
      </dgm:t>
    </dgm:pt>
    <dgm:pt modelId="{A1B7E64B-DA96-4D91-98A7-4580C00A1810}" type="parTrans" cxnId="{FA13CAAA-C534-4E5D-9D8C-209B0A28AF2A}">
      <dgm:prSet/>
      <dgm:spPr/>
      <dgm:t>
        <a:bodyPr/>
        <a:lstStyle/>
        <a:p>
          <a:endParaRPr lang="en-SG"/>
        </a:p>
      </dgm:t>
    </dgm:pt>
    <dgm:pt modelId="{D54A97D2-7A8D-4F6B-B360-03A48FBC31D9}" type="sibTrans" cxnId="{FA13CAAA-C534-4E5D-9D8C-209B0A28AF2A}">
      <dgm:prSet/>
      <dgm:spPr/>
      <dgm:t>
        <a:bodyPr/>
        <a:lstStyle/>
        <a:p>
          <a:endParaRPr lang="en-SG"/>
        </a:p>
      </dgm:t>
    </dgm:pt>
    <dgm:pt modelId="{B2EE3C43-06C4-49AA-9B4F-3FCE5A94BE08}">
      <dgm:prSet phldrT="[Text]"/>
      <dgm:spPr/>
      <dgm:t>
        <a:bodyPr/>
        <a:lstStyle/>
        <a:p>
          <a:r>
            <a:rPr lang="en-SG" dirty="0"/>
            <a:t>Manager</a:t>
          </a:r>
        </a:p>
      </dgm:t>
    </dgm:pt>
    <dgm:pt modelId="{83CC19B8-D368-48B5-BB51-CC1FE6ADF4E9}" type="parTrans" cxnId="{A5AFD74D-4926-436A-8DAE-3F34F4474D50}">
      <dgm:prSet/>
      <dgm:spPr/>
      <dgm:t>
        <a:bodyPr/>
        <a:lstStyle/>
        <a:p>
          <a:endParaRPr lang="en-SG"/>
        </a:p>
      </dgm:t>
    </dgm:pt>
    <dgm:pt modelId="{F448471C-D35F-4647-B211-46C5462FB775}" type="sibTrans" cxnId="{A5AFD74D-4926-436A-8DAE-3F34F4474D50}">
      <dgm:prSet/>
      <dgm:spPr/>
      <dgm:t>
        <a:bodyPr/>
        <a:lstStyle/>
        <a:p>
          <a:endParaRPr lang="en-SG"/>
        </a:p>
      </dgm:t>
    </dgm:pt>
    <dgm:pt modelId="{C2B1070B-E8BB-438B-8698-E176CD567E54}" type="pres">
      <dgm:prSet presAssocID="{5BF0098E-AAC4-4775-B2C6-4C1FC01F0B75}" presName="rootnode" presStyleCnt="0">
        <dgm:presLayoutVars>
          <dgm:chMax/>
          <dgm:chPref/>
          <dgm:dir/>
          <dgm:animLvl val="lvl"/>
        </dgm:presLayoutVars>
      </dgm:prSet>
      <dgm:spPr/>
    </dgm:pt>
    <dgm:pt modelId="{CAC1C3E0-9F7E-425C-9785-4C5776C51777}" type="pres">
      <dgm:prSet presAssocID="{0122A0AD-D7AC-47FD-A823-E0291C5B9C10}" presName="composite" presStyleCnt="0"/>
      <dgm:spPr/>
    </dgm:pt>
    <dgm:pt modelId="{AF0CF206-DBB2-4237-B85D-5EA78534F73A}" type="pres">
      <dgm:prSet presAssocID="{0122A0AD-D7AC-47FD-A823-E0291C5B9C10}" presName="LShape" presStyleLbl="alignNode1" presStyleIdx="0" presStyleCnt="5"/>
      <dgm:spPr/>
    </dgm:pt>
    <dgm:pt modelId="{2407CA41-2EF0-4A7B-8962-A66A1D0A6127}" type="pres">
      <dgm:prSet presAssocID="{0122A0AD-D7AC-47FD-A823-E0291C5B9C10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C2DDDB8-C6CA-428C-8E70-1A607F7318D1}" type="pres">
      <dgm:prSet presAssocID="{0122A0AD-D7AC-47FD-A823-E0291C5B9C10}" presName="Triangle" presStyleLbl="alignNode1" presStyleIdx="1" presStyleCnt="5"/>
      <dgm:spPr/>
    </dgm:pt>
    <dgm:pt modelId="{9E391078-DDD4-4C4A-B059-1BA2FC6C9053}" type="pres">
      <dgm:prSet presAssocID="{DFFC93A7-C8EF-418B-928E-BE3A6200A0A7}" presName="sibTrans" presStyleCnt="0"/>
      <dgm:spPr/>
    </dgm:pt>
    <dgm:pt modelId="{43ECC0BA-57EB-4D94-9579-DF547BB7903A}" type="pres">
      <dgm:prSet presAssocID="{DFFC93A7-C8EF-418B-928E-BE3A6200A0A7}" presName="space" presStyleCnt="0"/>
      <dgm:spPr/>
    </dgm:pt>
    <dgm:pt modelId="{0FBF9642-90AE-46A6-A364-11B0A0014649}" type="pres">
      <dgm:prSet presAssocID="{29E33183-7F0D-4FB0-9F18-CC79C103AC1E}" presName="composite" presStyleCnt="0"/>
      <dgm:spPr/>
    </dgm:pt>
    <dgm:pt modelId="{0B49F640-993C-4BE3-BCDE-CEA8DBC9FBA0}" type="pres">
      <dgm:prSet presAssocID="{29E33183-7F0D-4FB0-9F18-CC79C103AC1E}" presName="LShape" presStyleLbl="alignNode1" presStyleIdx="2" presStyleCnt="5"/>
      <dgm:spPr/>
    </dgm:pt>
    <dgm:pt modelId="{27A7A397-B66F-4F4C-9F9F-3B12EBED1620}" type="pres">
      <dgm:prSet presAssocID="{29E33183-7F0D-4FB0-9F18-CC79C103AC1E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BC0F644-85E7-42AA-84EF-BCE8C11390A9}" type="pres">
      <dgm:prSet presAssocID="{29E33183-7F0D-4FB0-9F18-CC79C103AC1E}" presName="Triangle" presStyleLbl="alignNode1" presStyleIdx="3" presStyleCnt="5"/>
      <dgm:spPr/>
    </dgm:pt>
    <dgm:pt modelId="{43FBB534-4D28-4533-9D42-BBBF7DDD2C14}" type="pres">
      <dgm:prSet presAssocID="{D54A97D2-7A8D-4F6B-B360-03A48FBC31D9}" presName="sibTrans" presStyleCnt="0"/>
      <dgm:spPr/>
    </dgm:pt>
    <dgm:pt modelId="{7BEC435B-517F-4D33-BAAC-D839AB7A908F}" type="pres">
      <dgm:prSet presAssocID="{D54A97D2-7A8D-4F6B-B360-03A48FBC31D9}" presName="space" presStyleCnt="0"/>
      <dgm:spPr/>
    </dgm:pt>
    <dgm:pt modelId="{C4A515AE-9CC6-4396-864D-5EA40812D056}" type="pres">
      <dgm:prSet presAssocID="{B2EE3C43-06C4-49AA-9B4F-3FCE5A94BE08}" presName="composite" presStyleCnt="0"/>
      <dgm:spPr/>
    </dgm:pt>
    <dgm:pt modelId="{1C11838A-2061-4490-BFA6-545F9219BA64}" type="pres">
      <dgm:prSet presAssocID="{B2EE3C43-06C4-49AA-9B4F-3FCE5A94BE08}" presName="LShape" presStyleLbl="alignNode1" presStyleIdx="4" presStyleCnt="5"/>
      <dgm:spPr/>
    </dgm:pt>
    <dgm:pt modelId="{7207E318-9AED-4BE6-947B-47CAA0CD3ADE}" type="pres">
      <dgm:prSet presAssocID="{B2EE3C43-06C4-49AA-9B4F-3FCE5A94BE08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40B5806-2BCE-49D5-B395-00CD71B58B55}" type="presOf" srcId="{29E33183-7F0D-4FB0-9F18-CC79C103AC1E}" destId="{27A7A397-B66F-4F4C-9F9F-3B12EBED1620}" srcOrd="0" destOrd="0" presId="urn:microsoft.com/office/officeart/2009/3/layout/StepUpProcess"/>
    <dgm:cxn modelId="{CFFF243C-C95D-4C16-B3DD-ED0862ACD6D2}" srcId="{5BF0098E-AAC4-4775-B2C6-4C1FC01F0B75}" destId="{0122A0AD-D7AC-47FD-A823-E0291C5B9C10}" srcOrd="0" destOrd="0" parTransId="{73B863A2-61BF-40FD-A2B2-2F18F4B33DBF}" sibTransId="{DFFC93A7-C8EF-418B-928E-BE3A6200A0A7}"/>
    <dgm:cxn modelId="{A5AFD74D-4926-436A-8DAE-3F34F4474D50}" srcId="{5BF0098E-AAC4-4775-B2C6-4C1FC01F0B75}" destId="{B2EE3C43-06C4-49AA-9B4F-3FCE5A94BE08}" srcOrd="2" destOrd="0" parTransId="{83CC19B8-D368-48B5-BB51-CC1FE6ADF4E9}" sibTransId="{F448471C-D35F-4647-B211-46C5462FB775}"/>
    <dgm:cxn modelId="{6B8ED56E-E443-4378-AEE3-AB78B8644FCD}" type="presOf" srcId="{0122A0AD-D7AC-47FD-A823-E0291C5B9C10}" destId="{2407CA41-2EF0-4A7B-8962-A66A1D0A6127}" srcOrd="0" destOrd="0" presId="urn:microsoft.com/office/officeart/2009/3/layout/StepUpProcess"/>
    <dgm:cxn modelId="{FA13CAAA-C534-4E5D-9D8C-209B0A28AF2A}" srcId="{5BF0098E-AAC4-4775-B2C6-4C1FC01F0B75}" destId="{29E33183-7F0D-4FB0-9F18-CC79C103AC1E}" srcOrd="1" destOrd="0" parTransId="{A1B7E64B-DA96-4D91-98A7-4580C00A1810}" sibTransId="{D54A97D2-7A8D-4F6B-B360-03A48FBC31D9}"/>
    <dgm:cxn modelId="{8A39F0B9-DADA-45B0-B6F5-7EB85BECCBFB}" type="presOf" srcId="{B2EE3C43-06C4-49AA-9B4F-3FCE5A94BE08}" destId="{7207E318-9AED-4BE6-947B-47CAA0CD3ADE}" srcOrd="0" destOrd="0" presId="urn:microsoft.com/office/officeart/2009/3/layout/StepUpProcess"/>
    <dgm:cxn modelId="{41C77FF3-224E-419E-8EC8-07993C50D937}" type="presOf" srcId="{5BF0098E-AAC4-4775-B2C6-4C1FC01F0B75}" destId="{C2B1070B-E8BB-438B-8698-E176CD567E54}" srcOrd="0" destOrd="0" presId="urn:microsoft.com/office/officeart/2009/3/layout/StepUpProcess"/>
    <dgm:cxn modelId="{0BD050D9-369F-4CE3-9679-21B2820A56AA}" type="presParOf" srcId="{C2B1070B-E8BB-438B-8698-E176CD567E54}" destId="{CAC1C3E0-9F7E-425C-9785-4C5776C51777}" srcOrd="0" destOrd="0" presId="urn:microsoft.com/office/officeart/2009/3/layout/StepUpProcess"/>
    <dgm:cxn modelId="{C0AF975D-2439-4A4C-8ADA-E431EBA7D0D5}" type="presParOf" srcId="{CAC1C3E0-9F7E-425C-9785-4C5776C51777}" destId="{AF0CF206-DBB2-4237-B85D-5EA78534F73A}" srcOrd="0" destOrd="0" presId="urn:microsoft.com/office/officeart/2009/3/layout/StepUpProcess"/>
    <dgm:cxn modelId="{6E2BB41C-C18E-47D7-85F2-0DDF69E4498E}" type="presParOf" srcId="{CAC1C3E0-9F7E-425C-9785-4C5776C51777}" destId="{2407CA41-2EF0-4A7B-8962-A66A1D0A6127}" srcOrd="1" destOrd="0" presId="urn:microsoft.com/office/officeart/2009/3/layout/StepUpProcess"/>
    <dgm:cxn modelId="{A34D5C98-9A12-43F3-A310-37541740ADC9}" type="presParOf" srcId="{CAC1C3E0-9F7E-425C-9785-4C5776C51777}" destId="{DC2DDDB8-C6CA-428C-8E70-1A607F7318D1}" srcOrd="2" destOrd="0" presId="urn:microsoft.com/office/officeart/2009/3/layout/StepUpProcess"/>
    <dgm:cxn modelId="{DF00B28C-1E8E-49BA-97A9-D877713ADC59}" type="presParOf" srcId="{C2B1070B-E8BB-438B-8698-E176CD567E54}" destId="{9E391078-DDD4-4C4A-B059-1BA2FC6C9053}" srcOrd="1" destOrd="0" presId="urn:microsoft.com/office/officeart/2009/3/layout/StepUpProcess"/>
    <dgm:cxn modelId="{7A8EEED2-9DB8-42F5-9A6B-42BE25B3562E}" type="presParOf" srcId="{9E391078-DDD4-4C4A-B059-1BA2FC6C9053}" destId="{43ECC0BA-57EB-4D94-9579-DF547BB7903A}" srcOrd="0" destOrd="0" presId="urn:microsoft.com/office/officeart/2009/3/layout/StepUpProcess"/>
    <dgm:cxn modelId="{AAFF644B-94B4-48A1-A36E-0C6F2FFD6B3B}" type="presParOf" srcId="{C2B1070B-E8BB-438B-8698-E176CD567E54}" destId="{0FBF9642-90AE-46A6-A364-11B0A0014649}" srcOrd="2" destOrd="0" presId="urn:microsoft.com/office/officeart/2009/3/layout/StepUpProcess"/>
    <dgm:cxn modelId="{AF4B0506-9B26-4141-8677-F915AF26A12A}" type="presParOf" srcId="{0FBF9642-90AE-46A6-A364-11B0A0014649}" destId="{0B49F640-993C-4BE3-BCDE-CEA8DBC9FBA0}" srcOrd="0" destOrd="0" presId="urn:microsoft.com/office/officeart/2009/3/layout/StepUpProcess"/>
    <dgm:cxn modelId="{19E7E187-C06A-45BC-ABD8-68F059DAD27F}" type="presParOf" srcId="{0FBF9642-90AE-46A6-A364-11B0A0014649}" destId="{27A7A397-B66F-4F4C-9F9F-3B12EBED1620}" srcOrd="1" destOrd="0" presId="urn:microsoft.com/office/officeart/2009/3/layout/StepUpProcess"/>
    <dgm:cxn modelId="{6DE1125B-3D13-4284-9DD9-DC2B6A816F25}" type="presParOf" srcId="{0FBF9642-90AE-46A6-A364-11B0A0014649}" destId="{ABC0F644-85E7-42AA-84EF-BCE8C11390A9}" srcOrd="2" destOrd="0" presId="urn:microsoft.com/office/officeart/2009/3/layout/StepUpProcess"/>
    <dgm:cxn modelId="{4E14914D-F5A3-41B7-BF77-FA2C6B6BFD73}" type="presParOf" srcId="{C2B1070B-E8BB-438B-8698-E176CD567E54}" destId="{43FBB534-4D28-4533-9D42-BBBF7DDD2C14}" srcOrd="3" destOrd="0" presId="urn:microsoft.com/office/officeart/2009/3/layout/StepUpProcess"/>
    <dgm:cxn modelId="{6E25EACF-9CCD-4508-BFE9-F25F1364EA3C}" type="presParOf" srcId="{43FBB534-4D28-4533-9D42-BBBF7DDD2C14}" destId="{7BEC435B-517F-4D33-BAAC-D839AB7A908F}" srcOrd="0" destOrd="0" presId="urn:microsoft.com/office/officeart/2009/3/layout/StepUpProcess"/>
    <dgm:cxn modelId="{31D102AA-8396-43FD-865C-EBCAD5F858E3}" type="presParOf" srcId="{C2B1070B-E8BB-438B-8698-E176CD567E54}" destId="{C4A515AE-9CC6-4396-864D-5EA40812D056}" srcOrd="4" destOrd="0" presId="urn:microsoft.com/office/officeart/2009/3/layout/StepUpProcess"/>
    <dgm:cxn modelId="{CCBB8963-0BE1-4199-B09E-18F4475F4697}" type="presParOf" srcId="{C4A515AE-9CC6-4396-864D-5EA40812D056}" destId="{1C11838A-2061-4490-BFA6-545F9219BA64}" srcOrd="0" destOrd="0" presId="urn:microsoft.com/office/officeart/2009/3/layout/StepUpProcess"/>
    <dgm:cxn modelId="{AC3931D7-A6EE-4546-8091-375ED1B58225}" type="presParOf" srcId="{C4A515AE-9CC6-4396-864D-5EA40812D056}" destId="{7207E318-9AED-4BE6-947B-47CAA0CD3ADE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CF206-DBB2-4237-B85D-5EA78534F73A}">
      <dsp:nvSpPr>
        <dsp:cNvPr id="0" name=""/>
        <dsp:cNvSpPr/>
      </dsp:nvSpPr>
      <dsp:spPr>
        <a:xfrm rot="5400000">
          <a:off x="376637" y="1637547"/>
          <a:ext cx="1129478" cy="187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7CA41-2EF0-4A7B-8962-A66A1D0A6127}">
      <dsp:nvSpPr>
        <dsp:cNvPr id="0" name=""/>
        <dsp:cNvSpPr/>
      </dsp:nvSpPr>
      <dsp:spPr>
        <a:xfrm>
          <a:off x="188099" y="2199091"/>
          <a:ext cx="1696757" cy="1487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100" kern="1200" dirty="0"/>
            <a:t>Junior</a:t>
          </a:r>
        </a:p>
      </dsp:txBody>
      <dsp:txXfrm>
        <a:off x="188099" y="2199091"/>
        <a:ext cx="1696757" cy="1487307"/>
      </dsp:txXfrm>
    </dsp:sp>
    <dsp:sp modelId="{DC2DDDB8-C6CA-428C-8E70-1A607F7318D1}">
      <dsp:nvSpPr>
        <dsp:cNvPr id="0" name=""/>
        <dsp:cNvSpPr/>
      </dsp:nvSpPr>
      <dsp:spPr>
        <a:xfrm>
          <a:off x="1564714" y="1499181"/>
          <a:ext cx="320142" cy="32014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9F640-993C-4BE3-BCDE-CEA8DBC9FBA0}">
      <dsp:nvSpPr>
        <dsp:cNvPr id="0" name=""/>
        <dsp:cNvSpPr/>
      </dsp:nvSpPr>
      <dsp:spPr>
        <a:xfrm rot="5400000">
          <a:off x="2453800" y="1123551"/>
          <a:ext cx="1129478" cy="187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7A397-B66F-4F4C-9F9F-3B12EBED1620}">
      <dsp:nvSpPr>
        <dsp:cNvPr id="0" name=""/>
        <dsp:cNvSpPr/>
      </dsp:nvSpPr>
      <dsp:spPr>
        <a:xfrm>
          <a:off x="2265262" y="1685095"/>
          <a:ext cx="1696757" cy="1487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100" kern="1200" dirty="0"/>
            <a:t>Senior</a:t>
          </a:r>
        </a:p>
      </dsp:txBody>
      <dsp:txXfrm>
        <a:off x="2265262" y="1685095"/>
        <a:ext cx="1696757" cy="1487307"/>
      </dsp:txXfrm>
    </dsp:sp>
    <dsp:sp modelId="{ABC0F644-85E7-42AA-84EF-BCE8C11390A9}">
      <dsp:nvSpPr>
        <dsp:cNvPr id="0" name=""/>
        <dsp:cNvSpPr/>
      </dsp:nvSpPr>
      <dsp:spPr>
        <a:xfrm>
          <a:off x="3641877" y="985185"/>
          <a:ext cx="320142" cy="32014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1838A-2061-4490-BFA6-545F9219BA64}">
      <dsp:nvSpPr>
        <dsp:cNvPr id="0" name=""/>
        <dsp:cNvSpPr/>
      </dsp:nvSpPr>
      <dsp:spPr>
        <a:xfrm rot="5400000">
          <a:off x="4530963" y="609555"/>
          <a:ext cx="1129478" cy="187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7E318-9AED-4BE6-947B-47CAA0CD3ADE}">
      <dsp:nvSpPr>
        <dsp:cNvPr id="0" name=""/>
        <dsp:cNvSpPr/>
      </dsp:nvSpPr>
      <dsp:spPr>
        <a:xfrm>
          <a:off x="4342425" y="1171099"/>
          <a:ext cx="1696757" cy="1487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100" kern="1200" dirty="0"/>
            <a:t>Manager</a:t>
          </a:r>
        </a:p>
      </dsp:txBody>
      <dsp:txXfrm>
        <a:off x="4342425" y="1171099"/>
        <a:ext cx="1696757" cy="1487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B1EDA-DB15-4795-ADA5-66B7809D896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5EF32-DBEF-48FA-91EE-EE2AE4B95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3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7782-3BB1-46AA-8074-7461E0B27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CDB62-5139-4FE6-B727-43D935EC0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D055-258D-438F-A63D-5F5448DB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71AFB-3B55-44D6-B861-D122D652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1B897-6F3A-4353-9468-081D95A8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9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D703-1687-4D6E-8C17-C141281F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4F57F-D027-4DAD-BE7D-896CCA063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48795-619F-4A40-85AD-4ACCB6AA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7368C-9E75-469F-A730-5489CB5B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7F1C-1E9B-46F9-9B0F-337252FC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9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E6621-BFFB-4DD0-9B7A-B97B9CFC4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8B089-AB40-45F1-8884-D2BAB10F5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40032-1BC5-4BC4-B617-F21CE7BB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9C4EF-5E08-4119-8A67-A2D04F66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9CF19-0596-4284-B7B3-E9425F39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1D99-225F-41EE-BD8C-6CD4C803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2622-AEAC-443A-B2AA-52D0BE0BE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E967-7B03-42F9-8BA5-F51135DB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C460-F362-4853-8A73-5847B15E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32E77-30B6-4729-BE88-DF9ABFF4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8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52B3-C899-47A9-B177-1F9F820A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DA287-2AC3-457F-81BF-25D0E61D7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21C6-C1FB-49E2-9B45-5F2D91E8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5089F-4381-40A9-8DF4-C179AFEC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66E0-1E22-4A01-8434-6F307B3A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4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6EC8-5AF9-47A0-8C49-154D4D6B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65A5-49C4-49B3-AB89-725E4E174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94278-B73F-4DDC-AC6C-8CEBBC5D6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06BB0-7201-4711-9B95-5979091F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07EDA-90A7-4D62-AD0A-BA25C251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3D30C-7DFB-4BFB-9849-BCAF3EF5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7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ACFF-5A1E-46B0-B994-858E3E6A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5D714-D6BC-4442-9410-683B19A2A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E794C-78BE-40CC-8C3E-8D4BF6F4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C36AB-9C6E-4E4F-B3A4-A866A2842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3F311-34AA-4B82-9B5A-73826BF1E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ABF30-C2C7-45D9-8E68-2E56848D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F50EC-4691-40CC-B4F8-C26C8573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D97CA-52A8-491A-9ACF-8E5FD6DB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DC9F-41F0-44AE-9737-EAB061C5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40E29-C3EF-4C07-B845-A5C69E60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A1354-4080-409D-8DC0-F1C502C5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73757-87F4-4811-805C-44F9EC77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0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FAB62-DD8A-4CA6-8E6B-30BBCA3C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22F40-6A34-4680-8D35-45C02CE9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4BE2E-DD00-451B-881E-948ED8A5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9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788D-C475-4208-BC6F-D89189FD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1410-2DAE-4E40-961A-4A16C34DF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25BDC-012F-48DB-A13E-E3A37240E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B15ED-740B-423F-8839-1AC1944E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11822-15A6-4E6B-9314-2DD9A781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56C95-15B2-4153-87F8-0665AB70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0B58-329D-4A9A-85A0-102BCD67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A85D8-898B-4B7A-B2E7-9C0A55693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3D6D6-0A23-4464-93DF-2EECCC3BF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8EB4F-0450-43B0-ABA6-56D340FD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9DD13-954A-4E02-8C52-146FE437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998D7-B0AC-481F-A82A-2B8E33E4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1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E098C-C718-4A0C-9449-AF8C1B36A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6F909-CF89-4669-AFFB-308B3B879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466E2-2FFA-48DC-9883-E17393175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6B9BF-2893-4A58-9DD4-9438F1B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D6B-3984-4E43-88E8-7559B4460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4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world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0EA33-B774-419D-85E5-DB01E1B63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70" y="1067528"/>
            <a:ext cx="4327320" cy="934693"/>
          </a:xfrm>
        </p:spPr>
        <p:txBody>
          <a:bodyPr anchor="b">
            <a:noAutofit/>
          </a:bodyPr>
          <a:lstStyle/>
          <a:p>
            <a:pPr algn="l"/>
            <a:r>
              <a:rPr lang="en-US" sz="4800" dirty="0">
                <a:solidFill>
                  <a:schemeClr val="bg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Job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F7504-D5F1-42CE-BCD2-485CD127F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421" y="3930159"/>
            <a:ext cx="4388069" cy="2284373"/>
          </a:xfrm>
        </p:spPr>
        <p:txBody>
          <a:bodyPr anchor="t">
            <a:noAutofit/>
          </a:bodyPr>
          <a:lstStyle/>
          <a:p>
            <a:pPr algn="l"/>
            <a:endParaRPr lang="en-US" sz="2000" dirty="0">
              <a:solidFill>
                <a:schemeClr val="bg1">
                  <a:lumMod val="85000"/>
                  <a:lumOff val="15000"/>
                </a:schemeClr>
              </a:solidFill>
              <a:latin typeface="Garamond" panose="02020404030301010803" pitchFamily="18" charset="0"/>
            </a:endParaRPr>
          </a:p>
          <a:p>
            <a:pPr algn="l"/>
            <a:endParaRPr lang="en-US" sz="2000" dirty="0">
              <a:solidFill>
                <a:schemeClr val="bg1">
                  <a:lumMod val="85000"/>
                  <a:lumOff val="15000"/>
                </a:schemeClr>
              </a:solidFill>
              <a:latin typeface="Garamond" panose="02020404030301010803" pitchFamily="18" charset="0"/>
            </a:endParaRPr>
          </a:p>
          <a:p>
            <a:pPr algn="l"/>
            <a:endParaRPr lang="en-US" sz="2000" dirty="0">
              <a:solidFill>
                <a:schemeClr val="bg1">
                  <a:lumMod val="85000"/>
                  <a:lumOff val="15000"/>
                </a:schemeClr>
              </a:solidFill>
              <a:latin typeface="Garamond" panose="02020404030301010803" pitchFamily="18" charset="0"/>
            </a:endParaRPr>
          </a:p>
          <a:p>
            <a:pPr algn="l"/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Capstone Project </a:t>
            </a:r>
          </a:p>
          <a:p>
            <a:pPr algn="l"/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General Assembly</a:t>
            </a:r>
          </a:p>
          <a:p>
            <a:pPr algn="l"/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Anshu</a:t>
            </a:r>
            <a:endParaRPr lang="en-US" sz="2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B8320A4D-43DE-4A37-B03E-4859418FA06C}"/>
              </a:ext>
            </a:extLst>
          </p:cNvPr>
          <p:cNvSpPr txBox="1">
            <a:spLocks/>
          </p:cNvSpPr>
          <p:nvPr/>
        </p:nvSpPr>
        <p:spPr>
          <a:xfrm>
            <a:off x="377379" y="2662910"/>
            <a:ext cx="3980151" cy="137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An outlook of the Data Scientist Job Market in the U.S.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EB563A1-A8CA-4C85-BAAF-729DF0F6E2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9641317"/>
              </p:ext>
            </p:extLst>
          </p:nvPr>
        </p:nvGraphicFramePr>
        <p:xfrm>
          <a:off x="5065371" y="1371600"/>
          <a:ext cx="6040846" cy="4670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7012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A60E-050F-4AD8-B73E-60F0FA34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47" y="-113265"/>
            <a:ext cx="1123585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Garamond" panose="02020404030301010803" pitchFamily="18" charset="0"/>
              </a:rPr>
              <a:t>Can we use Topic Modeling to classify in different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C318-22DE-401A-AAC2-023FD2926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8775"/>
            <a:ext cx="10515600" cy="5674530"/>
          </a:xfrm>
        </p:spPr>
        <p:txBody>
          <a:bodyPr>
            <a:normAutofit fontScale="77500" lnSpcReduction="20000"/>
          </a:bodyPr>
          <a:lstStyle/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Problem: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Cleaning of text data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Too many variables for an unsupervised machine learning clustering.</a:t>
            </a:r>
          </a:p>
          <a:p>
            <a:r>
              <a:rPr lang="en-US" dirty="0">
                <a:latin typeface="Garamond" panose="02020404030301010803" pitchFamily="18" charset="0"/>
              </a:rPr>
              <a:t>Results: 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 - Difficult to pick the right topics</a:t>
            </a:r>
          </a:p>
          <a:p>
            <a:r>
              <a:rPr lang="en-US" dirty="0">
                <a:latin typeface="Garamond" panose="02020404030301010803" pitchFamily="18" charset="0"/>
              </a:rPr>
              <a:t>Possible Reasons: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JD’s are not written well.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Employers don’t know what type of people they want.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C1B86-5218-4632-BA7F-0CCF95B12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8"/>
          <a:stretch/>
        </p:blipFill>
        <p:spPr>
          <a:xfrm>
            <a:off x="1167697" y="780051"/>
            <a:ext cx="6168025" cy="297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1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78F7501-D822-4D26-99E9-ECEB3DFA8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728" y="1960059"/>
            <a:ext cx="6460372" cy="388900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C895A4-CA82-4717-A074-FD29214BE28E}"/>
              </a:ext>
            </a:extLst>
          </p:cNvPr>
          <p:cNvSpPr txBox="1">
            <a:spLocks/>
          </p:cNvSpPr>
          <p:nvPr/>
        </p:nvSpPr>
        <p:spPr>
          <a:xfrm>
            <a:off x="328134" y="365126"/>
            <a:ext cx="11576566" cy="623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66C2E"/>
                </a:solidFill>
                <a:effectLst/>
                <a:uLnTx/>
                <a:uFillTx/>
                <a:latin typeface="Garamond" panose="02020404030301010803" pitchFamily="18" charset="0"/>
                <a:ea typeface="+mj-ea"/>
                <a:cs typeface="+mj-cs"/>
              </a:rPr>
              <a:t>Top predictor features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693FB-13A4-4C39-A405-DAEBAA5AB9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54"/>
          <a:stretch/>
        </p:blipFill>
        <p:spPr>
          <a:xfrm>
            <a:off x="6663266" y="2220886"/>
            <a:ext cx="4569416" cy="3668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FC835B-3267-404B-8153-FE37E5E1A7C1}"/>
              </a:ext>
            </a:extLst>
          </p:cNvPr>
          <p:cNvSpPr txBox="1"/>
          <p:nvPr/>
        </p:nvSpPr>
        <p:spPr>
          <a:xfrm>
            <a:off x="2050474" y="1420166"/>
            <a:ext cx="35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Most Important Feature in Logistic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558B66-85EC-4F07-85D2-F767CB04F160}"/>
              </a:ext>
            </a:extLst>
          </p:cNvPr>
          <p:cNvSpPr/>
          <p:nvPr/>
        </p:nvSpPr>
        <p:spPr>
          <a:xfrm>
            <a:off x="328134" y="4665564"/>
            <a:ext cx="5767866" cy="428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529978-70A4-48A2-A36C-791BF919F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067" y="2926881"/>
            <a:ext cx="4179218" cy="4323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A7E8EC-0F61-482F-BA7E-CEC32752E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45" y="2891402"/>
            <a:ext cx="5845651" cy="4285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86D98F-2157-488E-9021-3B3798B788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804" y="3645221"/>
            <a:ext cx="6260374" cy="4285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2AC60A-E30A-48BB-843B-AE8C94CBA483}"/>
              </a:ext>
            </a:extLst>
          </p:cNvPr>
          <p:cNvSpPr txBox="1"/>
          <p:nvPr/>
        </p:nvSpPr>
        <p:spPr>
          <a:xfrm>
            <a:off x="6924985" y="1420166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Most Important Feature in Random Forest</a:t>
            </a:r>
          </a:p>
        </p:txBody>
      </p:sp>
    </p:spTree>
    <p:extLst>
      <p:ext uri="{BB962C8B-B14F-4D97-AF65-F5344CB8AC3E}">
        <p14:creationId xmlns:p14="http://schemas.microsoft.com/office/powerpoint/2010/main" val="385859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7A2D-1670-4EA8-951C-2A487976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467" y="281999"/>
            <a:ext cx="5502755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Conclusions &amp;Recommendation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652939-A531-46A2-944D-DE43AA0A8C44}"/>
              </a:ext>
            </a:extLst>
          </p:cNvPr>
          <p:cNvSpPr txBox="1"/>
          <p:nvPr/>
        </p:nvSpPr>
        <p:spPr>
          <a:xfrm>
            <a:off x="6383300" y="1680046"/>
            <a:ext cx="51976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Who gets hired: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Excel, Python, R, SQL,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Machine Learning, Data/Statistical Analysis, Data Visualization.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Master’s degree (or higher degree)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Do employers know who they want to hire?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Not really : (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Read job descriptions carefully.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B63601-F2F4-47D4-9B48-FEF25AA08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1680046"/>
            <a:ext cx="5335096" cy="393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2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9BA9D-4929-4FFC-90F3-E2A19B23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Dataset to explore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B7AD4-8442-47AD-881F-B3FA2A2F5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aramond" panose="02020404030301010803" pitchFamily="18" charset="0"/>
              </a:rPr>
              <a:t>Downloaded dataset of 10000 data scientist positions</a:t>
            </a:r>
          </a:p>
          <a:p>
            <a:r>
              <a:rPr lang="en-US" sz="2000" dirty="0">
                <a:solidFill>
                  <a:schemeClr val="bg1"/>
                </a:solidFill>
                <a:latin typeface="Garamond" panose="02020404030301010803" pitchFamily="18" charset="0"/>
              </a:rPr>
              <a:t>Based in USA.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222DF-BCB2-4C66-9B44-21C98B78F77D}"/>
              </a:ext>
            </a:extLst>
          </p:cNvPr>
          <p:cNvSpPr txBox="1"/>
          <p:nvPr/>
        </p:nvSpPr>
        <p:spPr>
          <a:xfrm>
            <a:off x="5381397" y="1706297"/>
            <a:ext cx="59545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Data Source: </a:t>
            </a:r>
            <a:r>
              <a:rPr lang="en-US" dirty="0">
                <a:latin typeface="Garamond" panose="02020404030301010803" pitchFamily="18" charset="0"/>
                <a:hlinkClick r:id="rId2"/>
              </a:rPr>
              <a:t>https://www.dataworld.com/</a:t>
            </a:r>
            <a:endParaRPr lang="en-US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 Information: Position, Company, Location, Job Description, and Category, job board 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aramond" panose="02020404030301010803" pitchFamily="18" charset="0"/>
              </a:rPr>
              <a:t>Exploring questions: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   Which company hires the most Data Science job?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   From the data, which cities and state hire the most?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   What is the is the most common job to appear when   searching for 'Data Science'?</a:t>
            </a:r>
          </a:p>
        </p:txBody>
      </p:sp>
    </p:spTree>
    <p:extLst>
      <p:ext uri="{BB962C8B-B14F-4D97-AF65-F5344CB8AC3E}">
        <p14:creationId xmlns:p14="http://schemas.microsoft.com/office/powerpoint/2010/main" val="413750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2157842C-0D9F-49A0-BCDF-B72E4A8D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" y="161563"/>
            <a:ext cx="8988910" cy="962748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Garamond" panose="02020404030301010803" pitchFamily="18" charset="0"/>
              </a:rPr>
              <a:t>Number of Data Scientist Jobs in 2019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4D0414-DE8D-418B-AB3F-75006A2C8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0823" y="1051146"/>
            <a:ext cx="5259150" cy="3909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C1035D-23CB-44AF-8E1B-088D4B8D2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080" y="2599360"/>
            <a:ext cx="5460526" cy="348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7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5FD0-6901-4DC7-8D4B-DB0AB6E22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Garamond" panose="02020404030301010803" pitchFamily="18" charset="0"/>
              </a:rPr>
              <a:t>What tools and skills are desired the most?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9B4D69-C057-4C53-A987-93DAE482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566" y="4722540"/>
            <a:ext cx="2626461" cy="154141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CC95C2-6141-4B20-972D-1F4F62901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0817" y="1690688"/>
            <a:ext cx="8483206" cy="39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E435-BE2B-4C3A-B03C-3AD1F484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525" y="656268"/>
            <a:ext cx="3677241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Does the degree matter?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C34B5-9906-4B1D-AE56-3222BB86B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35" y="656268"/>
            <a:ext cx="7924531" cy="42199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0045AA-BBA6-4070-A3FB-96AEB42AEC68}"/>
              </a:ext>
            </a:extLst>
          </p:cNvPr>
          <p:cNvSpPr txBox="1"/>
          <p:nvPr/>
        </p:nvSpPr>
        <p:spPr>
          <a:xfrm>
            <a:off x="2217019" y="4697550"/>
            <a:ext cx="7315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More than 50% required master's degree.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30% required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Phd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7163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C2EC-2A0F-44A1-90CC-BC785A127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83" y="57385"/>
            <a:ext cx="11576566" cy="6236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Multi Class Classification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6B63BB-616D-43C2-9AA2-DCDAAF72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609" y="2411792"/>
            <a:ext cx="7297911" cy="36209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E9E6F3-C547-4B8A-8EC7-8C739C4DB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480" y="825213"/>
            <a:ext cx="5108268" cy="158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9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83F53BD-A002-419B-82D9-F2C976819A53}"/>
              </a:ext>
            </a:extLst>
          </p:cNvPr>
          <p:cNvSpPr txBox="1">
            <a:spLocks/>
          </p:cNvSpPr>
          <p:nvPr/>
        </p:nvSpPr>
        <p:spPr>
          <a:xfrm>
            <a:off x="226048" y="0"/>
            <a:ext cx="11576566" cy="623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  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6466D1-8551-4C8C-BB8E-8555A583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83" y="57385"/>
            <a:ext cx="11576566" cy="6236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66C2E"/>
                </a:solidFill>
                <a:latin typeface="Garamond" panose="02020404030301010803" pitchFamily="18" charset="0"/>
              </a:rPr>
              <a:t>Data Scientist and Senior Design DS top words</a:t>
            </a:r>
            <a:r>
              <a:rPr lang="en-US" dirty="0"/>
              <a:t>     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4832AC-39DA-4195-B971-55E512967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653" y="1044007"/>
            <a:ext cx="10068347" cy="4769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0DFD5-10AF-454C-B9A9-6C7E754DC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634" y="4570307"/>
            <a:ext cx="4962574" cy="3681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A43C04-D32A-4AC2-97F2-BE9C8FDE6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757" y="2822791"/>
            <a:ext cx="4962574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BC895A4-CA82-4717-A074-FD29214BE28E}"/>
              </a:ext>
            </a:extLst>
          </p:cNvPr>
          <p:cNvSpPr txBox="1">
            <a:spLocks/>
          </p:cNvSpPr>
          <p:nvPr/>
        </p:nvSpPr>
        <p:spPr>
          <a:xfrm>
            <a:off x="328134" y="365126"/>
            <a:ext cx="11576566" cy="623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66C2E"/>
                </a:solidFill>
                <a:latin typeface="Garamond" panose="02020404030301010803" pitchFamily="18" charset="0"/>
              </a:rPr>
              <a:t>Associate and Manager DS top words</a:t>
            </a:r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23FF99-E1D8-48CB-A301-9060A2FC0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414462"/>
            <a:ext cx="9886950" cy="4029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516459-98BD-4B12-86EB-E7B32BBD7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39" y="2685448"/>
            <a:ext cx="5060295" cy="5101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B4F30A-036E-466F-B7C3-FD0F1336D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108" y="1869372"/>
            <a:ext cx="5060119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1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E64026D-76D5-4CC7-868E-C612055F5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34" y="36513"/>
            <a:ext cx="10925654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Prediction 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C7DD880-5652-443D-BE70-329983C472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645092"/>
              </p:ext>
            </p:extLst>
          </p:nvPr>
        </p:nvGraphicFramePr>
        <p:xfrm>
          <a:off x="914400" y="1447800"/>
          <a:ext cx="9203267" cy="4042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377">
                  <a:extLst>
                    <a:ext uri="{9D8B030D-6E8A-4147-A177-3AD203B41FA5}">
                      <a16:colId xmlns:a16="http://schemas.microsoft.com/office/drawing/2014/main" val="3602587302"/>
                    </a:ext>
                  </a:extLst>
                </a:gridCol>
                <a:gridCol w="1546578">
                  <a:extLst>
                    <a:ext uri="{9D8B030D-6E8A-4147-A177-3AD203B41FA5}">
                      <a16:colId xmlns:a16="http://schemas.microsoft.com/office/drawing/2014/main" val="3154242182"/>
                    </a:ext>
                  </a:extLst>
                </a:gridCol>
                <a:gridCol w="1546578">
                  <a:extLst>
                    <a:ext uri="{9D8B030D-6E8A-4147-A177-3AD203B41FA5}">
                      <a16:colId xmlns:a16="http://schemas.microsoft.com/office/drawing/2014/main" val="4029599068"/>
                    </a:ext>
                  </a:extLst>
                </a:gridCol>
                <a:gridCol w="1546578">
                  <a:extLst>
                    <a:ext uri="{9D8B030D-6E8A-4147-A177-3AD203B41FA5}">
                      <a16:colId xmlns:a16="http://schemas.microsoft.com/office/drawing/2014/main" val="3150303876"/>
                    </a:ext>
                  </a:extLst>
                </a:gridCol>
                <a:gridCol w="1546578">
                  <a:extLst>
                    <a:ext uri="{9D8B030D-6E8A-4147-A177-3AD203B41FA5}">
                      <a16:colId xmlns:a16="http://schemas.microsoft.com/office/drawing/2014/main" val="3169698300"/>
                    </a:ext>
                  </a:extLst>
                </a:gridCol>
                <a:gridCol w="1546578">
                  <a:extLst>
                    <a:ext uri="{9D8B030D-6E8A-4147-A177-3AD203B41FA5}">
                      <a16:colId xmlns:a16="http://schemas.microsoft.com/office/drawing/2014/main" val="1493803131"/>
                    </a:ext>
                  </a:extLst>
                </a:gridCol>
              </a:tblGrid>
              <a:tr h="750820">
                <a:tc>
                  <a:txBody>
                    <a:bodyPr/>
                    <a:lstStyle/>
                    <a:p>
                      <a:r>
                        <a:rPr lang="en-SG" sz="3600" dirty="0"/>
                        <a:t>Model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Training results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Testing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775593"/>
                  </a:ext>
                </a:extLst>
              </a:tr>
              <a:tr h="1082292">
                <a:tc>
                  <a:txBody>
                    <a:bodyPr/>
                    <a:lstStyle/>
                    <a:p>
                      <a:r>
                        <a:rPr lang="en-SG" dirty="0"/>
                        <a:t>Logistic Regression with Count Vectorizer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920651"/>
                  </a:ext>
                </a:extLst>
              </a:tr>
              <a:tr h="832532">
                <a:tc>
                  <a:txBody>
                    <a:bodyPr/>
                    <a:lstStyle/>
                    <a:p>
                      <a:r>
                        <a:rPr lang="en-SG" dirty="0"/>
                        <a:t>Naïve Bayes with Count Vectorizer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194"/>
                  </a:ext>
                </a:extLst>
              </a:tr>
              <a:tr h="1082292">
                <a:tc>
                  <a:txBody>
                    <a:bodyPr/>
                    <a:lstStyle/>
                    <a:p>
                      <a:r>
                        <a:rPr lang="en-SG" dirty="0"/>
                        <a:t>Random Forest with </a:t>
                      </a:r>
                      <a:r>
                        <a:rPr lang="en-SG" dirty="0" err="1"/>
                        <a:t>CountVectorizer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5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42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322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Helvetica Neue</vt:lpstr>
      <vt:lpstr>Inter</vt:lpstr>
      <vt:lpstr>Arial</vt:lpstr>
      <vt:lpstr>Calibri</vt:lpstr>
      <vt:lpstr>Calibri Light</vt:lpstr>
      <vt:lpstr>Garamond</vt:lpstr>
      <vt:lpstr>Office Theme</vt:lpstr>
      <vt:lpstr>Job Classification</vt:lpstr>
      <vt:lpstr>Dataset to explore </vt:lpstr>
      <vt:lpstr>Number of Data Scientist Jobs in 2019</vt:lpstr>
      <vt:lpstr>What tools and skills are desired the most?</vt:lpstr>
      <vt:lpstr>Does the degree matter? </vt:lpstr>
      <vt:lpstr>Multi Class Classification</vt:lpstr>
      <vt:lpstr>Data Scientist and Senior Design DS top words       </vt:lpstr>
      <vt:lpstr>PowerPoint Presentation</vt:lpstr>
      <vt:lpstr>Model Prediction </vt:lpstr>
      <vt:lpstr>Can we use Topic Modeling to classify in different class?</vt:lpstr>
      <vt:lpstr>PowerPoint Presentation</vt:lpstr>
      <vt:lpstr>Conclusions &amp;Recommendation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gets hired? </dc:title>
  <dc:creator>LuShanshan</dc:creator>
  <cp:lastModifiedBy>Anshu Vij</cp:lastModifiedBy>
  <cp:revision>21</cp:revision>
  <dcterms:created xsi:type="dcterms:W3CDTF">2018-08-08T21:33:26Z</dcterms:created>
  <dcterms:modified xsi:type="dcterms:W3CDTF">2020-10-15T01:16:57Z</dcterms:modified>
</cp:coreProperties>
</file>