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32" r:id="rId2"/>
    <p:sldId id="333" r:id="rId3"/>
    <p:sldId id="349" r:id="rId4"/>
    <p:sldId id="345" r:id="rId5"/>
    <p:sldId id="335" r:id="rId6"/>
    <p:sldId id="336" r:id="rId7"/>
    <p:sldId id="337" r:id="rId8"/>
    <p:sldId id="347" r:id="rId9"/>
    <p:sldId id="341" r:id="rId10"/>
    <p:sldId id="342" r:id="rId11"/>
    <p:sldId id="348" r:id="rId12"/>
    <p:sldId id="343" r:id="rId13"/>
    <p:sldId id="346" r:id="rId14"/>
    <p:sldId id="34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E4D95B-0D1E-40CB-A3A4-04D0DA88DBAD}">
          <p14:sldIdLst>
            <p14:sldId id="332"/>
            <p14:sldId id="333"/>
            <p14:sldId id="349"/>
            <p14:sldId id="345"/>
          </p14:sldIdLst>
        </p14:section>
        <p14:section name="Untitled Section" id="{7DDB8AB5-C1AB-4C5B-8441-0083643E6625}">
          <p14:sldIdLst>
            <p14:sldId id="335"/>
            <p14:sldId id="336"/>
            <p14:sldId id="337"/>
            <p14:sldId id="347"/>
            <p14:sldId id="341"/>
            <p14:sldId id="342"/>
            <p14:sldId id="348"/>
            <p14:sldId id="343"/>
            <p14:sldId id="34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108" d="100"/>
          <a:sy n="108" d="100"/>
        </p:scale>
        <p:origin x="100" y="-1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 Nvidia</c:v>
                </c:pt>
                <c:pt idx="1">
                  <c:v>AMD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D-47BF-AB9C-D4BC7C420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rgbClr val="FF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4CF3A-BB7A-4E8B-B88A-7FA75C72AAAC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2CB201A1-5663-49C0-B3CF-598B8383FC1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DATA Collection &amp; Data Cleaning</a:t>
          </a:r>
        </a:p>
      </dgm:t>
    </dgm:pt>
    <dgm:pt modelId="{2113BF03-0668-4A34-AB89-94A0EF7061F5}" type="parTrans" cxnId="{F47EFC0B-7077-4AA4-9624-AE5E61EE4564}">
      <dgm:prSet/>
      <dgm:spPr/>
      <dgm:t>
        <a:bodyPr/>
        <a:lstStyle/>
        <a:p>
          <a:endParaRPr lang="en-SG"/>
        </a:p>
      </dgm:t>
    </dgm:pt>
    <dgm:pt modelId="{0AE9A931-4B0B-49A0-A518-91F64A94E93C}" type="sibTrans" cxnId="{F47EFC0B-7077-4AA4-9624-AE5E61EE4564}">
      <dgm:prSet/>
      <dgm:spPr/>
      <dgm:t>
        <a:bodyPr/>
        <a:lstStyle/>
        <a:p>
          <a:endParaRPr lang="en-SG"/>
        </a:p>
      </dgm:t>
    </dgm:pt>
    <dgm:pt modelId="{7C319590-CD36-4CA0-BDEE-8C96249179BB}">
      <dgm:prSet phldrT="[Text]"/>
      <dgm:spPr/>
      <dgm:t>
        <a:bodyPr/>
        <a:lstStyle/>
        <a:p>
          <a:r>
            <a:rPr lang="en-SG" dirty="0"/>
            <a:t>Pre-processing </a:t>
          </a:r>
        </a:p>
      </dgm:t>
    </dgm:pt>
    <dgm:pt modelId="{9C63A06D-9C64-4213-9DF3-25E4B994812D}" type="parTrans" cxnId="{1F8A6941-35EF-4DBC-8130-4F1EB8BDE6D0}">
      <dgm:prSet/>
      <dgm:spPr/>
      <dgm:t>
        <a:bodyPr/>
        <a:lstStyle/>
        <a:p>
          <a:endParaRPr lang="en-SG"/>
        </a:p>
      </dgm:t>
    </dgm:pt>
    <dgm:pt modelId="{F1877763-F127-47FC-B7B0-BB6F01E0F46A}" type="sibTrans" cxnId="{1F8A6941-35EF-4DBC-8130-4F1EB8BDE6D0}">
      <dgm:prSet/>
      <dgm:spPr/>
      <dgm:t>
        <a:bodyPr/>
        <a:lstStyle/>
        <a:p>
          <a:endParaRPr lang="en-SG"/>
        </a:p>
      </dgm:t>
    </dgm:pt>
    <dgm:pt modelId="{379F834A-5C49-4310-A72D-713298D4F86A}">
      <dgm:prSet phldrT="[Text]"/>
      <dgm:spPr/>
      <dgm:t>
        <a:bodyPr/>
        <a:lstStyle/>
        <a:p>
          <a:r>
            <a:rPr lang="en-SG" dirty="0"/>
            <a:t>EDA</a:t>
          </a:r>
        </a:p>
      </dgm:t>
    </dgm:pt>
    <dgm:pt modelId="{1ABB1506-DA69-4A52-A077-E7E3E7945ADE}" type="parTrans" cxnId="{AE9E20FF-6CC8-46E6-B1E4-1A82C4A127B6}">
      <dgm:prSet/>
      <dgm:spPr/>
      <dgm:t>
        <a:bodyPr/>
        <a:lstStyle/>
        <a:p>
          <a:endParaRPr lang="en-SG"/>
        </a:p>
      </dgm:t>
    </dgm:pt>
    <dgm:pt modelId="{321283B4-1BA1-4E58-AEAE-0E821AE26D48}" type="sibTrans" cxnId="{AE9E20FF-6CC8-46E6-B1E4-1A82C4A127B6}">
      <dgm:prSet/>
      <dgm:spPr/>
      <dgm:t>
        <a:bodyPr/>
        <a:lstStyle/>
        <a:p>
          <a:endParaRPr lang="en-SG"/>
        </a:p>
      </dgm:t>
    </dgm:pt>
    <dgm:pt modelId="{3F051E69-953E-4DE7-8DD4-04A8366262B2}">
      <dgm:prSet phldrT="[Text]"/>
      <dgm:spPr/>
      <dgm:t>
        <a:bodyPr/>
        <a:lstStyle/>
        <a:p>
          <a:r>
            <a:rPr lang="en-SG" dirty="0"/>
            <a:t>Model Selection </a:t>
          </a:r>
        </a:p>
      </dgm:t>
    </dgm:pt>
    <dgm:pt modelId="{1BB70790-4A3D-48A9-9540-59F2C8F063A3}" type="parTrans" cxnId="{F0D581D2-4DB7-4D51-A77E-AEEBF19FE619}">
      <dgm:prSet/>
      <dgm:spPr/>
      <dgm:t>
        <a:bodyPr/>
        <a:lstStyle/>
        <a:p>
          <a:endParaRPr lang="en-SG"/>
        </a:p>
      </dgm:t>
    </dgm:pt>
    <dgm:pt modelId="{9DF60EB5-710F-498A-BEAD-12FA1651A36A}" type="sibTrans" cxnId="{F0D581D2-4DB7-4D51-A77E-AEEBF19FE619}">
      <dgm:prSet/>
      <dgm:spPr/>
      <dgm:t>
        <a:bodyPr/>
        <a:lstStyle/>
        <a:p>
          <a:endParaRPr lang="en-SG"/>
        </a:p>
      </dgm:t>
    </dgm:pt>
    <dgm:pt modelId="{0ECF3652-20BF-4F6C-BB83-146EE781949C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Conclusion &amp; Recommendation</a:t>
          </a:r>
        </a:p>
      </dgm:t>
    </dgm:pt>
    <dgm:pt modelId="{58418BE2-CA83-4C3C-AC54-44F1214DE34E}" type="parTrans" cxnId="{6A65D386-A6A7-417F-9827-2B6F262C583F}">
      <dgm:prSet/>
      <dgm:spPr/>
      <dgm:t>
        <a:bodyPr/>
        <a:lstStyle/>
        <a:p>
          <a:endParaRPr lang="en-SG"/>
        </a:p>
      </dgm:t>
    </dgm:pt>
    <dgm:pt modelId="{2AC0BFA3-1621-4294-8C77-4053FAD72FD4}" type="sibTrans" cxnId="{6A65D386-A6A7-417F-9827-2B6F262C583F}">
      <dgm:prSet/>
      <dgm:spPr/>
      <dgm:t>
        <a:bodyPr/>
        <a:lstStyle/>
        <a:p>
          <a:endParaRPr lang="en-SG"/>
        </a:p>
      </dgm:t>
    </dgm:pt>
    <dgm:pt modelId="{85EB604E-765C-47E2-A2E0-4A0C2BC7BE7C}" type="pres">
      <dgm:prSet presAssocID="{EA94CF3A-BB7A-4E8B-B88A-7FA75C72AAAC}" presName="cycle" presStyleCnt="0">
        <dgm:presLayoutVars>
          <dgm:dir/>
          <dgm:resizeHandles val="exact"/>
        </dgm:presLayoutVars>
      </dgm:prSet>
      <dgm:spPr/>
    </dgm:pt>
    <dgm:pt modelId="{A3555212-D886-43D5-BBB1-67D53BA4A5CB}" type="pres">
      <dgm:prSet presAssocID="{2CB201A1-5663-49C0-B3CF-598B8383FC1D}" presName="node" presStyleLbl="node1" presStyleIdx="0" presStyleCnt="5">
        <dgm:presLayoutVars>
          <dgm:bulletEnabled val="1"/>
        </dgm:presLayoutVars>
      </dgm:prSet>
      <dgm:spPr/>
    </dgm:pt>
    <dgm:pt modelId="{22463750-8224-45C7-889E-BE05A2EE5734}" type="pres">
      <dgm:prSet presAssocID="{2CB201A1-5663-49C0-B3CF-598B8383FC1D}" presName="spNode" presStyleCnt="0"/>
      <dgm:spPr/>
    </dgm:pt>
    <dgm:pt modelId="{B9913E2D-75F1-47D7-8931-6815D806EC33}" type="pres">
      <dgm:prSet presAssocID="{0AE9A931-4B0B-49A0-A518-91F64A94E93C}" presName="sibTrans" presStyleLbl="sibTrans1D1" presStyleIdx="0" presStyleCnt="5"/>
      <dgm:spPr/>
    </dgm:pt>
    <dgm:pt modelId="{E36C2879-4431-41F1-A1AF-F905462AFCB5}" type="pres">
      <dgm:prSet presAssocID="{7C319590-CD36-4CA0-BDEE-8C96249179BB}" presName="node" presStyleLbl="node1" presStyleIdx="1" presStyleCnt="5">
        <dgm:presLayoutVars>
          <dgm:bulletEnabled val="1"/>
        </dgm:presLayoutVars>
      </dgm:prSet>
      <dgm:spPr/>
    </dgm:pt>
    <dgm:pt modelId="{1BA9E752-A4CB-4BAB-A71A-480E50343926}" type="pres">
      <dgm:prSet presAssocID="{7C319590-CD36-4CA0-BDEE-8C96249179BB}" presName="spNode" presStyleCnt="0"/>
      <dgm:spPr/>
    </dgm:pt>
    <dgm:pt modelId="{2E06E617-0F5A-44ED-AACD-7D216D0AA23D}" type="pres">
      <dgm:prSet presAssocID="{F1877763-F127-47FC-B7B0-BB6F01E0F46A}" presName="sibTrans" presStyleLbl="sibTrans1D1" presStyleIdx="1" presStyleCnt="5"/>
      <dgm:spPr/>
    </dgm:pt>
    <dgm:pt modelId="{ADD9B33A-8912-4603-B7D6-2F88D2F40C18}" type="pres">
      <dgm:prSet presAssocID="{379F834A-5C49-4310-A72D-713298D4F86A}" presName="node" presStyleLbl="node1" presStyleIdx="2" presStyleCnt="5">
        <dgm:presLayoutVars>
          <dgm:bulletEnabled val="1"/>
        </dgm:presLayoutVars>
      </dgm:prSet>
      <dgm:spPr/>
    </dgm:pt>
    <dgm:pt modelId="{AC5A1171-49DF-41C2-92C2-17B6D2C07537}" type="pres">
      <dgm:prSet presAssocID="{379F834A-5C49-4310-A72D-713298D4F86A}" presName="spNode" presStyleCnt="0"/>
      <dgm:spPr/>
    </dgm:pt>
    <dgm:pt modelId="{D9B4F2FC-8D73-4E14-BE1D-177D327B9866}" type="pres">
      <dgm:prSet presAssocID="{321283B4-1BA1-4E58-AEAE-0E821AE26D48}" presName="sibTrans" presStyleLbl="sibTrans1D1" presStyleIdx="2" presStyleCnt="5"/>
      <dgm:spPr/>
    </dgm:pt>
    <dgm:pt modelId="{D87DF0F2-BA51-41F8-95AE-40984296C5C8}" type="pres">
      <dgm:prSet presAssocID="{3F051E69-953E-4DE7-8DD4-04A8366262B2}" presName="node" presStyleLbl="node1" presStyleIdx="3" presStyleCnt="5">
        <dgm:presLayoutVars>
          <dgm:bulletEnabled val="1"/>
        </dgm:presLayoutVars>
      </dgm:prSet>
      <dgm:spPr/>
    </dgm:pt>
    <dgm:pt modelId="{A337F95E-4471-4BF7-8ACD-DD3BE611B62A}" type="pres">
      <dgm:prSet presAssocID="{3F051E69-953E-4DE7-8DD4-04A8366262B2}" presName="spNode" presStyleCnt="0"/>
      <dgm:spPr/>
    </dgm:pt>
    <dgm:pt modelId="{1131E96A-A5AD-40C5-9E5A-C568B7DB15FD}" type="pres">
      <dgm:prSet presAssocID="{9DF60EB5-710F-498A-BEAD-12FA1651A36A}" presName="sibTrans" presStyleLbl="sibTrans1D1" presStyleIdx="3" presStyleCnt="5"/>
      <dgm:spPr/>
    </dgm:pt>
    <dgm:pt modelId="{B3FE2DD8-F9AA-4DC9-8C71-D05DAF383735}" type="pres">
      <dgm:prSet presAssocID="{0ECF3652-20BF-4F6C-BB83-146EE781949C}" presName="node" presStyleLbl="node1" presStyleIdx="4" presStyleCnt="5">
        <dgm:presLayoutVars>
          <dgm:bulletEnabled val="1"/>
        </dgm:presLayoutVars>
      </dgm:prSet>
      <dgm:spPr/>
    </dgm:pt>
    <dgm:pt modelId="{92762C99-70B1-49BF-B2EE-D6C51DD99D5B}" type="pres">
      <dgm:prSet presAssocID="{0ECF3652-20BF-4F6C-BB83-146EE781949C}" presName="spNode" presStyleCnt="0"/>
      <dgm:spPr/>
    </dgm:pt>
    <dgm:pt modelId="{61E8A0E7-28C3-44F1-8AA9-C5378A515192}" type="pres">
      <dgm:prSet presAssocID="{2AC0BFA3-1621-4294-8C77-4053FAD72FD4}" presName="sibTrans" presStyleLbl="sibTrans1D1" presStyleIdx="4" presStyleCnt="5"/>
      <dgm:spPr/>
    </dgm:pt>
  </dgm:ptLst>
  <dgm:cxnLst>
    <dgm:cxn modelId="{9444B001-45FE-4251-B8D5-B9314A2195EC}" type="presOf" srcId="{3F051E69-953E-4DE7-8DD4-04A8366262B2}" destId="{D87DF0F2-BA51-41F8-95AE-40984296C5C8}" srcOrd="0" destOrd="0" presId="urn:microsoft.com/office/officeart/2005/8/layout/cycle6"/>
    <dgm:cxn modelId="{15867106-03FD-4844-A764-FCE3DAE66FF6}" type="presOf" srcId="{EA94CF3A-BB7A-4E8B-B88A-7FA75C72AAAC}" destId="{85EB604E-765C-47E2-A2E0-4A0C2BC7BE7C}" srcOrd="0" destOrd="0" presId="urn:microsoft.com/office/officeart/2005/8/layout/cycle6"/>
    <dgm:cxn modelId="{F47EFC0B-7077-4AA4-9624-AE5E61EE4564}" srcId="{EA94CF3A-BB7A-4E8B-B88A-7FA75C72AAAC}" destId="{2CB201A1-5663-49C0-B3CF-598B8383FC1D}" srcOrd="0" destOrd="0" parTransId="{2113BF03-0668-4A34-AB89-94A0EF7061F5}" sibTransId="{0AE9A931-4B0B-49A0-A518-91F64A94E93C}"/>
    <dgm:cxn modelId="{EA23CD20-E10B-4C94-AA88-05798AAA01EE}" type="presOf" srcId="{2AC0BFA3-1621-4294-8C77-4053FAD72FD4}" destId="{61E8A0E7-28C3-44F1-8AA9-C5378A515192}" srcOrd="0" destOrd="0" presId="urn:microsoft.com/office/officeart/2005/8/layout/cycle6"/>
    <dgm:cxn modelId="{7305A522-7034-4AF0-911F-255829C05A7B}" type="presOf" srcId="{0AE9A931-4B0B-49A0-A518-91F64A94E93C}" destId="{B9913E2D-75F1-47D7-8931-6815D806EC33}" srcOrd="0" destOrd="0" presId="urn:microsoft.com/office/officeart/2005/8/layout/cycle6"/>
    <dgm:cxn modelId="{A2466526-447C-4A85-8DAF-9053E0128186}" type="presOf" srcId="{F1877763-F127-47FC-B7B0-BB6F01E0F46A}" destId="{2E06E617-0F5A-44ED-AACD-7D216D0AA23D}" srcOrd="0" destOrd="0" presId="urn:microsoft.com/office/officeart/2005/8/layout/cycle6"/>
    <dgm:cxn modelId="{D971B62F-87B3-4731-AE29-474B94706254}" type="presOf" srcId="{9DF60EB5-710F-498A-BEAD-12FA1651A36A}" destId="{1131E96A-A5AD-40C5-9E5A-C568B7DB15FD}" srcOrd="0" destOrd="0" presId="urn:microsoft.com/office/officeart/2005/8/layout/cycle6"/>
    <dgm:cxn modelId="{1F8A6941-35EF-4DBC-8130-4F1EB8BDE6D0}" srcId="{EA94CF3A-BB7A-4E8B-B88A-7FA75C72AAAC}" destId="{7C319590-CD36-4CA0-BDEE-8C96249179BB}" srcOrd="1" destOrd="0" parTransId="{9C63A06D-9C64-4213-9DF3-25E4B994812D}" sibTransId="{F1877763-F127-47FC-B7B0-BB6F01E0F46A}"/>
    <dgm:cxn modelId="{EB71CE56-5227-409D-B409-FAA95FB45646}" type="presOf" srcId="{7C319590-CD36-4CA0-BDEE-8C96249179BB}" destId="{E36C2879-4431-41F1-A1AF-F905462AFCB5}" srcOrd="0" destOrd="0" presId="urn:microsoft.com/office/officeart/2005/8/layout/cycle6"/>
    <dgm:cxn modelId="{AA83E582-C3AD-4796-937F-5428C2079209}" type="presOf" srcId="{0ECF3652-20BF-4F6C-BB83-146EE781949C}" destId="{B3FE2DD8-F9AA-4DC9-8C71-D05DAF383735}" srcOrd="0" destOrd="0" presId="urn:microsoft.com/office/officeart/2005/8/layout/cycle6"/>
    <dgm:cxn modelId="{6A65D386-A6A7-417F-9827-2B6F262C583F}" srcId="{EA94CF3A-BB7A-4E8B-B88A-7FA75C72AAAC}" destId="{0ECF3652-20BF-4F6C-BB83-146EE781949C}" srcOrd="4" destOrd="0" parTransId="{58418BE2-CA83-4C3C-AC54-44F1214DE34E}" sibTransId="{2AC0BFA3-1621-4294-8C77-4053FAD72FD4}"/>
    <dgm:cxn modelId="{0CCE5997-9FA5-4004-A629-57F31F1E2BD8}" type="presOf" srcId="{379F834A-5C49-4310-A72D-713298D4F86A}" destId="{ADD9B33A-8912-4603-B7D6-2F88D2F40C18}" srcOrd="0" destOrd="0" presId="urn:microsoft.com/office/officeart/2005/8/layout/cycle6"/>
    <dgm:cxn modelId="{624DB79D-70E1-49AE-B5E3-12A6812975E0}" type="presOf" srcId="{321283B4-1BA1-4E58-AEAE-0E821AE26D48}" destId="{D9B4F2FC-8D73-4E14-BE1D-177D327B9866}" srcOrd="0" destOrd="0" presId="urn:microsoft.com/office/officeart/2005/8/layout/cycle6"/>
    <dgm:cxn modelId="{F0D581D2-4DB7-4D51-A77E-AEEBF19FE619}" srcId="{EA94CF3A-BB7A-4E8B-B88A-7FA75C72AAAC}" destId="{3F051E69-953E-4DE7-8DD4-04A8366262B2}" srcOrd="3" destOrd="0" parTransId="{1BB70790-4A3D-48A9-9540-59F2C8F063A3}" sibTransId="{9DF60EB5-710F-498A-BEAD-12FA1651A36A}"/>
    <dgm:cxn modelId="{0D79E2F0-CB58-46C3-9A5E-A070314DC442}" type="presOf" srcId="{2CB201A1-5663-49C0-B3CF-598B8383FC1D}" destId="{A3555212-D886-43D5-BBB1-67D53BA4A5CB}" srcOrd="0" destOrd="0" presId="urn:microsoft.com/office/officeart/2005/8/layout/cycle6"/>
    <dgm:cxn modelId="{AE9E20FF-6CC8-46E6-B1E4-1A82C4A127B6}" srcId="{EA94CF3A-BB7A-4E8B-B88A-7FA75C72AAAC}" destId="{379F834A-5C49-4310-A72D-713298D4F86A}" srcOrd="2" destOrd="0" parTransId="{1ABB1506-DA69-4A52-A077-E7E3E7945ADE}" sibTransId="{321283B4-1BA1-4E58-AEAE-0E821AE26D48}"/>
    <dgm:cxn modelId="{D216E47D-DE64-48BC-8C7E-2A18EA0B48C0}" type="presParOf" srcId="{85EB604E-765C-47E2-A2E0-4A0C2BC7BE7C}" destId="{A3555212-D886-43D5-BBB1-67D53BA4A5CB}" srcOrd="0" destOrd="0" presId="urn:microsoft.com/office/officeart/2005/8/layout/cycle6"/>
    <dgm:cxn modelId="{B7E6A279-D243-4706-A37E-8C141C642046}" type="presParOf" srcId="{85EB604E-765C-47E2-A2E0-4A0C2BC7BE7C}" destId="{22463750-8224-45C7-889E-BE05A2EE5734}" srcOrd="1" destOrd="0" presId="urn:microsoft.com/office/officeart/2005/8/layout/cycle6"/>
    <dgm:cxn modelId="{92CAB682-63E1-437E-A605-26AFC73ED011}" type="presParOf" srcId="{85EB604E-765C-47E2-A2E0-4A0C2BC7BE7C}" destId="{B9913E2D-75F1-47D7-8931-6815D806EC33}" srcOrd="2" destOrd="0" presId="urn:microsoft.com/office/officeart/2005/8/layout/cycle6"/>
    <dgm:cxn modelId="{2ACCB9BF-FB6B-40D1-9A07-BAFE652ADC7E}" type="presParOf" srcId="{85EB604E-765C-47E2-A2E0-4A0C2BC7BE7C}" destId="{E36C2879-4431-41F1-A1AF-F905462AFCB5}" srcOrd="3" destOrd="0" presId="urn:microsoft.com/office/officeart/2005/8/layout/cycle6"/>
    <dgm:cxn modelId="{AF60725F-7FEE-4F76-8F2C-28AE349FE5DB}" type="presParOf" srcId="{85EB604E-765C-47E2-A2E0-4A0C2BC7BE7C}" destId="{1BA9E752-A4CB-4BAB-A71A-480E50343926}" srcOrd="4" destOrd="0" presId="urn:microsoft.com/office/officeart/2005/8/layout/cycle6"/>
    <dgm:cxn modelId="{98356B9E-6E56-4F26-BC9F-1D9B651F8E50}" type="presParOf" srcId="{85EB604E-765C-47E2-A2E0-4A0C2BC7BE7C}" destId="{2E06E617-0F5A-44ED-AACD-7D216D0AA23D}" srcOrd="5" destOrd="0" presId="urn:microsoft.com/office/officeart/2005/8/layout/cycle6"/>
    <dgm:cxn modelId="{8DF34439-4649-4668-849A-FC1A121CAA24}" type="presParOf" srcId="{85EB604E-765C-47E2-A2E0-4A0C2BC7BE7C}" destId="{ADD9B33A-8912-4603-B7D6-2F88D2F40C18}" srcOrd="6" destOrd="0" presId="urn:microsoft.com/office/officeart/2005/8/layout/cycle6"/>
    <dgm:cxn modelId="{4BB7E638-94B2-4367-978A-91ADECAF2279}" type="presParOf" srcId="{85EB604E-765C-47E2-A2E0-4A0C2BC7BE7C}" destId="{AC5A1171-49DF-41C2-92C2-17B6D2C07537}" srcOrd="7" destOrd="0" presId="urn:microsoft.com/office/officeart/2005/8/layout/cycle6"/>
    <dgm:cxn modelId="{F8B026CC-8948-4D67-AF0E-734016003A3C}" type="presParOf" srcId="{85EB604E-765C-47E2-A2E0-4A0C2BC7BE7C}" destId="{D9B4F2FC-8D73-4E14-BE1D-177D327B9866}" srcOrd="8" destOrd="0" presId="urn:microsoft.com/office/officeart/2005/8/layout/cycle6"/>
    <dgm:cxn modelId="{0E575585-4217-4ED3-9E2A-692134BD2767}" type="presParOf" srcId="{85EB604E-765C-47E2-A2E0-4A0C2BC7BE7C}" destId="{D87DF0F2-BA51-41F8-95AE-40984296C5C8}" srcOrd="9" destOrd="0" presId="urn:microsoft.com/office/officeart/2005/8/layout/cycle6"/>
    <dgm:cxn modelId="{B94B9EAB-0C0E-48DF-A3BB-A7128022D454}" type="presParOf" srcId="{85EB604E-765C-47E2-A2E0-4A0C2BC7BE7C}" destId="{A337F95E-4471-4BF7-8ACD-DD3BE611B62A}" srcOrd="10" destOrd="0" presId="urn:microsoft.com/office/officeart/2005/8/layout/cycle6"/>
    <dgm:cxn modelId="{B8D0F6F5-E7C7-498B-B09D-712C6A07DFF0}" type="presParOf" srcId="{85EB604E-765C-47E2-A2E0-4A0C2BC7BE7C}" destId="{1131E96A-A5AD-40C5-9E5A-C568B7DB15FD}" srcOrd="11" destOrd="0" presId="urn:microsoft.com/office/officeart/2005/8/layout/cycle6"/>
    <dgm:cxn modelId="{35B8EA52-924A-464D-9A0F-804A89030B55}" type="presParOf" srcId="{85EB604E-765C-47E2-A2E0-4A0C2BC7BE7C}" destId="{B3FE2DD8-F9AA-4DC9-8C71-D05DAF383735}" srcOrd="12" destOrd="0" presId="urn:microsoft.com/office/officeart/2005/8/layout/cycle6"/>
    <dgm:cxn modelId="{40690B53-D481-4787-9B48-5B7D735BEFF5}" type="presParOf" srcId="{85EB604E-765C-47E2-A2E0-4A0C2BC7BE7C}" destId="{92762C99-70B1-49BF-B2EE-D6C51DD99D5B}" srcOrd="13" destOrd="0" presId="urn:microsoft.com/office/officeart/2005/8/layout/cycle6"/>
    <dgm:cxn modelId="{A786D2EE-6E49-4D14-89C8-F5DACB7CE280}" type="presParOf" srcId="{85EB604E-765C-47E2-A2E0-4A0C2BC7BE7C}" destId="{61E8A0E7-28C3-44F1-8AA9-C5378A5151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5212-D886-43D5-BBB1-67D53BA4A5CB}">
      <dsp:nvSpPr>
        <dsp:cNvPr id="0" name=""/>
        <dsp:cNvSpPr/>
      </dsp:nvSpPr>
      <dsp:spPr>
        <a:xfrm>
          <a:off x="1413032" y="1535"/>
          <a:ext cx="954327" cy="6203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>
              <a:solidFill>
                <a:schemeClr val="bg1"/>
              </a:solidFill>
            </a:rPr>
            <a:t>DATA Collection &amp; Data Cleaning</a:t>
          </a:r>
        </a:p>
      </dsp:txBody>
      <dsp:txXfrm>
        <a:off x="1443313" y="31816"/>
        <a:ext cx="893765" cy="559750"/>
      </dsp:txXfrm>
    </dsp:sp>
    <dsp:sp modelId="{B9913E2D-75F1-47D7-8931-6815D806EC33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1723025" y="98299"/>
              </a:moveTo>
              <a:arcTo wR="1239305" hR="1239305" stAng="17578446" swAng="196145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C2879-4431-41F1-A1AF-F905462AFCB5}">
      <dsp:nvSpPr>
        <dsp:cNvPr id="0" name=""/>
        <dsp:cNvSpPr/>
      </dsp:nvSpPr>
      <dsp:spPr>
        <a:xfrm>
          <a:off x="2591681" y="857874"/>
          <a:ext cx="954327" cy="620312"/>
        </a:xfrm>
        <a:prstGeom prst="roundRect">
          <a:avLst/>
        </a:prstGeom>
        <a:solidFill>
          <a:schemeClr val="accent4">
            <a:hueOff val="451619"/>
            <a:satOff val="-2952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Pre-processing </a:t>
          </a:r>
        </a:p>
      </dsp:txBody>
      <dsp:txXfrm>
        <a:off x="2621962" y="888155"/>
        <a:ext cx="893765" cy="559750"/>
      </dsp:txXfrm>
    </dsp:sp>
    <dsp:sp modelId="{2E06E617-0F5A-44ED-AACD-7D216D0AA23D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476911" y="1174417"/>
              </a:moveTo>
              <a:arcTo wR="1239305" hR="1239305" stAng="21419922" swAng="2196237"/>
            </a:path>
          </a:pathLst>
        </a:custGeom>
        <a:noFill/>
        <a:ln w="9525" cap="flat" cmpd="sng" algn="ctr">
          <a:solidFill>
            <a:schemeClr val="accent4">
              <a:hueOff val="451619"/>
              <a:satOff val="-2952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9B33A-8912-4603-B7D6-2F88D2F40C18}">
      <dsp:nvSpPr>
        <dsp:cNvPr id="0" name=""/>
        <dsp:cNvSpPr/>
      </dsp:nvSpPr>
      <dsp:spPr>
        <a:xfrm>
          <a:off x="2141477" y="2243459"/>
          <a:ext cx="954327" cy="620312"/>
        </a:xfrm>
        <a:prstGeom prst="roundRect">
          <a:avLst/>
        </a:prstGeom>
        <a:solidFill>
          <a:schemeClr val="accent4">
            <a:hueOff val="903239"/>
            <a:satOff val="-5904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EDA</a:t>
          </a:r>
        </a:p>
      </dsp:txBody>
      <dsp:txXfrm>
        <a:off x="2171758" y="2273740"/>
        <a:ext cx="893765" cy="559750"/>
      </dsp:txXfrm>
    </dsp:sp>
    <dsp:sp modelId="{D9B4F2FC-8D73-4E14-BE1D-177D327B9866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1485664" y="2453877"/>
              </a:moveTo>
              <a:arcTo wR="1239305" hR="1239305" stAng="4712036" swAng="1375928"/>
            </a:path>
          </a:pathLst>
        </a:custGeom>
        <a:noFill/>
        <a:ln w="9525" cap="flat" cmpd="sng" algn="ctr">
          <a:solidFill>
            <a:schemeClr val="accent4">
              <a:hueOff val="903239"/>
              <a:satOff val="-5904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DF0F2-BA51-41F8-95AE-40984296C5C8}">
      <dsp:nvSpPr>
        <dsp:cNvPr id="0" name=""/>
        <dsp:cNvSpPr/>
      </dsp:nvSpPr>
      <dsp:spPr>
        <a:xfrm>
          <a:off x="684586" y="2243459"/>
          <a:ext cx="954327" cy="620312"/>
        </a:xfrm>
        <a:prstGeom prst="roundRect">
          <a:avLst/>
        </a:prstGeom>
        <a:solidFill>
          <a:schemeClr val="accent4">
            <a:hueOff val="1354858"/>
            <a:satOff val="-8855"/>
            <a:lumOff val="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Model Selection </a:t>
          </a:r>
        </a:p>
      </dsp:txBody>
      <dsp:txXfrm>
        <a:off x="714867" y="2273740"/>
        <a:ext cx="893765" cy="559750"/>
      </dsp:txXfrm>
    </dsp:sp>
    <dsp:sp modelId="{1131E96A-A5AD-40C5-9E5A-C568B7DB15FD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07093" y="1925174"/>
              </a:moveTo>
              <a:arcTo wR="1239305" hR="1239305" stAng="8783842" swAng="2196237"/>
            </a:path>
          </a:pathLst>
        </a:custGeom>
        <a:noFill/>
        <a:ln w="9525" cap="flat" cmpd="sng" algn="ctr">
          <a:solidFill>
            <a:schemeClr val="accent4">
              <a:hueOff val="1354858"/>
              <a:satOff val="-8855"/>
              <a:lumOff val="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2DD8-F9AA-4DC9-8C71-D05DAF383735}">
      <dsp:nvSpPr>
        <dsp:cNvPr id="0" name=""/>
        <dsp:cNvSpPr/>
      </dsp:nvSpPr>
      <dsp:spPr>
        <a:xfrm>
          <a:off x="234382" y="857874"/>
          <a:ext cx="954327" cy="620312"/>
        </a:xfrm>
        <a:prstGeom prst="roundRect">
          <a:avLst/>
        </a:prstGeom>
        <a:solidFill>
          <a:schemeClr val="accent4">
            <a:hueOff val="1806477"/>
            <a:satOff val="-11807"/>
            <a:lumOff val="70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>
              <a:solidFill>
                <a:schemeClr val="bg1"/>
              </a:solidFill>
            </a:rPr>
            <a:t>Conclusion &amp; Recommendation</a:t>
          </a:r>
        </a:p>
      </dsp:txBody>
      <dsp:txXfrm>
        <a:off x="264663" y="888155"/>
        <a:ext cx="893765" cy="559750"/>
      </dsp:txXfrm>
    </dsp:sp>
    <dsp:sp modelId="{61E8A0E7-28C3-44F1-8AA9-C5378A515192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15944" y="540298"/>
              </a:moveTo>
              <a:arcTo wR="1239305" hR="1239305" stAng="12860103" swAng="1961452"/>
            </a:path>
          </a:pathLst>
        </a:custGeom>
        <a:noFill/>
        <a:ln w="9525" cap="flat" cmpd="sng" algn="ctr">
          <a:solidFill>
            <a:schemeClr val="accent4">
              <a:hueOff val="1806477"/>
              <a:satOff val="-11807"/>
              <a:lumOff val="7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3B0F-9605-44AA-9096-4D1B5CFE9BF8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7DC4-E6B1-4F2C-9804-BD8465301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40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2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8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62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6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0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7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7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2851-D28C-49E7-AABE-1419B753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Project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ACF4-C7B1-4CA3-9636-A8A6B354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b="1" dirty="0"/>
              <a:t>   </a:t>
            </a:r>
            <a:r>
              <a:rPr lang="en-SG" b="1" dirty="0">
                <a:highlight>
                  <a:srgbClr val="C0C0C0"/>
                </a:highlight>
              </a:rPr>
              <a:t>Web API and Classification </a:t>
            </a:r>
          </a:p>
          <a:p>
            <a:pPr marL="0" indent="0">
              <a:buNone/>
            </a:pPr>
            <a:endParaRPr lang="en-SG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9C091-3845-4B2B-95F5-8741D549B69F}"/>
              </a:ext>
            </a:extLst>
          </p:cNvPr>
          <p:cNvSpPr txBox="1"/>
          <p:nvPr/>
        </p:nvSpPr>
        <p:spPr>
          <a:xfrm>
            <a:off x="1475656" y="83671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Project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A5C3C-4F19-4810-A8C0-98E249C95531}"/>
              </a:ext>
            </a:extLst>
          </p:cNvPr>
          <p:cNvSpPr txBox="1"/>
          <p:nvPr/>
        </p:nvSpPr>
        <p:spPr>
          <a:xfrm>
            <a:off x="5868144" y="4509120"/>
            <a:ext cx="27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Anshu Dhingra</a:t>
            </a:r>
          </a:p>
        </p:txBody>
      </p:sp>
    </p:spTree>
    <p:extLst>
      <p:ext uri="{BB962C8B-B14F-4D97-AF65-F5344CB8AC3E}">
        <p14:creationId xmlns:p14="http://schemas.microsoft.com/office/powerpoint/2010/main" val="22562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DC00-9ED8-44EA-A034-449F691F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5840"/>
            <a:ext cx="4087615" cy="1143000"/>
          </a:xfrm>
        </p:spPr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 of Logistic Regression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21F2CD-D45A-4952-9C3F-1F24D9B3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0" y="1666726"/>
            <a:ext cx="3057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99DAB07-A253-4156-A508-0D258C8B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" y="4563764"/>
            <a:ext cx="2971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3B1A05C-9D51-4AD1-9816-7F96B688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89" y="1666726"/>
            <a:ext cx="3190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966D1F-4439-4E5F-91FA-E89C0F8D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19" y="4563764"/>
            <a:ext cx="2971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78013-0793-4F25-907B-AFD484B6E275}"/>
              </a:ext>
            </a:extLst>
          </p:cNvPr>
          <p:cNvSpPr txBox="1"/>
          <p:nvPr/>
        </p:nvSpPr>
        <p:spPr>
          <a:xfrm>
            <a:off x="4644008" y="755277"/>
            <a:ext cx="3311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Confusion Matrix of </a:t>
            </a:r>
            <a:r>
              <a:rPr lang="en-SG" sz="2800" b="1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Naive</a:t>
            </a: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Bayer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83050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B85F-EE0E-44F1-83EF-52F32B84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ROC AUC CURVE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E4E1C6-96EB-4098-919F-182ACCA5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16" y="1772816"/>
            <a:ext cx="5010150" cy="36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70C534-0531-4F89-A5CD-268780C5658B}"/>
              </a:ext>
            </a:extLst>
          </p:cNvPr>
          <p:cNvSpPr txBox="1"/>
          <p:nvPr/>
        </p:nvSpPr>
        <p:spPr>
          <a:xfrm>
            <a:off x="6300192" y="249289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Higher AUC is capable of distinguishing between the classed </a:t>
            </a:r>
          </a:p>
        </p:txBody>
      </p:sp>
    </p:spTree>
    <p:extLst>
      <p:ext uri="{BB962C8B-B14F-4D97-AF65-F5344CB8AC3E}">
        <p14:creationId xmlns:p14="http://schemas.microsoft.com/office/powerpoint/2010/main" val="402403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D61D-916D-41AE-BED1-6EA3B6BD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EAEA2-235D-448C-B71D-F207F3A0A005}"/>
              </a:ext>
            </a:extLst>
          </p:cNvPr>
          <p:cNvSpPr/>
          <p:nvPr/>
        </p:nvSpPr>
        <p:spPr>
          <a:xfrm>
            <a:off x="2411760" y="2560638"/>
            <a:ext cx="2664296" cy="29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CF6E0-EA51-4C0B-9C57-4DB08578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15574"/>
              </p:ext>
            </p:extLst>
          </p:nvPr>
        </p:nvGraphicFramePr>
        <p:xfrm>
          <a:off x="539552" y="1627802"/>
          <a:ext cx="7848869" cy="4498360"/>
        </p:xfrm>
        <a:graphic>
          <a:graphicData uri="http://schemas.openxmlformats.org/drawingml/2006/table">
            <a:tbl>
              <a:tblPr/>
              <a:tblGrid>
                <a:gridCol w="1121267">
                  <a:extLst>
                    <a:ext uri="{9D8B030D-6E8A-4147-A177-3AD203B41FA5}">
                      <a16:colId xmlns:a16="http://schemas.microsoft.com/office/drawing/2014/main" val="209274233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461968915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654441372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099387425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184149567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617670574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744899812"/>
                    </a:ext>
                  </a:extLst>
                </a:gridCol>
              </a:tblGrid>
              <a:tr h="33269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 b="1">
                          <a:effectLst/>
                        </a:rPr>
                        <a:t>Model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Train accuracy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Test accuracy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dirty="0">
                          <a:effectLst/>
                        </a:rPr>
                        <a:t>Precision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Recall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F1-Score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b="1">
                          <a:effectLst/>
                        </a:rPr>
                        <a:t>ROC AUC**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53055"/>
                  </a:ext>
                </a:extLst>
              </a:tr>
              <a:tr h="61758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CountVectorizer &amp; Logistic Regression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>
                          <a:effectLst/>
                        </a:rPr>
                        <a:t>0.884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7565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TF-IDF &amp; Logistic Regression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0.91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0.891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52418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CountVectorizer &amp; Naive Bayes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0.907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dirty="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08694"/>
                  </a:ext>
                </a:extLst>
              </a:tr>
              <a:tr h="33269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 dirty="0">
                          <a:effectLst/>
                        </a:rPr>
                        <a:t>TF-IDF &amp; Naive Bayes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0.86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dirty="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908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499757-04BC-4FEF-9932-DB9877D59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246" y="5452085"/>
            <a:ext cx="5484522" cy="44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40C6D-0702-4F58-8860-86095EF8546A}"/>
              </a:ext>
            </a:extLst>
          </p:cNvPr>
          <p:cNvSpPr txBox="1"/>
          <p:nvPr/>
        </p:nvSpPr>
        <p:spPr>
          <a:xfrm>
            <a:off x="2852193" y="2573288"/>
            <a:ext cx="5688628" cy="432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264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CEF1-69C0-4DE1-84D1-D2F6DDFB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88" y="1317368"/>
            <a:ext cx="3078810" cy="468706"/>
          </a:xfrm>
        </p:spPr>
        <p:txBody>
          <a:bodyPr>
            <a:noAutofit/>
          </a:bodyPr>
          <a:lstStyle/>
          <a:p>
            <a:r>
              <a:rPr lang="en-SG" b="1" dirty="0"/>
              <a:t>Top Most Predicted Words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844095" y="643464"/>
            <a:ext cx="339471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FCF12B6-86CE-4B8D-9EFB-178E8BBF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74" y="1921852"/>
            <a:ext cx="3720331" cy="32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8BC34483-BC3A-47D6-9F1A-B9FF452C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76" y="1846881"/>
            <a:ext cx="4280316" cy="34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C5F30-B73E-475E-83B2-4481E83485C5}"/>
              </a:ext>
            </a:extLst>
          </p:cNvPr>
          <p:cNvSpPr txBox="1"/>
          <p:nvPr/>
        </p:nvSpPr>
        <p:spPr>
          <a:xfrm>
            <a:off x="5076056" y="1367055"/>
            <a:ext cx="376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Top  Misclassified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4CD1C-92ED-4306-BAE5-DAADBB86A4FC}"/>
              </a:ext>
            </a:extLst>
          </p:cNvPr>
          <p:cNvSpPr txBox="1"/>
          <p:nvPr/>
        </p:nvSpPr>
        <p:spPr>
          <a:xfrm>
            <a:off x="656213" y="3501008"/>
            <a:ext cx="3720331" cy="31421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64527-5018-42C3-B706-1D6D1DEF5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67" y="4110239"/>
            <a:ext cx="3749365" cy="347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9A671-3BA5-4A50-AD10-DDAFF9821EC3}"/>
              </a:ext>
            </a:extLst>
          </p:cNvPr>
          <p:cNvSpPr txBox="1"/>
          <p:nvPr/>
        </p:nvSpPr>
        <p:spPr>
          <a:xfrm>
            <a:off x="4636248" y="2060037"/>
            <a:ext cx="3464144" cy="57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92C17-5FD4-47EF-A9A0-B2DB0B2215CA}"/>
              </a:ext>
            </a:extLst>
          </p:cNvPr>
          <p:cNvSpPr txBox="1"/>
          <p:nvPr/>
        </p:nvSpPr>
        <p:spPr>
          <a:xfrm>
            <a:off x="4641207" y="3903913"/>
            <a:ext cx="3528392" cy="3142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222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6827-6F08-4D56-A00D-54F2CC6C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0644-C262-488D-AD9D-ACD512BF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Count Vectorizer &amp; Logistic Regression  classifier was selected on the basis of  high accuracy and high ROC AUC scores. </a:t>
            </a:r>
          </a:p>
          <a:p>
            <a:r>
              <a:rPr lang="en-US" dirty="0"/>
              <a:t>The model achieved an accuracy of 0.89 on the test set, outperforming the baseline score of 0.587.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order to reduce misclassification, we can collect more training data to make better train the model </a:t>
            </a:r>
          </a:p>
          <a:p>
            <a:r>
              <a:rPr lang="en-US" dirty="0"/>
              <a:t>Once more data is obtained, other classification models like SVM, KNN and Random Forests can be used. </a:t>
            </a:r>
          </a:p>
          <a:p>
            <a:r>
              <a:rPr lang="en-US" dirty="0"/>
              <a:t> We can try using other hyperparameters to improve the accuracy and AUC ROC score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78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80FC-858A-4B6C-9909-17C9C4C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SG" sz="30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90B1-9600-4F3F-B6BA-0BB0861C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rPr lang="en-SG" b="1"/>
              <a:t>The recent system shutdown failure caused the Nvidia and </a:t>
            </a:r>
            <a:r>
              <a:rPr lang="en-SG" b="1" err="1"/>
              <a:t>Amd</a:t>
            </a:r>
            <a:r>
              <a:rPr lang="en-SG" b="1"/>
              <a:t>  reddit’s posts to mixed up and lost their classification. </a:t>
            </a:r>
          </a:p>
          <a:p>
            <a:r>
              <a:rPr lang="en-SG" b="1"/>
              <a:t>  Data Science team at Nvidia has been tasked to classify  the post based on the Natural  Language processing (NLP)</a:t>
            </a:r>
          </a:p>
          <a:p>
            <a:r>
              <a:rPr lang="en-SG" b="1"/>
              <a:t>This is critical for Nvidia to understand consumers interest. </a:t>
            </a:r>
          </a:p>
        </p:txBody>
      </p:sp>
    </p:spTree>
    <p:extLst>
      <p:ext uri="{BB962C8B-B14F-4D97-AF65-F5344CB8AC3E}">
        <p14:creationId xmlns:p14="http://schemas.microsoft.com/office/powerpoint/2010/main" val="196808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3C4DB47-5CE9-41F6-AFFE-0584D307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6293"/>
            <a:ext cx="6638875" cy="3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0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6DE83EB-9B64-4FAB-9202-95CC2282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465036"/>
              </p:ext>
            </p:extLst>
          </p:nvPr>
        </p:nvGraphicFramePr>
        <p:xfrm>
          <a:off x="-108520" y="2295860"/>
          <a:ext cx="3780392" cy="290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1917326-72BD-43F7-BF85-D1F1B86388B8}"/>
              </a:ext>
            </a:extLst>
          </p:cNvPr>
          <p:cNvSpPr txBox="1"/>
          <p:nvPr/>
        </p:nvSpPr>
        <p:spPr>
          <a:xfrm>
            <a:off x="395536" y="91046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Workflow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6DA1F6-017B-458C-9AC9-3339792B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873" y="2276872"/>
            <a:ext cx="5364624" cy="2906357"/>
          </a:xfrm>
        </p:spPr>
        <p:txBody>
          <a:bodyPr>
            <a:normAutofit fontScale="85000" lnSpcReduction="10000"/>
          </a:bodyPr>
          <a:lstStyle/>
          <a:p>
            <a:r>
              <a:rPr lang="en-SG" sz="1600" dirty="0"/>
              <a:t>Data Collection using request Library </a:t>
            </a:r>
          </a:p>
          <a:p>
            <a:r>
              <a:rPr lang="en-SG" sz="1600" dirty="0"/>
              <a:t>Data Cleaning – Removing duplicates and  empty post </a:t>
            </a:r>
          </a:p>
          <a:p>
            <a:r>
              <a:rPr lang="en-SG" sz="1600" dirty="0"/>
              <a:t>Pre-processing – Removing HTML, non-letter and stemming the words</a:t>
            </a:r>
          </a:p>
          <a:p>
            <a:r>
              <a:rPr lang="en-SG" sz="1600" dirty="0"/>
              <a:t>EDA – Most frequent words and length of meaningful words</a:t>
            </a:r>
          </a:p>
          <a:p>
            <a:r>
              <a:rPr lang="en-SG" sz="1600" dirty="0"/>
              <a:t>Model Selection – ran 4 models </a:t>
            </a:r>
          </a:p>
          <a:p>
            <a:r>
              <a:rPr lang="en-SG" sz="1600" dirty="0"/>
              <a:t>Conclusion and Recommendation – Based on accuracy and ROC AUC score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6634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A784-976B-40A2-B395-867F5134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EDA - Word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65F7A-FF5E-46FF-840D-ABBAEAD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4600"/>
            <a:ext cx="3816423" cy="28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BA397-1ACD-437C-845E-4C2D9629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06" y="2094600"/>
            <a:ext cx="4339673" cy="28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0DE70-5571-4CAD-A5F9-4089885B25D9}"/>
              </a:ext>
            </a:extLst>
          </p:cNvPr>
          <p:cNvSpPr txBox="1"/>
          <p:nvPr/>
        </p:nvSpPr>
        <p:spPr>
          <a:xfrm>
            <a:off x="1259632" y="5229200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Nvidia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73D3C-E51C-4D61-8D70-40B7A52FE474}"/>
              </a:ext>
            </a:extLst>
          </p:cNvPr>
          <p:cNvSpPr txBox="1"/>
          <p:nvPr/>
        </p:nvSpPr>
        <p:spPr>
          <a:xfrm>
            <a:off x="5940152" y="522920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err="1"/>
              <a:t>Amd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2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45F6-F4D7-47E6-8527-15A15DD2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694906"/>
            <a:ext cx="6571343" cy="1049235"/>
          </a:xfrm>
        </p:spPr>
        <p:txBody>
          <a:bodyPr/>
          <a:lstStyle/>
          <a:p>
            <a:r>
              <a:rPr lang="en-SG" b="1" dirty="0"/>
              <a:t>EDA – Most frequent 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1EACA-7C6E-4316-90F8-67F813ADD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9" b="44443"/>
          <a:stretch/>
        </p:blipFill>
        <p:spPr bwMode="auto">
          <a:xfrm>
            <a:off x="3563888" y="1073764"/>
            <a:ext cx="4949353" cy="28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0D6BE-3E2C-4EE4-90B6-DF1B374D8A9B}"/>
              </a:ext>
            </a:extLst>
          </p:cNvPr>
          <p:cNvSpPr txBox="1"/>
          <p:nvPr/>
        </p:nvSpPr>
        <p:spPr>
          <a:xfrm>
            <a:off x="2411760" y="21139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Nvidia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AB53C1-942F-48C0-AF57-4C36625AC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3" r="16914" b="46073"/>
          <a:stretch/>
        </p:blipFill>
        <p:spPr bwMode="auto">
          <a:xfrm>
            <a:off x="-684584" y="3933056"/>
            <a:ext cx="594409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3748-5929-4A67-B27B-4EA447A399D7}"/>
              </a:ext>
            </a:extLst>
          </p:cNvPr>
          <p:cNvSpPr txBox="1"/>
          <p:nvPr/>
        </p:nvSpPr>
        <p:spPr>
          <a:xfrm>
            <a:off x="5606401" y="5255488"/>
            <a:ext cx="119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46BD9-79CF-457B-BF93-6679F66D55E2}"/>
              </a:ext>
            </a:extLst>
          </p:cNvPr>
          <p:cNvSpPr txBox="1"/>
          <p:nvPr/>
        </p:nvSpPr>
        <p:spPr>
          <a:xfrm>
            <a:off x="3390329" y="1804754"/>
            <a:ext cx="5122912" cy="70928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3830C-2FBF-48F8-8881-9712A156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1" y="4384594"/>
            <a:ext cx="4249755" cy="64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F858BF-5EE1-4044-868D-5CAD99D09244}"/>
              </a:ext>
            </a:extLst>
          </p:cNvPr>
          <p:cNvSpPr txBox="1"/>
          <p:nvPr/>
        </p:nvSpPr>
        <p:spPr>
          <a:xfrm>
            <a:off x="3390328" y="1556792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C1261-4959-4880-87E1-CFB4A584679F}"/>
              </a:ext>
            </a:extLst>
          </p:cNvPr>
          <p:cNvSpPr txBox="1"/>
          <p:nvPr/>
        </p:nvSpPr>
        <p:spPr>
          <a:xfrm>
            <a:off x="457200" y="4178470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C882E-F309-4759-831C-D99EA1D36631}"/>
              </a:ext>
            </a:extLst>
          </p:cNvPr>
          <p:cNvSpPr txBox="1"/>
          <p:nvPr/>
        </p:nvSpPr>
        <p:spPr>
          <a:xfrm>
            <a:off x="3390329" y="1556792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69CA69-606A-48D9-8F52-117DFF92D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969" y="2901152"/>
            <a:ext cx="4980864" cy="201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31666F-D530-48A9-82F8-41BC6EE4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67" y="5583051"/>
            <a:ext cx="4980864" cy="201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FA97FA-F241-47A6-8947-15218F342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26" y="5583051"/>
            <a:ext cx="4980864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53E0-5B40-48CF-B47B-7C7CE21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64704"/>
            <a:ext cx="8229600" cy="648072"/>
          </a:xfrm>
        </p:spPr>
        <p:txBody>
          <a:bodyPr/>
          <a:lstStyle/>
          <a:p>
            <a:r>
              <a:rPr lang="en-SG" b="1" dirty="0"/>
              <a:t>Length of words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404EFB-E1DD-47D3-90A8-AE808017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483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0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5CF1-CE83-442F-A55E-557C53A4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Base Model Accuracy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C41BE5-97E7-41C1-A94D-433E0EDA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09053"/>
              </p:ext>
            </p:extLst>
          </p:nvPr>
        </p:nvGraphicFramePr>
        <p:xfrm>
          <a:off x="1128713" y="2166938"/>
          <a:ext cx="6570662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60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AC6C-72A6-4C99-9797-FB08A6E2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Modelling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BDF7-DDCF-4EC9-A8A0-02D3F8CE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844824"/>
            <a:ext cx="6571343" cy="28191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Count Vectorizer &amp; Logistic Regression,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TF-IDF &amp; Logistic Regression,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Count Vectorizer &amp; Naive Bayes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TF-IDF &amp; Naive Bayes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66192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348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Calibri</vt:lpstr>
      <vt:lpstr>Century Gothic</vt:lpstr>
      <vt:lpstr>Gallery</vt:lpstr>
      <vt:lpstr>Project 3 </vt:lpstr>
      <vt:lpstr>Problem Statement</vt:lpstr>
      <vt:lpstr>PowerPoint Presentation</vt:lpstr>
      <vt:lpstr>PowerPoint Presentation</vt:lpstr>
      <vt:lpstr>EDA - Word Cloud</vt:lpstr>
      <vt:lpstr>EDA – Most frequent words</vt:lpstr>
      <vt:lpstr>Length of words</vt:lpstr>
      <vt:lpstr>Base Model Accuracy </vt:lpstr>
      <vt:lpstr>Modelling </vt:lpstr>
      <vt:lpstr>Confusion Matrix of Logistic Regression</vt:lpstr>
      <vt:lpstr>ROC AUC CURVE</vt:lpstr>
      <vt:lpstr>Model Evaluation </vt:lpstr>
      <vt:lpstr>PowerPoint Presentation</vt:lpstr>
      <vt:lpstr> 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</dc:title>
  <dc:creator>Anshu Vij</dc:creator>
  <cp:lastModifiedBy>Anshu Vij</cp:lastModifiedBy>
  <cp:revision>7</cp:revision>
  <dcterms:created xsi:type="dcterms:W3CDTF">2020-09-11T00:12:05Z</dcterms:created>
  <dcterms:modified xsi:type="dcterms:W3CDTF">2020-09-11T04:30:40Z</dcterms:modified>
</cp:coreProperties>
</file>