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70" r:id="rId5"/>
    <p:sldId id="269" r:id="rId6"/>
    <p:sldId id="259" r:id="rId7"/>
    <p:sldId id="261" r:id="rId8"/>
    <p:sldId id="266" r:id="rId9"/>
    <p:sldId id="268" r:id="rId10"/>
    <p:sldId id="260" r:id="rId11"/>
    <p:sldId id="271" r:id="rId12"/>
    <p:sldId id="272" r:id="rId13"/>
    <p:sldId id="273" r:id="rId14"/>
    <p:sldId id="274" r:id="rId15"/>
    <p:sldId id="275" r:id="rId16"/>
    <p:sldId id="264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AC2E-19D7-4A92-A8FE-D8ABD960A3D6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C922-2856-47CA-9DEA-3D56E854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28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AC2E-19D7-4A92-A8FE-D8ABD960A3D6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C922-2856-47CA-9DEA-3D56E854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10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AC2E-19D7-4A92-A8FE-D8ABD960A3D6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C922-2856-47CA-9DEA-3D56E854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940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AC2E-19D7-4A92-A8FE-D8ABD960A3D6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C922-2856-47CA-9DEA-3D56E854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662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AC2E-19D7-4A92-A8FE-D8ABD960A3D6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C922-2856-47CA-9DEA-3D56E854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452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AC2E-19D7-4A92-A8FE-D8ABD960A3D6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C922-2856-47CA-9DEA-3D56E854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734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AC2E-19D7-4A92-A8FE-D8ABD960A3D6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C922-2856-47CA-9DEA-3D56E854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25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AC2E-19D7-4A92-A8FE-D8ABD960A3D6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C922-2856-47CA-9DEA-3D56E854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884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AC2E-19D7-4A92-A8FE-D8ABD960A3D6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C922-2856-47CA-9DEA-3D56E854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98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AC2E-19D7-4A92-A8FE-D8ABD960A3D6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0B1C922-2856-47CA-9DEA-3D56E854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03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AC2E-19D7-4A92-A8FE-D8ABD960A3D6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C922-2856-47CA-9DEA-3D56E854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1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AC2E-19D7-4A92-A8FE-D8ABD960A3D6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C922-2856-47CA-9DEA-3D56E854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0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AC2E-19D7-4A92-A8FE-D8ABD960A3D6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C922-2856-47CA-9DEA-3D56E854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61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AC2E-19D7-4A92-A8FE-D8ABD960A3D6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C922-2856-47CA-9DEA-3D56E854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0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AC2E-19D7-4A92-A8FE-D8ABD960A3D6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C922-2856-47CA-9DEA-3D56E854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70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AC2E-19D7-4A92-A8FE-D8ABD960A3D6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C922-2856-47CA-9DEA-3D56E854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26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AC2E-19D7-4A92-A8FE-D8ABD960A3D6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C922-2856-47CA-9DEA-3D56E854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0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E5AC2E-19D7-4A92-A8FE-D8ABD960A3D6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B1C922-2856-47CA-9DEA-3D56E854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0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192F9B-732B-4FF1-AEDD-FD7C3484EE24}"/>
              </a:ext>
            </a:extLst>
          </p:cNvPr>
          <p:cNvSpPr txBox="1"/>
          <p:nvPr/>
        </p:nvSpPr>
        <p:spPr>
          <a:xfrm>
            <a:off x="1828799" y="1408669"/>
            <a:ext cx="9947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/>
              <a:t>An Algebraic Formulation of the Graph Reconstruction Conjecture Revisited.</a:t>
            </a:r>
            <a:endParaRPr lang="en-IN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2B993-DFA4-4BA9-A895-BB2DA62AB8A5}"/>
              </a:ext>
            </a:extLst>
          </p:cNvPr>
          <p:cNvSpPr txBox="1"/>
          <p:nvPr/>
        </p:nvSpPr>
        <p:spPr>
          <a:xfrm>
            <a:off x="6802394" y="4114800"/>
            <a:ext cx="5585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A Presentation By:-</a:t>
            </a:r>
          </a:p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Sudhanshu Rawat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Adm. No. 18MS0063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B33B5-04A5-4E32-B485-CA06C9E13E99}"/>
              </a:ext>
            </a:extLst>
          </p:cNvPr>
          <p:cNvSpPr txBox="1"/>
          <p:nvPr/>
        </p:nvSpPr>
        <p:spPr>
          <a:xfrm>
            <a:off x="1132702" y="3664228"/>
            <a:ext cx="4596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/>
              <a:t>Under the guidance of    </a:t>
            </a:r>
            <a:r>
              <a:rPr lang="en-IN" sz="3200" b="1" i="1" dirty="0" err="1"/>
              <a:t>Dr.</a:t>
            </a:r>
            <a:r>
              <a:rPr lang="en-IN" sz="3200" b="1" i="1" dirty="0"/>
              <a:t> </a:t>
            </a:r>
            <a:r>
              <a:rPr lang="en-IN" sz="3200" b="1" i="1" dirty="0" err="1"/>
              <a:t>Dinabandhu</a:t>
            </a:r>
            <a:r>
              <a:rPr lang="en-IN" sz="3200" b="1" i="1" dirty="0"/>
              <a:t> Pradhan</a:t>
            </a:r>
          </a:p>
          <a:p>
            <a:r>
              <a:rPr lang="en-IN" sz="3200" b="1" i="1" dirty="0"/>
              <a:t>    Assistant Professor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9A5E90-94AD-460D-BABF-38BC5E80B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623" y="0"/>
            <a:ext cx="1952366" cy="206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72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42360E-6645-4041-B467-757B21652753}"/>
              </a:ext>
            </a:extLst>
          </p:cNvPr>
          <p:cNvSpPr txBox="1"/>
          <p:nvPr/>
        </p:nvSpPr>
        <p:spPr>
          <a:xfrm>
            <a:off x="1729946" y="1321839"/>
            <a:ext cx="2940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Kelly’s Lemma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312B60-9BEC-4EDC-8DDD-30897890512B}"/>
              </a:ext>
            </a:extLst>
          </p:cNvPr>
          <p:cNvSpPr txBox="1"/>
          <p:nvPr/>
        </p:nvSpPr>
        <p:spPr>
          <a:xfrm>
            <a:off x="2063579" y="1903514"/>
            <a:ext cx="10227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2400" b="1" u="sng" dirty="0"/>
              <a:t>Statement:</a:t>
            </a:r>
            <a:r>
              <a:rPr lang="en-IN" sz="2000" u="sng" dirty="0"/>
              <a:t>  </a:t>
            </a:r>
            <a:r>
              <a:rPr lang="en-IN" sz="2000" dirty="0"/>
              <a:t>If H~G and F is any graph such that V(F)&lt;V(G) then s(F,G) = s(F,H)  i.e. number of subgraph of G isomorphic to F = Number of subgraph of H isomorphic to F.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C0B63-CB06-410C-84A8-C2AF89BE4A45}"/>
              </a:ext>
            </a:extLst>
          </p:cNvPr>
          <p:cNvSpPr txBox="1"/>
          <p:nvPr/>
        </p:nvSpPr>
        <p:spPr>
          <a:xfrm>
            <a:off x="1729946" y="2862760"/>
            <a:ext cx="2940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Kocay’s</a:t>
            </a:r>
            <a:r>
              <a:rPr lang="en-IN" sz="3200" b="1" dirty="0"/>
              <a:t> Lemma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99342D-255A-48C9-80DC-394933FE9431}"/>
                  </a:ext>
                </a:extLst>
              </p:cNvPr>
              <p:cNvSpPr txBox="1"/>
              <p:nvPr/>
            </p:nvSpPr>
            <p:spPr>
              <a:xfrm>
                <a:off x="2150078" y="3429000"/>
                <a:ext cx="10227273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 </a:t>
                </a:r>
                <a:r>
                  <a:rPr lang="en-IN" sz="2400" b="1" u="sng" dirty="0"/>
                  <a:t>Statement:</a:t>
                </a:r>
                <a:r>
                  <a:rPr lang="en-IN" sz="2000" u="sng" dirty="0"/>
                  <a:t>  </a:t>
                </a:r>
                <a:r>
                  <a:rPr lang="en-IN" sz="2000" dirty="0"/>
                  <a:t>If G be a graph on n vertices. For any sequence of graphs </a:t>
                </a:r>
                <a:r>
                  <a:rPr lang="en-IN" sz="2400" dirty="0">
                    <a:latin typeface="Blackadder ITC" panose="04020505051007020D02" pitchFamily="82" charset="0"/>
                  </a:rPr>
                  <a:t>F </a:t>
                </a:r>
                <a:r>
                  <a:rPr lang="en-IN" sz="2000" dirty="0"/>
                  <a:t>:= (F1, F2,..,Fm) where </a:t>
                </a:r>
                <a:r>
                  <a:rPr lang="en-IN" sz="2400" b="1" i="1" dirty="0"/>
                  <a:t>v(Fi)&lt;n</a:t>
                </a:r>
                <a:r>
                  <a:rPr lang="en-IN" sz="2000" i="1" dirty="0"/>
                  <a:t>,  </a:t>
                </a:r>
                <a:r>
                  <a:rPr lang="en-IN" sz="2400" b="1" i="1" dirty="0"/>
                  <a:t>1≤i ≤m</a:t>
                </a:r>
                <a:r>
                  <a:rPr lang="en-IN" sz="2400" i="1" dirty="0"/>
                  <a:t> </a:t>
                </a:r>
                <a:r>
                  <a:rPr lang="en-IN" sz="2400" dirty="0"/>
                  <a:t> </a:t>
                </a:r>
                <a:r>
                  <a:rPr lang="en-IN" sz="2000" dirty="0"/>
                  <a:t>the parameter-</a:t>
                </a:r>
              </a:p>
              <a:p>
                <a:r>
                  <a:rPr lang="en-IN" dirty="0"/>
                  <a:t>					</a:t>
                </a:r>
                <a:r>
                  <a:rPr lang="en-IN" sz="24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  <m:sup/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IN" sz="2400" b="1" i="1" dirty="0">
                            <a:latin typeface="Blackadder ITC" panose="04020505051007020D02" pitchFamily="82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IN" sz="2400" b="1" i="1" dirty="0">
                            <a:latin typeface="Blackadder ITC" panose="04020505051007020D02" pitchFamily="82" charset="0"/>
                          </a:rPr>
                          <m:t> ,</m:t>
                        </m:r>
                        <m:r>
                          <m:rPr>
                            <m:nor/>
                          </m:rPr>
                          <a:rPr lang="en-IN" sz="2400" b="1" i="1" dirty="0"/>
                          <m:t> </m:t>
                        </m:r>
                        <m:r>
                          <m:rPr>
                            <m:nor/>
                          </m:rPr>
                          <a:rPr lang="en-IN" sz="2400" b="1" i="1" dirty="0"/>
                          <m:t>H</m:t>
                        </m:r>
                        <m:r>
                          <m:rPr>
                            <m:nor/>
                          </m:rPr>
                          <a:rPr lang="en-IN" sz="2400" b="1" i="1" dirty="0"/>
                          <m:t>) </m:t>
                        </m:r>
                        <m:r>
                          <m:rPr>
                            <m:nor/>
                          </m:rPr>
                          <a:rPr lang="en-IN" sz="2400" b="1" i="1" dirty="0"/>
                          <m:t>s</m:t>
                        </m:r>
                        <m:r>
                          <m:rPr>
                            <m:nor/>
                          </m:rPr>
                          <a:rPr lang="en-IN" sz="2400" b="1" i="1" dirty="0"/>
                          <m:t>(</m:t>
                        </m:r>
                        <m:r>
                          <m:rPr>
                            <m:nor/>
                          </m:rPr>
                          <a:rPr lang="en-IN" sz="2400" b="1" i="1" dirty="0"/>
                          <m:t>H</m:t>
                        </m:r>
                        <m:r>
                          <m:rPr>
                            <m:nor/>
                          </m:rPr>
                          <a:rPr lang="en-IN" sz="2400" b="1" i="1" dirty="0"/>
                          <m:t>,</m:t>
                        </m:r>
                        <m:r>
                          <m:rPr>
                            <m:nor/>
                          </m:rPr>
                          <a:rPr lang="en-IN" sz="2400" b="1" i="1" dirty="0"/>
                          <m:t>G</m:t>
                        </m:r>
                        <m:r>
                          <m:rPr>
                            <m:nor/>
                          </m:rPr>
                          <a:rPr lang="en-IN" sz="2400" b="1" i="1" dirty="0"/>
                          <m:t>)</m:t>
                        </m:r>
                      </m:e>
                    </m:nary>
                  </m:oMath>
                </a14:m>
                <a:r>
                  <a:rPr lang="en-IN" sz="2000" i="1" dirty="0"/>
                  <a:t>   </a:t>
                </a:r>
                <a:r>
                  <a:rPr lang="en-IN" sz="2000" dirty="0"/>
                  <a:t>is constructible.</a:t>
                </a:r>
                <a:endParaRPr lang="en-IN" dirty="0"/>
              </a:p>
              <a:p>
                <a:r>
                  <a:rPr lang="en-IN" sz="2000" dirty="0"/>
                  <a:t> where sum is over all unlabelled n-vertex graphs H. </a:t>
                </a:r>
              </a:p>
              <a:p>
                <a:r>
                  <a:rPr lang="en-IN" sz="2000" i="1" dirty="0"/>
                  <a:t>c(</a:t>
                </a:r>
                <a:r>
                  <a:rPr lang="en-IN" sz="2000" i="1" dirty="0">
                    <a:latin typeface="Blackadder ITC" panose="04020505051007020D02" pitchFamily="82" charset="0"/>
                  </a:rPr>
                  <a:t>F,</a:t>
                </a:r>
                <a:r>
                  <a:rPr lang="en-IN" sz="2000" dirty="0"/>
                  <a:t> G) is cover of G by </a:t>
                </a:r>
                <a:r>
                  <a:rPr lang="en-IN" sz="2000" i="1" dirty="0">
                    <a:latin typeface="Blackadder ITC" panose="04020505051007020D02" pitchFamily="82" charset="0"/>
                  </a:rPr>
                  <a:t>F.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99342D-255A-48C9-80DC-394933FE9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078" y="3429000"/>
                <a:ext cx="10227273" cy="1815882"/>
              </a:xfrm>
              <a:prstGeom prst="rect">
                <a:avLst/>
              </a:prstGeom>
              <a:blipFill>
                <a:blip r:embed="rId2"/>
                <a:stretch>
                  <a:fillRect l="-656" t="-4040" b="-154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CA8BFD-F5B6-4E37-B269-19D550954A98}"/>
              </a:ext>
            </a:extLst>
          </p:cNvPr>
          <p:cNvSpPr txBox="1"/>
          <p:nvPr/>
        </p:nvSpPr>
        <p:spPr>
          <a:xfrm>
            <a:off x="1729946" y="284205"/>
            <a:ext cx="1022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/>
              <a:t>Subgraph Counting Lemmas</a:t>
            </a:r>
            <a:endParaRPr lang="en-IN" b="1" i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F13095-57C5-4EB0-AEAC-DA3F64BA39CF}"/>
              </a:ext>
            </a:extLst>
          </p:cNvPr>
          <p:cNvCxnSpPr>
            <a:cxnSpLocks/>
          </p:cNvCxnSpPr>
          <p:nvPr/>
        </p:nvCxnSpPr>
        <p:spPr>
          <a:xfrm>
            <a:off x="1421027" y="1000898"/>
            <a:ext cx="10770973" cy="62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690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2C70026-EA48-4802-8B3D-08D55607CEAC}"/>
              </a:ext>
            </a:extLst>
          </p:cNvPr>
          <p:cNvCxnSpPr>
            <a:cxnSpLocks/>
          </p:cNvCxnSpPr>
          <p:nvPr/>
        </p:nvCxnSpPr>
        <p:spPr>
          <a:xfrm flipV="1">
            <a:off x="1412789" y="743922"/>
            <a:ext cx="10779211" cy="324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1259BB-F6D2-4F53-A905-C71D3F8CC733}"/>
              </a:ext>
            </a:extLst>
          </p:cNvPr>
          <p:cNvSpPr txBox="1"/>
          <p:nvPr/>
        </p:nvSpPr>
        <p:spPr>
          <a:xfrm>
            <a:off x="1485900" y="258796"/>
            <a:ext cx="5316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/>
              <a:t>Rank of the matrix</a:t>
            </a:r>
            <a:endParaRPr lang="en-IN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60C02C-EA60-495B-A4C6-99FB3C0DE688}"/>
              </a:ext>
            </a:extLst>
          </p:cNvPr>
          <p:cNvSpPr txBox="1"/>
          <p:nvPr/>
        </p:nvSpPr>
        <p:spPr>
          <a:xfrm>
            <a:off x="1412789" y="3816480"/>
            <a:ext cx="1045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/>
              <a:t>If the matrix has large rank then it will have few non re-constructible  classes.</a:t>
            </a:r>
            <a:endParaRPr lang="en-IN" sz="1400" b="1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CD5A65-51F8-45C1-9B91-F688621DB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843571"/>
            <a:ext cx="10706100" cy="266737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0A0F978-BB00-45E2-A3A4-B6161C43DD83}"/>
              </a:ext>
            </a:extLst>
          </p:cNvPr>
          <p:cNvSpPr/>
          <p:nvPr/>
        </p:nvSpPr>
        <p:spPr>
          <a:xfrm>
            <a:off x="1223319" y="4725412"/>
            <a:ext cx="189470" cy="230833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BECB41-E186-4D34-A2BA-8626A2AF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25" y="4840829"/>
            <a:ext cx="3047050" cy="7109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69F1AA-AA97-4C8E-B34C-C23A02945A39}"/>
              </a:ext>
            </a:extLst>
          </p:cNvPr>
          <p:cNvSpPr txBox="1"/>
          <p:nvPr/>
        </p:nvSpPr>
        <p:spPr>
          <a:xfrm>
            <a:off x="1412789" y="4488431"/>
            <a:ext cx="201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Lemma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17AEE7-7B97-437D-B9D4-3348E71AE01F}"/>
              </a:ext>
            </a:extLst>
          </p:cNvPr>
          <p:cNvSpPr/>
          <p:nvPr/>
        </p:nvSpPr>
        <p:spPr>
          <a:xfrm>
            <a:off x="1223319" y="3940241"/>
            <a:ext cx="189470" cy="230833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97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BE130-4457-4999-AB35-20A308095F24}"/>
              </a:ext>
            </a:extLst>
          </p:cNvPr>
          <p:cNvSpPr txBox="1"/>
          <p:nvPr/>
        </p:nvSpPr>
        <p:spPr>
          <a:xfrm>
            <a:off x="1485899" y="258796"/>
            <a:ext cx="7349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/>
              <a:t>Rank of the matrix continued…</a:t>
            </a:r>
            <a:endParaRPr lang="en-IN" b="1" i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7CD31D-71CB-4079-BF9C-12F89579F2E3}"/>
              </a:ext>
            </a:extLst>
          </p:cNvPr>
          <p:cNvCxnSpPr>
            <a:cxnSpLocks/>
          </p:cNvCxnSpPr>
          <p:nvPr/>
        </p:nvCxnSpPr>
        <p:spPr>
          <a:xfrm flipV="1">
            <a:off x="1412789" y="743922"/>
            <a:ext cx="10779211" cy="324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247219D-4C53-4588-8C1D-741CCFF83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51" y="1026733"/>
            <a:ext cx="10825549" cy="22524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25B095-DB46-4B17-9EBE-D12C58A3C5B9}"/>
              </a:ext>
            </a:extLst>
          </p:cNvPr>
          <p:cNvSpPr txBox="1"/>
          <p:nvPr/>
        </p:nvSpPr>
        <p:spPr>
          <a:xfrm>
            <a:off x="1412789" y="3691356"/>
            <a:ext cx="1026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/>
              <a:t>The proof of this theorem has been done using rank nullity theorem</a:t>
            </a:r>
            <a:endParaRPr lang="en-IN" sz="1400" b="1" i="1" dirty="0"/>
          </a:p>
        </p:txBody>
      </p:sp>
    </p:spTree>
    <p:extLst>
      <p:ext uri="{BB962C8B-B14F-4D97-AF65-F5344CB8AC3E}">
        <p14:creationId xmlns:p14="http://schemas.microsoft.com/office/powerpoint/2010/main" val="2859741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BF4F62A-A238-4928-9FAC-31EEF002324E}"/>
              </a:ext>
            </a:extLst>
          </p:cNvPr>
          <p:cNvCxnSpPr>
            <a:cxnSpLocks/>
          </p:cNvCxnSpPr>
          <p:nvPr/>
        </p:nvCxnSpPr>
        <p:spPr>
          <a:xfrm flipV="1">
            <a:off x="1412789" y="743922"/>
            <a:ext cx="10779211" cy="324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F8C6D4-035D-4ACB-B3F2-A33264BC6BAA}"/>
              </a:ext>
            </a:extLst>
          </p:cNvPr>
          <p:cNvSpPr txBox="1"/>
          <p:nvPr/>
        </p:nvSpPr>
        <p:spPr>
          <a:xfrm>
            <a:off x="1485899" y="258796"/>
            <a:ext cx="6274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/>
              <a:t>Existence of matrix with optimal rank</a:t>
            </a:r>
            <a:endParaRPr lang="en-IN" sz="2800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2F37A-8D61-4201-934D-BF3302331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68" y="777507"/>
            <a:ext cx="10901052" cy="237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6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BF4F62A-A238-4928-9FAC-31EEF002324E}"/>
              </a:ext>
            </a:extLst>
          </p:cNvPr>
          <p:cNvCxnSpPr>
            <a:cxnSpLocks/>
          </p:cNvCxnSpPr>
          <p:nvPr/>
        </p:nvCxnSpPr>
        <p:spPr>
          <a:xfrm flipV="1">
            <a:off x="1412789" y="743922"/>
            <a:ext cx="10779211" cy="324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F8C6D4-035D-4ACB-B3F2-A33264BC6BAA}"/>
              </a:ext>
            </a:extLst>
          </p:cNvPr>
          <p:cNvSpPr txBox="1"/>
          <p:nvPr/>
        </p:nvSpPr>
        <p:spPr>
          <a:xfrm>
            <a:off x="1485899" y="258796"/>
            <a:ext cx="6274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/>
              <a:t>Result and conclusion</a:t>
            </a:r>
            <a:endParaRPr lang="en-IN" sz="2800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D1AE1C-1E7E-43BB-BF7E-EF310EB8AA25}"/>
              </a:ext>
            </a:extLst>
          </p:cNvPr>
          <p:cNvSpPr/>
          <p:nvPr/>
        </p:nvSpPr>
        <p:spPr>
          <a:xfrm>
            <a:off x="1535326" y="1063803"/>
            <a:ext cx="111211" cy="197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625D3-7C5F-4BE7-B1C3-5595F9E0E46A}"/>
              </a:ext>
            </a:extLst>
          </p:cNvPr>
          <p:cNvSpPr txBox="1"/>
          <p:nvPr/>
        </p:nvSpPr>
        <p:spPr>
          <a:xfrm>
            <a:off x="1770104" y="901047"/>
            <a:ext cx="104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/>
              <a:t>The rank of the matrix can not be improved by adding more sequence of graphs</a:t>
            </a:r>
            <a:endParaRPr lang="en-IN" sz="2400" b="1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FB157F-2D9E-4760-93DD-8C762A380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854" y="1733415"/>
            <a:ext cx="9008075" cy="499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4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BF4F62A-A238-4928-9FAC-31EEF002324E}"/>
              </a:ext>
            </a:extLst>
          </p:cNvPr>
          <p:cNvCxnSpPr>
            <a:cxnSpLocks/>
          </p:cNvCxnSpPr>
          <p:nvPr/>
        </p:nvCxnSpPr>
        <p:spPr>
          <a:xfrm flipV="1">
            <a:off x="1412789" y="743922"/>
            <a:ext cx="10779211" cy="324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F8C6D4-035D-4ACB-B3F2-A33264BC6BAA}"/>
              </a:ext>
            </a:extLst>
          </p:cNvPr>
          <p:cNvSpPr txBox="1"/>
          <p:nvPr/>
        </p:nvSpPr>
        <p:spPr>
          <a:xfrm>
            <a:off x="1485899" y="258796"/>
            <a:ext cx="6274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/>
              <a:t>Result and conclusion continued…</a:t>
            </a:r>
            <a:endParaRPr lang="en-IN" sz="2800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D1AE1C-1E7E-43BB-BF7E-EF310EB8AA25}"/>
              </a:ext>
            </a:extLst>
          </p:cNvPr>
          <p:cNvSpPr/>
          <p:nvPr/>
        </p:nvSpPr>
        <p:spPr>
          <a:xfrm>
            <a:off x="1535326" y="1063803"/>
            <a:ext cx="111211" cy="197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625D3-7C5F-4BE7-B1C3-5595F9E0E46A}"/>
              </a:ext>
            </a:extLst>
          </p:cNvPr>
          <p:cNvSpPr txBox="1"/>
          <p:nvPr/>
        </p:nvSpPr>
        <p:spPr>
          <a:xfrm>
            <a:off x="1770104" y="901047"/>
            <a:ext cx="10421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/>
              <a:t>The equations which are obtained by applying </a:t>
            </a:r>
            <a:r>
              <a:rPr lang="en-GB" sz="2400" b="1" i="1" dirty="0" err="1"/>
              <a:t>Kocay's</a:t>
            </a:r>
            <a:r>
              <a:rPr lang="en-GB" sz="2400" b="1" i="1" dirty="0"/>
              <a:t> lemma provide not only</a:t>
            </a:r>
          </a:p>
          <a:p>
            <a:r>
              <a:rPr lang="en-GB" sz="2400" b="1" i="1" dirty="0"/>
              <a:t>the information about reconstruction of G but also they provide total number of</a:t>
            </a:r>
          </a:p>
          <a:p>
            <a:r>
              <a:rPr lang="en-GB" sz="2400" b="1" i="1" dirty="0"/>
              <a:t>graphs that are non re-constructible</a:t>
            </a:r>
            <a:endParaRPr lang="en-IN" sz="2400" b="1" i="1" dirty="0"/>
          </a:p>
        </p:txBody>
      </p:sp>
    </p:spTree>
    <p:extLst>
      <p:ext uri="{BB962C8B-B14F-4D97-AF65-F5344CB8AC3E}">
        <p14:creationId xmlns:p14="http://schemas.microsoft.com/office/powerpoint/2010/main" val="245929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96E2F2-1F63-4A84-8AEB-A23B98EC7424}"/>
              </a:ext>
            </a:extLst>
          </p:cNvPr>
          <p:cNvSpPr txBox="1"/>
          <p:nvPr/>
        </p:nvSpPr>
        <p:spPr>
          <a:xfrm>
            <a:off x="1470454" y="321184"/>
            <a:ext cx="2372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/>
              <a:t>References</a:t>
            </a:r>
            <a:endParaRPr lang="en-IN" sz="2400" b="1" i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E13EF6-608A-45FF-BC4C-E30B10C13CC0}"/>
              </a:ext>
            </a:extLst>
          </p:cNvPr>
          <p:cNvCxnSpPr>
            <a:cxnSpLocks/>
          </p:cNvCxnSpPr>
          <p:nvPr/>
        </p:nvCxnSpPr>
        <p:spPr>
          <a:xfrm>
            <a:off x="1470454" y="968552"/>
            <a:ext cx="1072154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CF44ED-238A-45B5-BAD5-9FA9B11203AE}"/>
              </a:ext>
            </a:extLst>
          </p:cNvPr>
          <p:cNvSpPr txBox="1"/>
          <p:nvPr/>
        </p:nvSpPr>
        <p:spPr>
          <a:xfrm>
            <a:off x="1470454" y="1017777"/>
            <a:ext cx="10968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/>
              <a:t>1.</a:t>
            </a:r>
            <a:r>
              <a:rPr lang="en-IN" sz="2000" b="1" i="1" dirty="0"/>
              <a:t> Igor C. Oliveira and </a:t>
            </a:r>
            <a:r>
              <a:rPr lang="en-IN" sz="2000" b="1" i="1" dirty="0" err="1"/>
              <a:t>Bhalchandra</a:t>
            </a:r>
            <a:r>
              <a:rPr lang="en-IN" sz="2000" b="1" i="1" dirty="0"/>
              <a:t> D. </a:t>
            </a:r>
            <a:r>
              <a:rPr lang="en-IN" sz="2000" b="1" i="1" dirty="0" err="1"/>
              <a:t>Thatte</a:t>
            </a:r>
            <a:r>
              <a:rPr lang="en-IN" sz="2000" b="1" i="1" dirty="0"/>
              <a:t>, An </a:t>
            </a:r>
            <a:r>
              <a:rPr lang="en-IN" sz="2000" b="1" i="1" dirty="0" err="1"/>
              <a:t>Algebric</a:t>
            </a:r>
            <a:r>
              <a:rPr lang="en-IN" sz="2000" b="1" i="1" dirty="0"/>
              <a:t> Formulation of the Graph Reconstruction </a:t>
            </a:r>
            <a:r>
              <a:rPr lang="en-IN" sz="2000" b="1" i="1" dirty="0" err="1"/>
              <a:t>conjucture</a:t>
            </a:r>
            <a:r>
              <a:rPr lang="en-IN" sz="2000" b="1" i="1" dirty="0"/>
              <a:t>, Journal of Graph theory</a:t>
            </a:r>
            <a:endParaRPr lang="en-IN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C78BBE-6284-4ED1-9350-60813A27B431}"/>
              </a:ext>
            </a:extLst>
          </p:cNvPr>
          <p:cNvSpPr txBox="1"/>
          <p:nvPr/>
        </p:nvSpPr>
        <p:spPr>
          <a:xfrm>
            <a:off x="1470453" y="3549546"/>
            <a:ext cx="741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/>
              <a:t>4. Introduction to graph theory by </a:t>
            </a:r>
            <a:r>
              <a:rPr lang="en-GB" sz="2400" b="1" i="1" dirty="0" err="1"/>
              <a:t>douglas</a:t>
            </a:r>
            <a:r>
              <a:rPr lang="en-GB" sz="2400" b="1" i="1" dirty="0"/>
              <a:t> b. west</a:t>
            </a:r>
            <a:endParaRPr lang="en-IN" sz="24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E7A60-EDB1-4AF2-9DD2-E46CC62F2DBB}"/>
              </a:ext>
            </a:extLst>
          </p:cNvPr>
          <p:cNvSpPr txBox="1"/>
          <p:nvPr/>
        </p:nvSpPr>
        <p:spPr>
          <a:xfrm>
            <a:off x="1470454" y="2050786"/>
            <a:ext cx="10968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/>
              <a:t>2. B. </a:t>
            </a:r>
            <a:r>
              <a:rPr lang="en-GB" sz="2000" b="1" i="1" dirty="0" err="1"/>
              <a:t>Bollobas</a:t>
            </a:r>
            <a:r>
              <a:rPr lang="en-GB" sz="2000" b="1" i="1" dirty="0"/>
              <a:t>, Almost every graph has reconstruction number </a:t>
            </a:r>
            <a:r>
              <a:rPr lang="en-GB" sz="2000" b="1" i="1" dirty="0" err="1"/>
              <a:t>trhee</a:t>
            </a:r>
            <a:r>
              <a:rPr lang="en-GB" sz="2000" b="1" i="1" dirty="0"/>
              <a:t>. J. Graph Theory 14(1) (1990)</a:t>
            </a:r>
            <a:endParaRPr lang="en-IN" sz="14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B20B4-65A8-4096-99C1-2A75C75468E4}"/>
              </a:ext>
            </a:extLst>
          </p:cNvPr>
          <p:cNvSpPr txBox="1"/>
          <p:nvPr/>
        </p:nvSpPr>
        <p:spPr>
          <a:xfrm>
            <a:off x="1470453" y="2652908"/>
            <a:ext cx="10968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/>
              <a:t>3. V. B. </a:t>
            </a:r>
            <a:r>
              <a:rPr lang="en-GB" sz="2000" b="1" i="1" dirty="0" err="1"/>
              <a:t>Mnukhin</a:t>
            </a:r>
            <a:r>
              <a:rPr lang="en-GB" sz="2000" b="1" i="1" dirty="0"/>
              <a:t>, The k-orbit reconstruction and the orbit algebra, Acta </a:t>
            </a:r>
            <a:r>
              <a:rPr lang="en-GB" sz="2000" b="1" i="1" dirty="0" err="1"/>
              <a:t>Applicandae</a:t>
            </a:r>
            <a:r>
              <a:rPr lang="en-GB" sz="2000" b="1" i="1" dirty="0"/>
              <a:t> Math. 29(1-2) (1992),</a:t>
            </a:r>
            <a:endParaRPr lang="en-IN" sz="1400" b="1" i="1" dirty="0"/>
          </a:p>
        </p:txBody>
      </p:sp>
    </p:spTree>
    <p:extLst>
      <p:ext uri="{BB962C8B-B14F-4D97-AF65-F5344CB8AC3E}">
        <p14:creationId xmlns:p14="http://schemas.microsoft.com/office/powerpoint/2010/main" val="1015770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012947-A8D5-4EDA-8116-D52CAB27A90A}"/>
              </a:ext>
            </a:extLst>
          </p:cNvPr>
          <p:cNvSpPr/>
          <p:nvPr/>
        </p:nvSpPr>
        <p:spPr>
          <a:xfrm>
            <a:off x="2977978" y="2300070"/>
            <a:ext cx="6882713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897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DB478-F4E9-4DF5-BA1A-BEA5260B3D70}"/>
              </a:ext>
            </a:extLst>
          </p:cNvPr>
          <p:cNvSpPr txBox="1"/>
          <p:nvPr/>
        </p:nvSpPr>
        <p:spPr>
          <a:xfrm>
            <a:off x="1655806" y="226596"/>
            <a:ext cx="416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/>
              <a:t>Table of contents</a:t>
            </a:r>
            <a:endParaRPr lang="en-IN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2B5AEC-84AB-412D-83DE-67A9EE2A67BC}"/>
              </a:ext>
            </a:extLst>
          </p:cNvPr>
          <p:cNvSpPr txBox="1"/>
          <p:nvPr/>
        </p:nvSpPr>
        <p:spPr>
          <a:xfrm>
            <a:off x="2063579" y="1227772"/>
            <a:ext cx="579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/>
              <a:t>1. 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C90A3-75BD-4C82-AB89-E0678E23F881}"/>
              </a:ext>
            </a:extLst>
          </p:cNvPr>
          <p:cNvSpPr txBox="1"/>
          <p:nvPr/>
        </p:nvSpPr>
        <p:spPr>
          <a:xfrm>
            <a:off x="2063577" y="2234057"/>
            <a:ext cx="3892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/>
              <a:t>3.   The Rank of the 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A66179-5C00-4A75-A2D5-B43242446460}"/>
              </a:ext>
            </a:extLst>
          </p:cNvPr>
          <p:cNvSpPr txBox="1"/>
          <p:nvPr/>
        </p:nvSpPr>
        <p:spPr>
          <a:xfrm>
            <a:off x="2063577" y="1714689"/>
            <a:ext cx="5103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/>
              <a:t>2.   Graph Reconstruction conjecture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26AEB-AA06-4C0D-977E-6F7E53ABCEA1}"/>
              </a:ext>
            </a:extLst>
          </p:cNvPr>
          <p:cNvSpPr txBox="1"/>
          <p:nvPr/>
        </p:nvSpPr>
        <p:spPr>
          <a:xfrm>
            <a:off x="2063578" y="2810441"/>
            <a:ext cx="6598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/>
              <a:t>4.   Existence of matrix with optimal rank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761866-D679-422F-A872-4B79868F9999}"/>
              </a:ext>
            </a:extLst>
          </p:cNvPr>
          <p:cNvCxnSpPr/>
          <p:nvPr/>
        </p:nvCxnSpPr>
        <p:spPr>
          <a:xfrm flipV="1">
            <a:off x="1532238" y="724968"/>
            <a:ext cx="10659762" cy="1441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80E9C34-ECEE-44CA-8F6A-05222CEE834D}"/>
              </a:ext>
            </a:extLst>
          </p:cNvPr>
          <p:cNvSpPr txBox="1"/>
          <p:nvPr/>
        </p:nvSpPr>
        <p:spPr>
          <a:xfrm>
            <a:off x="2063576" y="4010495"/>
            <a:ext cx="5103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/>
              <a:t>6.   References.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8CD15-A9B7-4675-863E-DEC4DC8B486B}"/>
              </a:ext>
            </a:extLst>
          </p:cNvPr>
          <p:cNvSpPr txBox="1"/>
          <p:nvPr/>
        </p:nvSpPr>
        <p:spPr>
          <a:xfrm>
            <a:off x="2063576" y="3435178"/>
            <a:ext cx="5103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/>
              <a:t>5.  Conclusion And results. </a:t>
            </a:r>
          </a:p>
        </p:txBody>
      </p:sp>
    </p:spTree>
    <p:extLst>
      <p:ext uri="{BB962C8B-B14F-4D97-AF65-F5344CB8AC3E}">
        <p14:creationId xmlns:p14="http://schemas.microsoft.com/office/powerpoint/2010/main" val="170646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5C17C78-DE93-452D-9104-A65BEFFC4253}"/>
              </a:ext>
            </a:extLst>
          </p:cNvPr>
          <p:cNvSpPr/>
          <p:nvPr/>
        </p:nvSpPr>
        <p:spPr>
          <a:xfrm>
            <a:off x="1512159" y="1320342"/>
            <a:ext cx="98854" cy="111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B824F6-18BA-4554-8EF9-BD211EA15DA9}"/>
              </a:ext>
            </a:extLst>
          </p:cNvPr>
          <p:cNvSpPr/>
          <p:nvPr/>
        </p:nvSpPr>
        <p:spPr>
          <a:xfrm>
            <a:off x="1534298" y="2600581"/>
            <a:ext cx="98854" cy="111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5B4E60-5EE5-4052-9DC9-2146883C22B3}"/>
              </a:ext>
            </a:extLst>
          </p:cNvPr>
          <p:cNvSpPr/>
          <p:nvPr/>
        </p:nvSpPr>
        <p:spPr>
          <a:xfrm>
            <a:off x="1512159" y="5604812"/>
            <a:ext cx="98854" cy="111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8A730F-7D67-473D-8AE3-1A05AFEC0836}"/>
              </a:ext>
            </a:extLst>
          </p:cNvPr>
          <p:cNvSpPr/>
          <p:nvPr/>
        </p:nvSpPr>
        <p:spPr>
          <a:xfrm>
            <a:off x="1516793" y="3479910"/>
            <a:ext cx="98854" cy="111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B174C-04ED-476D-82B0-E1144AFD7632}"/>
              </a:ext>
            </a:extLst>
          </p:cNvPr>
          <p:cNvSpPr/>
          <p:nvPr/>
        </p:nvSpPr>
        <p:spPr>
          <a:xfrm>
            <a:off x="1534298" y="4321484"/>
            <a:ext cx="98854" cy="111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E2249-70FB-4DB5-BDF9-BCC058C46BE1}"/>
              </a:ext>
            </a:extLst>
          </p:cNvPr>
          <p:cNvSpPr txBox="1"/>
          <p:nvPr/>
        </p:nvSpPr>
        <p:spPr>
          <a:xfrm>
            <a:off x="1412789" y="220701"/>
            <a:ext cx="5622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/>
              <a:t> Introduction </a:t>
            </a:r>
            <a:endParaRPr lang="en-IN" b="1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E8DC79-93BE-4CF9-9A87-A821109E7F31}"/>
              </a:ext>
            </a:extLst>
          </p:cNvPr>
          <p:cNvCxnSpPr>
            <a:cxnSpLocks/>
          </p:cNvCxnSpPr>
          <p:nvPr/>
        </p:nvCxnSpPr>
        <p:spPr>
          <a:xfrm flipV="1">
            <a:off x="1412789" y="743922"/>
            <a:ext cx="10779211" cy="324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CFDDD5-FC28-41BC-8872-2D5AD94D3FA3}"/>
              </a:ext>
            </a:extLst>
          </p:cNvPr>
          <p:cNvSpPr txBox="1"/>
          <p:nvPr/>
        </p:nvSpPr>
        <p:spPr>
          <a:xfrm>
            <a:off x="1779372" y="1215179"/>
            <a:ext cx="9885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For v ∈ V (G), the degree of v,( </a:t>
            </a:r>
            <a:r>
              <a:rPr lang="en-GB" sz="2400" i="1" dirty="0" err="1"/>
              <a:t>deg</a:t>
            </a:r>
            <a:r>
              <a:rPr lang="en-GB" sz="2400" i="1" dirty="0"/>
              <a:t>(v))</a:t>
            </a:r>
            <a:r>
              <a:rPr lang="en-GB" sz="2400" dirty="0"/>
              <a:t>, is the number of edges connected to v.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B7DFF7-B083-425B-9569-7A9EA897D5B1}"/>
              </a:ext>
            </a:extLst>
          </p:cNvPr>
          <p:cNvSpPr txBox="1"/>
          <p:nvPr/>
        </p:nvSpPr>
        <p:spPr>
          <a:xfrm>
            <a:off x="1859689" y="2333013"/>
            <a:ext cx="9885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 A graph is regular if all it’s vertices have the same degree.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4A034D-EC94-482E-B48D-B59E0C2810E6}"/>
                  </a:ext>
                </a:extLst>
              </p:cNvPr>
              <p:cNvSpPr txBox="1"/>
              <p:nvPr/>
            </p:nvSpPr>
            <p:spPr>
              <a:xfrm>
                <a:off x="1714501" y="3350849"/>
                <a:ext cx="98854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/>
                  <a:t>denotes the complete graph on </a:t>
                </a:r>
                <a:r>
                  <a:rPr lang="en-GB" sz="2400" i="1" dirty="0"/>
                  <a:t>n</a:t>
                </a:r>
                <a:r>
                  <a:rPr lang="en-GB" sz="2400" dirty="0"/>
                  <a:t> vertices (every possible edge).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4A034D-EC94-482E-B48D-B59E0C281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1" y="3350849"/>
                <a:ext cx="9885405" cy="461665"/>
              </a:xfrm>
              <a:prstGeom prst="rect">
                <a:avLst/>
              </a:prstGeom>
              <a:blipFill>
                <a:blip r:embed="rId2"/>
                <a:stretch>
                  <a:fillRect l="-185" t="-10667" b="-3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12001DB-9E6A-4246-8A6B-EF3BE7E74994}"/>
              </a:ext>
            </a:extLst>
          </p:cNvPr>
          <p:cNvSpPr txBox="1"/>
          <p:nvPr/>
        </p:nvSpPr>
        <p:spPr>
          <a:xfrm>
            <a:off x="1779372" y="4195200"/>
            <a:ext cx="9885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 vertex deleted subgraph of G is an unlabelled graph formed by deleting </a:t>
            </a:r>
            <a:r>
              <a:rPr lang="en-GB" sz="2400" i="1" dirty="0"/>
              <a:t>v </a:t>
            </a:r>
            <a:r>
              <a:rPr lang="en-GB" sz="2400" dirty="0"/>
              <a:t>vertex and all edges attached to it.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4A64DE-D2D5-43A5-8ADD-6B74DCFD8B22}"/>
              </a:ext>
            </a:extLst>
          </p:cNvPr>
          <p:cNvSpPr txBox="1"/>
          <p:nvPr/>
        </p:nvSpPr>
        <p:spPr>
          <a:xfrm>
            <a:off x="1859690" y="5486519"/>
            <a:ext cx="9885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deck of G,</a:t>
            </a:r>
            <a:r>
              <a:rPr lang="en-GB" sz="2400" i="1" dirty="0">
                <a:latin typeface="Blackadder ITC" panose="04020505051007020D02" pitchFamily="82" charset="0"/>
              </a:rPr>
              <a:t> D</a:t>
            </a:r>
            <a:r>
              <a:rPr lang="en-GB" sz="2400" i="1" dirty="0"/>
              <a:t>(G), </a:t>
            </a:r>
            <a:r>
              <a:rPr lang="en-GB" sz="2400" dirty="0"/>
              <a:t>is the collection of all induced subgraphs which are obtained by deleting 1 vertex and all the edges attached to it.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5160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A15001-F478-487A-B943-65CA4C01F7C9}"/>
              </a:ext>
            </a:extLst>
          </p:cNvPr>
          <p:cNvSpPr txBox="1"/>
          <p:nvPr/>
        </p:nvSpPr>
        <p:spPr>
          <a:xfrm>
            <a:off x="1384300" y="1067087"/>
            <a:ext cx="108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Graph isomorphism</a:t>
            </a:r>
            <a:r>
              <a:rPr lang="en-GB" sz="2800" dirty="0"/>
              <a:t> </a:t>
            </a:r>
            <a:endParaRPr lang="en-GB" sz="3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7B8709-12D1-4AD5-95E5-F8CF6CE61CC0}"/>
              </a:ext>
            </a:extLst>
          </p:cNvPr>
          <p:cNvCxnSpPr>
            <a:cxnSpLocks/>
          </p:cNvCxnSpPr>
          <p:nvPr/>
        </p:nvCxnSpPr>
        <p:spPr>
          <a:xfrm flipV="1">
            <a:off x="1412789" y="743922"/>
            <a:ext cx="10779211" cy="324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772874-C3C3-48AF-919A-8985A987414E}"/>
              </a:ext>
            </a:extLst>
          </p:cNvPr>
          <p:cNvSpPr txBox="1"/>
          <p:nvPr/>
        </p:nvSpPr>
        <p:spPr>
          <a:xfrm>
            <a:off x="1485900" y="258796"/>
            <a:ext cx="5316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/>
              <a:t>Introduction continued…</a:t>
            </a:r>
            <a:endParaRPr lang="en-IN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42FD2-AD25-4B73-8FB7-A38F3751A4F3}"/>
              </a:ext>
            </a:extLst>
          </p:cNvPr>
          <p:cNvSpPr txBox="1"/>
          <p:nvPr/>
        </p:nvSpPr>
        <p:spPr>
          <a:xfrm>
            <a:off x="1485900" y="1465510"/>
            <a:ext cx="1080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Two graphs which contain the same number of graph vertices connected in the same way are said to be isomorphic.</a:t>
            </a:r>
            <a:endParaRPr lang="en-GB" sz="4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766BBE-135B-4523-84FB-0FB1AD592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00" y="2417762"/>
            <a:ext cx="6845300" cy="369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6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CCDD6F-C649-42EA-86CC-4076A1F67540}"/>
              </a:ext>
            </a:extLst>
          </p:cNvPr>
          <p:cNvCxnSpPr>
            <a:cxnSpLocks/>
          </p:cNvCxnSpPr>
          <p:nvPr/>
        </p:nvCxnSpPr>
        <p:spPr>
          <a:xfrm flipV="1">
            <a:off x="1412789" y="793349"/>
            <a:ext cx="10779211" cy="324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282262-E5BB-457B-8B5C-5CCCA76F2AC0}"/>
              </a:ext>
            </a:extLst>
          </p:cNvPr>
          <p:cNvSpPr txBox="1"/>
          <p:nvPr/>
        </p:nvSpPr>
        <p:spPr>
          <a:xfrm>
            <a:off x="1485900" y="258796"/>
            <a:ext cx="5316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/>
              <a:t>Introduction continued…</a:t>
            </a:r>
            <a:endParaRPr lang="en-IN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BECAE-296C-4407-BC75-4CFA9E4CAFAA}"/>
              </a:ext>
            </a:extLst>
          </p:cNvPr>
          <p:cNvSpPr txBox="1"/>
          <p:nvPr/>
        </p:nvSpPr>
        <p:spPr>
          <a:xfrm>
            <a:off x="1412789" y="2586051"/>
            <a:ext cx="9661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/>
              <a:t>Can we determine the graphs uniquely by their 								sub-graphs?</a:t>
            </a:r>
            <a:endParaRPr lang="en-IN" sz="3600" b="1" i="1" dirty="0"/>
          </a:p>
        </p:txBody>
      </p:sp>
    </p:spTree>
    <p:extLst>
      <p:ext uri="{BB962C8B-B14F-4D97-AF65-F5344CB8AC3E}">
        <p14:creationId xmlns:p14="http://schemas.microsoft.com/office/powerpoint/2010/main" val="24353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9FE169-47AE-41C6-B15B-8735DF5460BD}"/>
              </a:ext>
            </a:extLst>
          </p:cNvPr>
          <p:cNvSpPr txBox="1"/>
          <p:nvPr/>
        </p:nvSpPr>
        <p:spPr>
          <a:xfrm>
            <a:off x="1493108" y="147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/>
              <a:t> Graph Reconstruction</a:t>
            </a:r>
            <a:endParaRPr lang="en-IN" sz="24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DEBF3-271F-4A5E-ADBF-0B298937C513}"/>
              </a:ext>
            </a:extLst>
          </p:cNvPr>
          <p:cNvSpPr txBox="1"/>
          <p:nvPr/>
        </p:nvSpPr>
        <p:spPr>
          <a:xfrm>
            <a:off x="1733157" y="1395506"/>
            <a:ext cx="934170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Graph H is reconstruction of Graph G (H~G) if there is one-one map f:V(G)         V(H) such that for every v </a:t>
            </a:r>
            <a:r>
              <a:rPr lang="el-GR" sz="2800" dirty="0"/>
              <a:t>ε</a:t>
            </a:r>
            <a:r>
              <a:rPr lang="en-IN" sz="2800" dirty="0"/>
              <a:t> V(G) the graph G-v and H-f(v) are isomorphic . </a:t>
            </a:r>
          </a:p>
          <a:p>
            <a:r>
              <a:rPr lang="en-IN" sz="2800" dirty="0"/>
              <a:t>( if H~G implies H is isomorphic to G)</a:t>
            </a:r>
          </a:p>
          <a:p>
            <a:endParaRPr lang="en-IN" sz="2800" dirty="0"/>
          </a:p>
          <a:p>
            <a:r>
              <a:rPr lang="en-GB" sz="2400" dirty="0"/>
              <a:t>A graph is reconstructible if, given it’s deck, we can uniquely determine what the original graph was.</a:t>
            </a:r>
            <a:endParaRPr lang="en-IN" sz="2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084F77-24AC-4866-9D44-5CF93DFD887B}"/>
              </a:ext>
            </a:extLst>
          </p:cNvPr>
          <p:cNvCxnSpPr>
            <a:cxnSpLocks/>
          </p:cNvCxnSpPr>
          <p:nvPr/>
        </p:nvCxnSpPr>
        <p:spPr>
          <a:xfrm>
            <a:off x="3425913" y="2100647"/>
            <a:ext cx="63019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1235E91-5262-44E0-BAAC-5631D435DA07}"/>
              </a:ext>
            </a:extLst>
          </p:cNvPr>
          <p:cNvSpPr/>
          <p:nvPr/>
        </p:nvSpPr>
        <p:spPr>
          <a:xfrm>
            <a:off x="4300152" y="4785793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56BCA2-0439-40FD-9A43-53AA063C90AF}"/>
              </a:ext>
            </a:extLst>
          </p:cNvPr>
          <p:cNvSpPr/>
          <p:nvPr/>
        </p:nvSpPr>
        <p:spPr>
          <a:xfrm>
            <a:off x="3008870" y="4779613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D5A14D-5DF3-4EEB-869E-4FDC92DE5C5E}"/>
              </a:ext>
            </a:extLst>
          </p:cNvPr>
          <p:cNvSpPr/>
          <p:nvPr/>
        </p:nvSpPr>
        <p:spPr>
          <a:xfrm>
            <a:off x="6233985" y="4756960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275C0D-E455-4918-A53D-DD8117B0DCA9}"/>
              </a:ext>
            </a:extLst>
          </p:cNvPr>
          <p:cNvSpPr/>
          <p:nvPr/>
        </p:nvSpPr>
        <p:spPr>
          <a:xfrm>
            <a:off x="11232293" y="5825595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3025E0-2522-40DE-9815-727B1ED10FD4}"/>
              </a:ext>
            </a:extLst>
          </p:cNvPr>
          <p:cNvSpPr/>
          <p:nvPr/>
        </p:nvSpPr>
        <p:spPr>
          <a:xfrm>
            <a:off x="7788065" y="5184779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1527C8-0275-4FF5-B62C-6F1D17B46A8B}"/>
              </a:ext>
            </a:extLst>
          </p:cNvPr>
          <p:cNvSpPr/>
          <p:nvPr/>
        </p:nvSpPr>
        <p:spPr>
          <a:xfrm>
            <a:off x="5457569" y="5434718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7FE076-FAE9-4FD9-8ACF-EEC4402A929A}"/>
              </a:ext>
            </a:extLst>
          </p:cNvPr>
          <p:cNvSpPr/>
          <p:nvPr/>
        </p:nvSpPr>
        <p:spPr>
          <a:xfrm>
            <a:off x="3008870" y="6096000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E33462-416E-4540-AB0B-35089331B33F}"/>
              </a:ext>
            </a:extLst>
          </p:cNvPr>
          <p:cNvSpPr/>
          <p:nvPr/>
        </p:nvSpPr>
        <p:spPr>
          <a:xfrm>
            <a:off x="7822699" y="4573377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EA5BC7-DF4A-4126-9396-D661F6694288}"/>
              </a:ext>
            </a:extLst>
          </p:cNvPr>
          <p:cNvSpPr/>
          <p:nvPr/>
        </p:nvSpPr>
        <p:spPr>
          <a:xfrm>
            <a:off x="7360508" y="5852984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28FB7E-8722-46EB-BD8A-E9E917FF5AEE}"/>
              </a:ext>
            </a:extLst>
          </p:cNvPr>
          <p:cNvSpPr/>
          <p:nvPr/>
        </p:nvSpPr>
        <p:spPr>
          <a:xfrm>
            <a:off x="6233985" y="5437806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986B502-EE9A-45D4-8A2F-2EBCC76C249D}"/>
              </a:ext>
            </a:extLst>
          </p:cNvPr>
          <p:cNvSpPr/>
          <p:nvPr/>
        </p:nvSpPr>
        <p:spPr>
          <a:xfrm>
            <a:off x="4300152" y="6096000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5ED76AF-78E9-43EC-8003-F8C4A657B87E}"/>
              </a:ext>
            </a:extLst>
          </p:cNvPr>
          <p:cNvSpPr/>
          <p:nvPr/>
        </p:nvSpPr>
        <p:spPr>
          <a:xfrm>
            <a:off x="6233985" y="6089818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FFBE31-A992-4248-8ED6-592ED43E6791}"/>
              </a:ext>
            </a:extLst>
          </p:cNvPr>
          <p:cNvSpPr/>
          <p:nvPr/>
        </p:nvSpPr>
        <p:spPr>
          <a:xfrm>
            <a:off x="8248137" y="5852984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1F16F3-426C-4DAA-A64D-120343AA59C3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3169508" y="4841397"/>
            <a:ext cx="1130644" cy="6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92887F-7306-439C-AA6F-D650B828C180}"/>
              </a:ext>
            </a:extLst>
          </p:cNvPr>
          <p:cNvCxnSpPr>
            <a:cxnSpLocks/>
            <a:stCxn id="6" idx="4"/>
            <a:endCxn id="16" idx="0"/>
          </p:cNvCxnSpPr>
          <p:nvPr/>
        </p:nvCxnSpPr>
        <p:spPr>
          <a:xfrm>
            <a:off x="4380471" y="4909360"/>
            <a:ext cx="0" cy="1186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965CC9-1C81-4C5F-8955-8894001DE532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3089189" y="4903180"/>
            <a:ext cx="0" cy="11928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19D514-9535-4FEF-93B1-2C928E787C19}"/>
              </a:ext>
            </a:extLst>
          </p:cNvPr>
          <p:cNvCxnSpPr>
            <a:cxnSpLocks/>
          </p:cNvCxnSpPr>
          <p:nvPr/>
        </p:nvCxnSpPr>
        <p:spPr>
          <a:xfrm>
            <a:off x="3189073" y="6151603"/>
            <a:ext cx="1130644" cy="6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BA37ED-4EAF-482D-AE00-638E088B8FE0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7521146" y="5914768"/>
            <a:ext cx="7269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3E81DB-A66D-4721-A5FA-A356D4EA386E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6314304" y="4880527"/>
            <a:ext cx="0" cy="5572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B3AB8CF-D171-4DA8-8BC2-0260A8BD3052}"/>
              </a:ext>
            </a:extLst>
          </p:cNvPr>
          <p:cNvCxnSpPr>
            <a:cxnSpLocks/>
            <a:stCxn id="15" idx="4"/>
            <a:endCxn id="17" idx="0"/>
          </p:cNvCxnSpPr>
          <p:nvPr/>
        </p:nvCxnSpPr>
        <p:spPr>
          <a:xfrm>
            <a:off x="6314304" y="5561373"/>
            <a:ext cx="0" cy="5284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807D6D2-028D-449C-A2B4-52D0427C0E02}"/>
              </a:ext>
            </a:extLst>
          </p:cNvPr>
          <p:cNvCxnSpPr>
            <a:cxnSpLocks/>
          </p:cNvCxnSpPr>
          <p:nvPr/>
        </p:nvCxnSpPr>
        <p:spPr>
          <a:xfrm>
            <a:off x="10400922" y="5885432"/>
            <a:ext cx="843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4162E5F-DC8F-4315-9317-BDF746F99533}"/>
              </a:ext>
            </a:extLst>
          </p:cNvPr>
          <p:cNvCxnSpPr>
            <a:cxnSpLocks/>
          </p:cNvCxnSpPr>
          <p:nvPr/>
        </p:nvCxnSpPr>
        <p:spPr>
          <a:xfrm flipV="1">
            <a:off x="7879493" y="4709488"/>
            <a:ext cx="0" cy="462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9AC877-FBCF-46CF-97DE-4FB3A3796E9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440827" y="5280006"/>
            <a:ext cx="423497" cy="5729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43F9E02-B3D9-4FEC-BD2B-5EB5AAE956A0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7925178" y="5290250"/>
            <a:ext cx="399218" cy="5593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B24F35B-91FB-4710-99CD-E878CDC9F800}"/>
              </a:ext>
            </a:extLst>
          </p:cNvPr>
          <p:cNvCxnSpPr>
            <a:cxnSpLocks/>
          </p:cNvCxnSpPr>
          <p:nvPr/>
        </p:nvCxnSpPr>
        <p:spPr>
          <a:xfrm flipV="1">
            <a:off x="9255211" y="4649153"/>
            <a:ext cx="0" cy="462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4A4844A-2917-499F-9BC8-FAACAF4421ED}"/>
              </a:ext>
            </a:extLst>
          </p:cNvPr>
          <p:cNvCxnSpPr>
            <a:cxnSpLocks/>
          </p:cNvCxnSpPr>
          <p:nvPr/>
        </p:nvCxnSpPr>
        <p:spPr>
          <a:xfrm flipV="1">
            <a:off x="8686803" y="5285110"/>
            <a:ext cx="495460" cy="567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0CC0E3B-9989-4DC4-A27D-D44DF770DF5E}"/>
              </a:ext>
            </a:extLst>
          </p:cNvPr>
          <p:cNvCxnSpPr>
            <a:cxnSpLocks/>
          </p:cNvCxnSpPr>
          <p:nvPr/>
        </p:nvCxnSpPr>
        <p:spPr>
          <a:xfrm flipH="1" flipV="1">
            <a:off x="9345061" y="5291748"/>
            <a:ext cx="399218" cy="5593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881D604-9B6D-47EF-BC7E-D1664FCD37ED}"/>
              </a:ext>
            </a:extLst>
          </p:cNvPr>
          <p:cNvSpPr/>
          <p:nvPr/>
        </p:nvSpPr>
        <p:spPr>
          <a:xfrm>
            <a:off x="9174892" y="5157816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FF6365-803D-4ADB-BA4E-F05CDE5ED8E8}"/>
              </a:ext>
            </a:extLst>
          </p:cNvPr>
          <p:cNvSpPr/>
          <p:nvPr/>
        </p:nvSpPr>
        <p:spPr>
          <a:xfrm>
            <a:off x="8571096" y="5849644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9F7C784-5DC1-4448-912E-0AF2E9075A06}"/>
              </a:ext>
            </a:extLst>
          </p:cNvPr>
          <p:cNvSpPr/>
          <p:nvPr/>
        </p:nvSpPr>
        <p:spPr>
          <a:xfrm>
            <a:off x="9663960" y="5849644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E9533EE-299A-4DF4-A430-CFD6FC551C10}"/>
              </a:ext>
            </a:extLst>
          </p:cNvPr>
          <p:cNvSpPr/>
          <p:nvPr/>
        </p:nvSpPr>
        <p:spPr>
          <a:xfrm>
            <a:off x="9195592" y="4563983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9BCC9F6-4DB9-41E6-BFCC-8F5754C486FB}"/>
              </a:ext>
            </a:extLst>
          </p:cNvPr>
          <p:cNvSpPr/>
          <p:nvPr/>
        </p:nvSpPr>
        <p:spPr>
          <a:xfrm>
            <a:off x="10761659" y="5122995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E3FA9BD-183C-4298-BBD3-8E7D85766C4B}"/>
              </a:ext>
            </a:extLst>
          </p:cNvPr>
          <p:cNvSpPr/>
          <p:nvPr/>
        </p:nvSpPr>
        <p:spPr>
          <a:xfrm>
            <a:off x="10240284" y="5801660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43F5835-AB02-4D34-B776-142791E0112C}"/>
              </a:ext>
            </a:extLst>
          </p:cNvPr>
          <p:cNvSpPr/>
          <p:nvPr/>
        </p:nvSpPr>
        <p:spPr>
          <a:xfrm>
            <a:off x="10761659" y="4528132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D72F436-2367-4B34-AC00-BCE0ACE17F57}"/>
              </a:ext>
            </a:extLst>
          </p:cNvPr>
          <p:cNvCxnSpPr>
            <a:cxnSpLocks/>
          </p:cNvCxnSpPr>
          <p:nvPr/>
        </p:nvCxnSpPr>
        <p:spPr>
          <a:xfrm flipV="1">
            <a:off x="10313240" y="5253399"/>
            <a:ext cx="495460" cy="567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1A2C0AE-FE8A-4BBA-A57E-165BD42B9D43}"/>
              </a:ext>
            </a:extLst>
          </p:cNvPr>
          <p:cNvCxnSpPr>
            <a:cxnSpLocks/>
          </p:cNvCxnSpPr>
          <p:nvPr/>
        </p:nvCxnSpPr>
        <p:spPr>
          <a:xfrm flipH="1" flipV="1">
            <a:off x="10875256" y="5246562"/>
            <a:ext cx="399218" cy="5593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39486D1-213B-48A3-9E5E-2704497133E6}"/>
              </a:ext>
            </a:extLst>
          </p:cNvPr>
          <p:cNvCxnSpPr>
            <a:cxnSpLocks/>
          </p:cNvCxnSpPr>
          <p:nvPr/>
        </p:nvCxnSpPr>
        <p:spPr>
          <a:xfrm flipV="1">
            <a:off x="10841978" y="4628166"/>
            <a:ext cx="0" cy="462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2D11634-DFD1-4EDF-8F95-054B2EB150ED}"/>
              </a:ext>
            </a:extLst>
          </p:cNvPr>
          <p:cNvSpPr txBox="1"/>
          <p:nvPr/>
        </p:nvSpPr>
        <p:spPr>
          <a:xfrm>
            <a:off x="1418968" y="4635160"/>
            <a:ext cx="1804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/>
              <a:t>Example</a:t>
            </a:r>
            <a:endParaRPr lang="en-IN" b="1" i="1" u="sng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EC422E5-03B6-4310-9BC1-21E63F23D8E7}"/>
              </a:ext>
            </a:extLst>
          </p:cNvPr>
          <p:cNvCxnSpPr>
            <a:cxnSpLocks/>
          </p:cNvCxnSpPr>
          <p:nvPr/>
        </p:nvCxnSpPr>
        <p:spPr>
          <a:xfrm>
            <a:off x="3147731" y="4881995"/>
            <a:ext cx="1177694" cy="12290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D908BCA-7D9A-447A-B0AD-BE3208606C63}"/>
              </a:ext>
            </a:extLst>
          </p:cNvPr>
          <p:cNvCxnSpPr/>
          <p:nvPr/>
        </p:nvCxnSpPr>
        <p:spPr>
          <a:xfrm flipV="1">
            <a:off x="1418968" y="837159"/>
            <a:ext cx="10773032" cy="114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85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245CE-3DAD-4D74-8C57-1711B73CCD82}"/>
                  </a:ext>
                </a:extLst>
              </p:cNvPr>
              <p:cNvSpPr txBox="1"/>
              <p:nvPr/>
            </p:nvSpPr>
            <p:spPr>
              <a:xfrm>
                <a:off x="1767016" y="556054"/>
                <a:ext cx="10120184" cy="2400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i="1" dirty="0"/>
                  <a:t>Some properties of G are easily determined from </a:t>
                </a:r>
                <a:r>
                  <a:rPr lang="en-GB" sz="2400" b="1" i="1" dirty="0">
                    <a:latin typeface="Blackadder ITC" panose="04020505051007020D02" pitchFamily="82" charset="0"/>
                  </a:rPr>
                  <a:t>D</a:t>
                </a:r>
                <a:r>
                  <a:rPr lang="en-GB" sz="2400" b="1" i="1" dirty="0"/>
                  <a:t> ( G ): </a:t>
                </a:r>
              </a:p>
              <a:p>
                <a:endParaRPr lang="en-GB" sz="2400" b="1" i="1" dirty="0"/>
              </a:p>
              <a:p>
                <a:r>
                  <a:rPr lang="en-GB" sz="2400" b="1" i="1" dirty="0"/>
                  <a:t>|V ( G )| </a:t>
                </a:r>
                <a:r>
                  <a:rPr lang="en-GB" sz="2000" dirty="0"/>
                  <a:t>= # of cards in </a:t>
                </a:r>
                <a:r>
                  <a:rPr lang="en-GB" sz="2000" i="1" dirty="0">
                    <a:latin typeface="Blackadder ITC" panose="04020505051007020D02" pitchFamily="82" charset="0"/>
                  </a:rPr>
                  <a:t>D </a:t>
                </a:r>
                <a:r>
                  <a:rPr lang="en-GB" sz="2000" i="1" dirty="0"/>
                  <a:t>( G ).</a:t>
                </a:r>
                <a:endParaRPr lang="en-GB" i="1" dirty="0"/>
              </a:p>
              <a:p>
                <a:r>
                  <a:rPr lang="en-GB" i="1" dirty="0"/>
                  <a:t> </a:t>
                </a:r>
                <a:r>
                  <a:rPr lang="en-GB" sz="2400" b="1" i="1" dirty="0"/>
                  <a:t>|E ( G )|: </a:t>
                </a:r>
                <a:r>
                  <a:rPr lang="en-GB" sz="2000" dirty="0"/>
                  <a:t>Each edge in G is missing from exactly two cards. Thus each edge is in exactly n − 2 </a:t>
                </a:r>
                <a:r>
                  <a:rPr lang="en-GB" sz="2000" b="1" i="1" u="sng" dirty="0">
                    <a:solidFill>
                      <a:srgbClr val="FF0000"/>
                    </a:solidFill>
                  </a:rPr>
                  <a:t>cards</a:t>
                </a:r>
                <a:r>
                  <a:rPr lang="en-GB" sz="2000" dirty="0"/>
                  <a:t>, and we have </a:t>
                </a:r>
              </a:p>
              <a:p>
                <a:r>
                  <a:rPr lang="en-GB" sz="2000" dirty="0"/>
                  <a:t>				</a:t>
                </a:r>
                <a:r>
                  <a:rPr lang="en-GB" sz="2400" b="1" i="1" dirty="0"/>
                  <a:t>|E ( G )| </a:t>
                </a:r>
                <a:r>
                  <a:rPr lang="en-GB" sz="20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245CE-3DAD-4D74-8C57-1711B73C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016" y="556054"/>
                <a:ext cx="10120184" cy="2400978"/>
              </a:xfrm>
              <a:prstGeom prst="rect">
                <a:avLst/>
              </a:prstGeom>
              <a:blipFill>
                <a:blip r:embed="rId2"/>
                <a:stretch>
                  <a:fillRect l="-964" t="-3046" b="-17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E653DD-4398-452D-B82C-EE64A1281D69}"/>
                  </a:ext>
                </a:extLst>
              </p:cNvPr>
              <p:cNvSpPr txBox="1"/>
              <p:nvPr/>
            </p:nvSpPr>
            <p:spPr>
              <a:xfrm>
                <a:off x="1952368" y="3657600"/>
                <a:ext cx="10239632" cy="2923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b="1" i="1" u="sng" dirty="0"/>
                  <a:t>Lemma</a:t>
                </a:r>
                <a:r>
                  <a:rPr lang="en-IN" sz="2000" b="1" dirty="0"/>
                  <a:t>   </a:t>
                </a: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IN" sz="2000" b="0" dirty="0">
                  <a:ea typeface="Cambria Math" panose="02040503050406030204" pitchFamily="18" charset="0"/>
                </a:endParaRPr>
              </a:p>
              <a:p>
                <a:r>
                  <a:rPr lang="en-IN" sz="2000" b="0" dirty="0">
                    <a:ea typeface="Cambria Math" panose="02040503050406030204" pitchFamily="18" charset="0"/>
                  </a:rPr>
                  <a:t>				</a:t>
                </a:r>
              </a:p>
              <a:p>
                <a:r>
                  <a:rPr lang="en-IN" sz="2000" dirty="0">
                    <a:ea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IN" sz="2000" b="0" dirty="0">
                    <a:ea typeface="Cambria Math" panose="02040503050406030204" pitchFamily="18" charset="0"/>
                  </a:rPr>
                  <a:t>.</a:t>
                </a:r>
              </a:p>
              <a:p>
                <a:endParaRPr lang="en-IN" sz="2000" b="0" dirty="0">
                  <a:ea typeface="Cambria Math" panose="02040503050406030204" pitchFamily="18" charset="0"/>
                </a:endParaRPr>
              </a:p>
              <a:p>
                <a:r>
                  <a:rPr lang="en-GB" sz="2400" dirty="0"/>
                  <a:t>Since </a:t>
                </a:r>
                <a:r>
                  <a:rPr lang="en-GB" sz="2400" i="1" dirty="0"/>
                  <a:t>|E(G)| </a:t>
                </a:r>
                <a:r>
                  <a:rPr lang="en-GB" sz="2400" dirty="0"/>
                  <a:t>can be determined from </a:t>
                </a:r>
                <a:r>
                  <a:rPr lang="en-GB" sz="2400" b="1" dirty="0">
                    <a:latin typeface="Blackadder ITC" panose="04020505051007020D02" pitchFamily="82" charset="0"/>
                  </a:rPr>
                  <a:t>D</a:t>
                </a:r>
                <a:r>
                  <a:rPr lang="en-GB" sz="2400" b="1" i="1" dirty="0"/>
                  <a:t>(G), </a:t>
                </a:r>
                <a:r>
                  <a:rPr lang="en-GB" sz="2400" dirty="0"/>
                  <a:t>we can also determine the degree of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sz="2400" dirty="0"/>
                  <a:t> for all </a:t>
                </a:r>
                <a:r>
                  <a:rPr lang="en-GB" sz="2400" b="1" i="1" dirty="0"/>
                  <a:t>v ∈ V (G).</a:t>
                </a:r>
                <a:r>
                  <a:rPr lang="en-GB" sz="2400" i="1" dirty="0"/>
                  <a:t> 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⇒ We can determine the whole degree sequence of G</a:t>
                </a:r>
                <a:endParaRPr lang="en-IN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E653DD-4398-452D-B82C-EE64A1281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368" y="3657600"/>
                <a:ext cx="10239632" cy="2923877"/>
              </a:xfrm>
              <a:prstGeom prst="rect">
                <a:avLst/>
              </a:prstGeom>
              <a:blipFill>
                <a:blip r:embed="rId3"/>
                <a:stretch>
                  <a:fillRect l="-1190" t="-1875" r="-238" b="-3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0C60F7DD-8026-4DB5-81BD-6CFD9C60958F}"/>
              </a:ext>
            </a:extLst>
          </p:cNvPr>
          <p:cNvSpPr/>
          <p:nvPr/>
        </p:nvSpPr>
        <p:spPr>
          <a:xfrm>
            <a:off x="1767016" y="5152768"/>
            <a:ext cx="185352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47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9FE169-47AE-41C6-B15B-8735DF5460BD}"/>
              </a:ext>
            </a:extLst>
          </p:cNvPr>
          <p:cNvSpPr txBox="1"/>
          <p:nvPr/>
        </p:nvSpPr>
        <p:spPr>
          <a:xfrm>
            <a:off x="1493107" y="147000"/>
            <a:ext cx="7366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/>
              <a:t> Graph Reconstruction conjecture</a:t>
            </a:r>
            <a:endParaRPr lang="en-IN" sz="24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DEBF3-271F-4A5E-ADBF-0B298937C513}"/>
              </a:ext>
            </a:extLst>
          </p:cNvPr>
          <p:cNvSpPr txBox="1"/>
          <p:nvPr/>
        </p:nvSpPr>
        <p:spPr>
          <a:xfrm>
            <a:off x="1719868" y="875481"/>
            <a:ext cx="9341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“Every Graph with at least Three vertices is re-constructible”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235E91-5262-44E0-BAAC-5631D435DA07}"/>
              </a:ext>
            </a:extLst>
          </p:cNvPr>
          <p:cNvSpPr/>
          <p:nvPr/>
        </p:nvSpPr>
        <p:spPr>
          <a:xfrm>
            <a:off x="3781168" y="2289005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56BCA2-0439-40FD-9A43-53AA063C90AF}"/>
              </a:ext>
            </a:extLst>
          </p:cNvPr>
          <p:cNvSpPr/>
          <p:nvPr/>
        </p:nvSpPr>
        <p:spPr>
          <a:xfrm>
            <a:off x="2571392" y="2309318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D5A14D-5DF3-4EEB-869E-4FDC92DE5C5E}"/>
              </a:ext>
            </a:extLst>
          </p:cNvPr>
          <p:cNvSpPr/>
          <p:nvPr/>
        </p:nvSpPr>
        <p:spPr>
          <a:xfrm>
            <a:off x="4851883" y="2227221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275C0D-E455-4918-A53D-DD8117B0DCA9}"/>
              </a:ext>
            </a:extLst>
          </p:cNvPr>
          <p:cNvSpPr/>
          <p:nvPr/>
        </p:nvSpPr>
        <p:spPr>
          <a:xfrm>
            <a:off x="9050560" y="3366207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3025E0-2522-40DE-9815-727B1ED10FD4}"/>
              </a:ext>
            </a:extLst>
          </p:cNvPr>
          <p:cNvSpPr/>
          <p:nvPr/>
        </p:nvSpPr>
        <p:spPr>
          <a:xfrm>
            <a:off x="6015681" y="2825328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1527C8-0275-4FF5-B62C-6F1D17B46A8B}"/>
              </a:ext>
            </a:extLst>
          </p:cNvPr>
          <p:cNvSpPr/>
          <p:nvPr/>
        </p:nvSpPr>
        <p:spPr>
          <a:xfrm>
            <a:off x="4296034" y="2802202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7FE076-FAE9-4FD9-8ACF-EEC4402A929A}"/>
              </a:ext>
            </a:extLst>
          </p:cNvPr>
          <p:cNvSpPr/>
          <p:nvPr/>
        </p:nvSpPr>
        <p:spPr>
          <a:xfrm>
            <a:off x="2620819" y="3563130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E33462-416E-4540-AB0B-35089331B33F}"/>
              </a:ext>
            </a:extLst>
          </p:cNvPr>
          <p:cNvSpPr/>
          <p:nvPr/>
        </p:nvSpPr>
        <p:spPr>
          <a:xfrm>
            <a:off x="5997611" y="2187702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EA5BC7-DF4A-4126-9396-D661F6694288}"/>
              </a:ext>
            </a:extLst>
          </p:cNvPr>
          <p:cNvSpPr/>
          <p:nvPr/>
        </p:nvSpPr>
        <p:spPr>
          <a:xfrm>
            <a:off x="5584132" y="3495957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28FB7E-8722-46EB-BD8A-E9E917FF5AEE}"/>
              </a:ext>
            </a:extLst>
          </p:cNvPr>
          <p:cNvSpPr/>
          <p:nvPr/>
        </p:nvSpPr>
        <p:spPr>
          <a:xfrm>
            <a:off x="4836345" y="2770927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986B502-EE9A-45D4-8A2F-2EBCC76C249D}"/>
              </a:ext>
            </a:extLst>
          </p:cNvPr>
          <p:cNvSpPr/>
          <p:nvPr/>
        </p:nvSpPr>
        <p:spPr>
          <a:xfrm>
            <a:off x="3766316" y="3501346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5ED76AF-78E9-43EC-8003-F8C4A657B87E}"/>
              </a:ext>
            </a:extLst>
          </p:cNvPr>
          <p:cNvSpPr/>
          <p:nvPr/>
        </p:nvSpPr>
        <p:spPr>
          <a:xfrm>
            <a:off x="4836485" y="3444467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FFBE31-A992-4248-8ED6-592ED43E6791}"/>
              </a:ext>
            </a:extLst>
          </p:cNvPr>
          <p:cNvSpPr/>
          <p:nvPr/>
        </p:nvSpPr>
        <p:spPr>
          <a:xfrm>
            <a:off x="6354306" y="3455922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1F16F3-426C-4DAA-A64D-120343AA59C3}"/>
              </a:ext>
            </a:extLst>
          </p:cNvPr>
          <p:cNvCxnSpPr>
            <a:cxnSpLocks/>
          </p:cNvCxnSpPr>
          <p:nvPr/>
        </p:nvCxnSpPr>
        <p:spPr>
          <a:xfrm>
            <a:off x="2730843" y="2307267"/>
            <a:ext cx="1130644" cy="6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92887F-7306-439C-AA6F-D650B828C180}"/>
              </a:ext>
            </a:extLst>
          </p:cNvPr>
          <p:cNvCxnSpPr>
            <a:cxnSpLocks/>
          </p:cNvCxnSpPr>
          <p:nvPr/>
        </p:nvCxnSpPr>
        <p:spPr>
          <a:xfrm>
            <a:off x="3861487" y="2371101"/>
            <a:ext cx="0" cy="1186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965CC9-1C81-4C5F-8955-8894001DE532}"/>
              </a:ext>
            </a:extLst>
          </p:cNvPr>
          <p:cNvCxnSpPr>
            <a:cxnSpLocks/>
          </p:cNvCxnSpPr>
          <p:nvPr/>
        </p:nvCxnSpPr>
        <p:spPr>
          <a:xfrm>
            <a:off x="2701138" y="2432885"/>
            <a:ext cx="0" cy="11928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19D514-9535-4FEF-93B1-2C928E787C19}"/>
              </a:ext>
            </a:extLst>
          </p:cNvPr>
          <p:cNvCxnSpPr>
            <a:cxnSpLocks/>
          </p:cNvCxnSpPr>
          <p:nvPr/>
        </p:nvCxnSpPr>
        <p:spPr>
          <a:xfrm>
            <a:off x="2715991" y="3568034"/>
            <a:ext cx="1130644" cy="6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BA37ED-4EAF-482D-AE00-638E088B8FE0}"/>
              </a:ext>
            </a:extLst>
          </p:cNvPr>
          <p:cNvCxnSpPr>
            <a:cxnSpLocks/>
          </p:cNvCxnSpPr>
          <p:nvPr/>
        </p:nvCxnSpPr>
        <p:spPr>
          <a:xfrm flipV="1">
            <a:off x="5744770" y="3545217"/>
            <a:ext cx="670733" cy="38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3E81DB-A66D-4721-A5FA-A356D4EA386E}"/>
              </a:ext>
            </a:extLst>
          </p:cNvPr>
          <p:cNvCxnSpPr>
            <a:cxnSpLocks/>
          </p:cNvCxnSpPr>
          <p:nvPr/>
        </p:nvCxnSpPr>
        <p:spPr>
          <a:xfrm>
            <a:off x="4932202" y="2307267"/>
            <a:ext cx="0" cy="4615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B3AB8CF-D171-4DA8-8BC2-0260A8BD3052}"/>
              </a:ext>
            </a:extLst>
          </p:cNvPr>
          <p:cNvCxnSpPr>
            <a:cxnSpLocks/>
          </p:cNvCxnSpPr>
          <p:nvPr/>
        </p:nvCxnSpPr>
        <p:spPr>
          <a:xfrm>
            <a:off x="4916664" y="2894494"/>
            <a:ext cx="0" cy="505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807D6D2-028D-449C-A2B4-52D0427C0E02}"/>
              </a:ext>
            </a:extLst>
          </p:cNvPr>
          <p:cNvCxnSpPr>
            <a:cxnSpLocks/>
          </p:cNvCxnSpPr>
          <p:nvPr/>
        </p:nvCxnSpPr>
        <p:spPr>
          <a:xfrm>
            <a:off x="8194786" y="3440924"/>
            <a:ext cx="843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4162E5F-DC8F-4315-9317-BDF746F99533}"/>
              </a:ext>
            </a:extLst>
          </p:cNvPr>
          <p:cNvCxnSpPr>
            <a:cxnSpLocks/>
          </p:cNvCxnSpPr>
          <p:nvPr/>
        </p:nvCxnSpPr>
        <p:spPr>
          <a:xfrm flipV="1">
            <a:off x="6077930" y="2339455"/>
            <a:ext cx="0" cy="462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9AC877-FBCF-46CF-97DE-4FB3A3796E99}"/>
              </a:ext>
            </a:extLst>
          </p:cNvPr>
          <p:cNvCxnSpPr>
            <a:cxnSpLocks/>
          </p:cNvCxnSpPr>
          <p:nvPr/>
        </p:nvCxnSpPr>
        <p:spPr>
          <a:xfrm flipV="1">
            <a:off x="5615710" y="2933055"/>
            <a:ext cx="423497" cy="5729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43F9E02-B3D9-4FEC-BD2B-5EB5AAE956A0}"/>
              </a:ext>
            </a:extLst>
          </p:cNvPr>
          <p:cNvCxnSpPr>
            <a:cxnSpLocks/>
          </p:cNvCxnSpPr>
          <p:nvPr/>
        </p:nvCxnSpPr>
        <p:spPr>
          <a:xfrm flipH="1" flipV="1">
            <a:off x="6148360" y="2942668"/>
            <a:ext cx="399218" cy="5593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B24F35B-91FB-4710-99CD-E878CDC9F800}"/>
              </a:ext>
            </a:extLst>
          </p:cNvPr>
          <p:cNvCxnSpPr>
            <a:cxnSpLocks/>
          </p:cNvCxnSpPr>
          <p:nvPr/>
        </p:nvCxnSpPr>
        <p:spPr>
          <a:xfrm flipV="1">
            <a:off x="7424612" y="2307267"/>
            <a:ext cx="0" cy="462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4A4844A-2917-499F-9BC8-FAACAF4421ED}"/>
              </a:ext>
            </a:extLst>
          </p:cNvPr>
          <p:cNvCxnSpPr>
            <a:cxnSpLocks/>
          </p:cNvCxnSpPr>
          <p:nvPr/>
        </p:nvCxnSpPr>
        <p:spPr>
          <a:xfrm flipV="1">
            <a:off x="6895610" y="2802202"/>
            <a:ext cx="495460" cy="567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0CC0E3B-9989-4DC4-A27D-D44DF770DF5E}"/>
              </a:ext>
            </a:extLst>
          </p:cNvPr>
          <p:cNvCxnSpPr>
            <a:cxnSpLocks/>
          </p:cNvCxnSpPr>
          <p:nvPr/>
        </p:nvCxnSpPr>
        <p:spPr>
          <a:xfrm flipH="1" flipV="1">
            <a:off x="7431665" y="2885073"/>
            <a:ext cx="399218" cy="5593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881D604-9B6D-47EF-BC7E-D1664FCD37ED}"/>
              </a:ext>
            </a:extLst>
          </p:cNvPr>
          <p:cNvSpPr/>
          <p:nvPr/>
        </p:nvSpPr>
        <p:spPr>
          <a:xfrm>
            <a:off x="7303511" y="2747715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FF6365-803D-4ADB-BA4E-F05CDE5ED8E8}"/>
              </a:ext>
            </a:extLst>
          </p:cNvPr>
          <p:cNvSpPr/>
          <p:nvPr/>
        </p:nvSpPr>
        <p:spPr>
          <a:xfrm>
            <a:off x="6751345" y="3387363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9F7C784-5DC1-4448-912E-0AF2E9075A06}"/>
              </a:ext>
            </a:extLst>
          </p:cNvPr>
          <p:cNvSpPr/>
          <p:nvPr/>
        </p:nvSpPr>
        <p:spPr>
          <a:xfrm>
            <a:off x="7750564" y="3427991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E9533EE-299A-4DF4-A430-CFD6FC551C10}"/>
              </a:ext>
            </a:extLst>
          </p:cNvPr>
          <p:cNvSpPr/>
          <p:nvPr/>
        </p:nvSpPr>
        <p:spPr>
          <a:xfrm>
            <a:off x="7344293" y="2209089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9BCC9F6-4DB9-41E6-BFCC-8F5754C486FB}"/>
              </a:ext>
            </a:extLst>
          </p:cNvPr>
          <p:cNvSpPr/>
          <p:nvPr/>
        </p:nvSpPr>
        <p:spPr>
          <a:xfrm>
            <a:off x="8537641" y="2678635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E3FA9BD-183C-4298-BBD3-8E7D85766C4B}"/>
              </a:ext>
            </a:extLst>
          </p:cNvPr>
          <p:cNvSpPr/>
          <p:nvPr/>
        </p:nvSpPr>
        <p:spPr>
          <a:xfrm>
            <a:off x="8040871" y="3317357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43F5835-AB02-4D34-B776-142791E0112C}"/>
              </a:ext>
            </a:extLst>
          </p:cNvPr>
          <p:cNvSpPr/>
          <p:nvPr/>
        </p:nvSpPr>
        <p:spPr>
          <a:xfrm>
            <a:off x="8519290" y="2183700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D72F436-2367-4B34-AC00-BCE0ACE17F57}"/>
              </a:ext>
            </a:extLst>
          </p:cNvPr>
          <p:cNvCxnSpPr>
            <a:cxnSpLocks/>
          </p:cNvCxnSpPr>
          <p:nvPr/>
        </p:nvCxnSpPr>
        <p:spPr>
          <a:xfrm flipV="1">
            <a:off x="8121190" y="2756037"/>
            <a:ext cx="495460" cy="567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1A2C0AE-FE8A-4BBA-A57E-165BD42B9D43}"/>
              </a:ext>
            </a:extLst>
          </p:cNvPr>
          <p:cNvCxnSpPr>
            <a:cxnSpLocks/>
          </p:cNvCxnSpPr>
          <p:nvPr/>
        </p:nvCxnSpPr>
        <p:spPr>
          <a:xfrm flipH="1" flipV="1">
            <a:off x="8714970" y="2802202"/>
            <a:ext cx="399218" cy="5593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39486D1-213B-48A3-9E5E-2704497133E6}"/>
              </a:ext>
            </a:extLst>
          </p:cNvPr>
          <p:cNvCxnSpPr>
            <a:cxnSpLocks/>
          </p:cNvCxnSpPr>
          <p:nvPr/>
        </p:nvCxnSpPr>
        <p:spPr>
          <a:xfrm flipV="1">
            <a:off x="8630118" y="2254273"/>
            <a:ext cx="0" cy="462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2D11634-DFD1-4EDF-8F95-054B2EB150ED}"/>
              </a:ext>
            </a:extLst>
          </p:cNvPr>
          <p:cNvSpPr txBox="1"/>
          <p:nvPr/>
        </p:nvSpPr>
        <p:spPr>
          <a:xfrm>
            <a:off x="1418968" y="1388399"/>
            <a:ext cx="8215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/>
              <a:t>Example : </a:t>
            </a:r>
            <a:r>
              <a:rPr lang="en-IN" sz="2400" b="1" i="1" dirty="0"/>
              <a:t>We are given following Deck.</a:t>
            </a:r>
          </a:p>
          <a:p>
            <a:r>
              <a:rPr lang="en-IN" sz="2400" b="1" i="1" u="sng" dirty="0"/>
              <a:t>To check whether it is </a:t>
            </a:r>
            <a:r>
              <a:rPr lang="en-IN" sz="2400" b="1" i="1" u="sng" dirty="0" err="1"/>
              <a:t>reconstructible</a:t>
            </a:r>
            <a:r>
              <a:rPr lang="en-IN" sz="2400" b="1" i="1" u="sng" dirty="0"/>
              <a:t> or not. </a:t>
            </a:r>
            <a:endParaRPr lang="en-IN" b="1" i="1" u="sng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EC422E5-03B6-4310-9BC1-21E63F23D8E7}"/>
              </a:ext>
            </a:extLst>
          </p:cNvPr>
          <p:cNvCxnSpPr>
            <a:cxnSpLocks/>
            <a:stCxn id="7" idx="5"/>
            <a:endCxn id="16" idx="0"/>
          </p:cNvCxnSpPr>
          <p:nvPr/>
        </p:nvCxnSpPr>
        <p:spPr>
          <a:xfrm>
            <a:off x="2708505" y="2414789"/>
            <a:ext cx="1138130" cy="10865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D908BCA-7D9A-447A-B0AD-BE3208606C63}"/>
              </a:ext>
            </a:extLst>
          </p:cNvPr>
          <p:cNvCxnSpPr/>
          <p:nvPr/>
        </p:nvCxnSpPr>
        <p:spPr>
          <a:xfrm flipV="1">
            <a:off x="1418968" y="837159"/>
            <a:ext cx="10773032" cy="114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45B3226-59D3-4E1F-8B0B-D1F3B268FA44}"/>
                  </a:ext>
                </a:extLst>
              </p:cNvPr>
              <p:cNvSpPr txBox="1"/>
              <p:nvPr/>
            </p:nvSpPr>
            <p:spPr>
              <a:xfrm>
                <a:off x="1097692" y="4036391"/>
                <a:ext cx="24500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𝑐𝑎𝑟𝑑𝑠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45B3226-59D3-4E1F-8B0B-D1F3B268F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92" y="4036391"/>
                <a:ext cx="2450094" cy="307777"/>
              </a:xfrm>
              <a:prstGeom prst="rect">
                <a:avLst/>
              </a:prstGeom>
              <a:blipFill>
                <a:blip r:embed="rId2"/>
                <a:stretch>
                  <a:fillRect t="-1961" r="-2239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DE18BD6-5CEC-470B-BE0F-405C2CBFF951}"/>
                  </a:ext>
                </a:extLst>
              </p:cNvPr>
              <p:cNvSpPr txBox="1"/>
              <p:nvPr/>
            </p:nvSpPr>
            <p:spPr>
              <a:xfrm>
                <a:off x="4039348" y="3952298"/>
                <a:ext cx="8003046" cy="4759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5+2+4+3+4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000" dirty="0"/>
                  <a:t>6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DE18BD6-5CEC-470B-BE0F-405C2CBFF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48" y="3952298"/>
                <a:ext cx="8003046" cy="475964"/>
              </a:xfrm>
              <a:prstGeom prst="rect">
                <a:avLst/>
              </a:prstGeom>
              <a:blipFill>
                <a:blip r:embed="rId3"/>
                <a:stretch>
                  <a:fillRect l="-152" t="-98718" b="-143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72F502-7108-49F1-80E4-F67ABFF9909B}"/>
                  </a:ext>
                </a:extLst>
              </p:cNvPr>
              <p:cNvSpPr txBox="1"/>
              <p:nvPr/>
            </p:nvSpPr>
            <p:spPr>
              <a:xfrm>
                <a:off x="1020409" y="4435596"/>
                <a:ext cx="1069378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Thus the degrees of the missing vertices in order by using lemma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2000" dirty="0"/>
                  <a:t> are 1,4,2,3,2.</a:t>
                </a:r>
                <a:endParaRPr lang="en-IN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72F502-7108-49F1-80E4-F67ABFF99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09" y="4435596"/>
                <a:ext cx="10693789" cy="707886"/>
              </a:xfrm>
              <a:prstGeom prst="rect">
                <a:avLst/>
              </a:prstGeom>
              <a:blipFill>
                <a:blip r:embed="rId4"/>
                <a:stretch>
                  <a:fillRect l="-570" t="-5172" r="-570" b="-146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220B2CD-9256-4663-8673-5B2B5F43022E}"/>
              </a:ext>
            </a:extLst>
          </p:cNvPr>
          <p:cNvSpPr txBox="1"/>
          <p:nvPr/>
        </p:nvSpPr>
        <p:spPr>
          <a:xfrm>
            <a:off x="1097692" y="5216760"/>
            <a:ext cx="4165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Note the degree of the vertex deleted in the second graph is 4</a:t>
            </a:r>
            <a:r>
              <a:rPr lang="en-GB" dirty="0"/>
              <a:t>.</a:t>
            </a:r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C88BB1-E161-4098-BE42-72ED04687F98}"/>
              </a:ext>
            </a:extLst>
          </p:cNvPr>
          <p:cNvSpPr txBox="1"/>
          <p:nvPr/>
        </p:nvSpPr>
        <p:spPr>
          <a:xfrm>
            <a:off x="2833681" y="6080477"/>
            <a:ext cx="4165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Thus it must have been connected to every other vertex: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66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9FE169-47AE-41C6-B15B-8735DF5460BD}"/>
              </a:ext>
            </a:extLst>
          </p:cNvPr>
          <p:cNvSpPr txBox="1"/>
          <p:nvPr/>
        </p:nvSpPr>
        <p:spPr>
          <a:xfrm>
            <a:off x="1493107" y="147000"/>
            <a:ext cx="7366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/>
              <a:t> Graph Reconstruction conjecture</a:t>
            </a:r>
            <a:endParaRPr lang="en-IN" sz="24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DEBF3-271F-4A5E-ADBF-0B298937C513}"/>
              </a:ext>
            </a:extLst>
          </p:cNvPr>
          <p:cNvSpPr txBox="1"/>
          <p:nvPr/>
        </p:nvSpPr>
        <p:spPr>
          <a:xfrm>
            <a:off x="1719868" y="875481"/>
            <a:ext cx="9341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“Every Graph with at least Three vertices is re-constructible”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235E91-5262-44E0-BAAC-5631D435DA07}"/>
              </a:ext>
            </a:extLst>
          </p:cNvPr>
          <p:cNvSpPr/>
          <p:nvPr/>
        </p:nvSpPr>
        <p:spPr>
          <a:xfrm>
            <a:off x="3781168" y="2289005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56BCA2-0439-40FD-9A43-53AA063C90AF}"/>
              </a:ext>
            </a:extLst>
          </p:cNvPr>
          <p:cNvSpPr/>
          <p:nvPr/>
        </p:nvSpPr>
        <p:spPr>
          <a:xfrm>
            <a:off x="2571392" y="2309318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D5A14D-5DF3-4EEB-869E-4FDC92DE5C5E}"/>
              </a:ext>
            </a:extLst>
          </p:cNvPr>
          <p:cNvSpPr/>
          <p:nvPr/>
        </p:nvSpPr>
        <p:spPr>
          <a:xfrm>
            <a:off x="4851883" y="2227221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275C0D-E455-4918-A53D-DD8117B0DCA9}"/>
              </a:ext>
            </a:extLst>
          </p:cNvPr>
          <p:cNvSpPr/>
          <p:nvPr/>
        </p:nvSpPr>
        <p:spPr>
          <a:xfrm>
            <a:off x="9050560" y="3366207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3025E0-2522-40DE-9815-727B1ED10FD4}"/>
              </a:ext>
            </a:extLst>
          </p:cNvPr>
          <p:cNvSpPr/>
          <p:nvPr/>
        </p:nvSpPr>
        <p:spPr>
          <a:xfrm>
            <a:off x="6015681" y="2825328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1527C8-0275-4FF5-B62C-6F1D17B46A8B}"/>
              </a:ext>
            </a:extLst>
          </p:cNvPr>
          <p:cNvSpPr/>
          <p:nvPr/>
        </p:nvSpPr>
        <p:spPr>
          <a:xfrm>
            <a:off x="4296034" y="2802202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7FE076-FAE9-4FD9-8ACF-EEC4402A929A}"/>
              </a:ext>
            </a:extLst>
          </p:cNvPr>
          <p:cNvSpPr/>
          <p:nvPr/>
        </p:nvSpPr>
        <p:spPr>
          <a:xfrm>
            <a:off x="2620819" y="3563130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E33462-416E-4540-AB0B-35089331B33F}"/>
              </a:ext>
            </a:extLst>
          </p:cNvPr>
          <p:cNvSpPr/>
          <p:nvPr/>
        </p:nvSpPr>
        <p:spPr>
          <a:xfrm>
            <a:off x="5997611" y="2187702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EA5BC7-DF4A-4126-9396-D661F6694288}"/>
              </a:ext>
            </a:extLst>
          </p:cNvPr>
          <p:cNvSpPr/>
          <p:nvPr/>
        </p:nvSpPr>
        <p:spPr>
          <a:xfrm>
            <a:off x="5584132" y="3495957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28FB7E-8722-46EB-BD8A-E9E917FF5AEE}"/>
              </a:ext>
            </a:extLst>
          </p:cNvPr>
          <p:cNvSpPr/>
          <p:nvPr/>
        </p:nvSpPr>
        <p:spPr>
          <a:xfrm>
            <a:off x="4836345" y="2770927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986B502-EE9A-45D4-8A2F-2EBCC76C249D}"/>
              </a:ext>
            </a:extLst>
          </p:cNvPr>
          <p:cNvSpPr/>
          <p:nvPr/>
        </p:nvSpPr>
        <p:spPr>
          <a:xfrm>
            <a:off x="3766316" y="3501346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5ED76AF-78E9-43EC-8003-F8C4A657B87E}"/>
              </a:ext>
            </a:extLst>
          </p:cNvPr>
          <p:cNvSpPr/>
          <p:nvPr/>
        </p:nvSpPr>
        <p:spPr>
          <a:xfrm>
            <a:off x="4836485" y="3444467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FFBE31-A992-4248-8ED6-592ED43E6791}"/>
              </a:ext>
            </a:extLst>
          </p:cNvPr>
          <p:cNvSpPr/>
          <p:nvPr/>
        </p:nvSpPr>
        <p:spPr>
          <a:xfrm>
            <a:off x="6354306" y="3455922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1F16F3-426C-4DAA-A64D-120343AA59C3}"/>
              </a:ext>
            </a:extLst>
          </p:cNvPr>
          <p:cNvCxnSpPr>
            <a:cxnSpLocks/>
          </p:cNvCxnSpPr>
          <p:nvPr/>
        </p:nvCxnSpPr>
        <p:spPr>
          <a:xfrm>
            <a:off x="2730843" y="2307267"/>
            <a:ext cx="1130644" cy="6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92887F-7306-439C-AA6F-D650B828C180}"/>
              </a:ext>
            </a:extLst>
          </p:cNvPr>
          <p:cNvCxnSpPr>
            <a:cxnSpLocks/>
          </p:cNvCxnSpPr>
          <p:nvPr/>
        </p:nvCxnSpPr>
        <p:spPr>
          <a:xfrm>
            <a:off x="3861487" y="2371101"/>
            <a:ext cx="0" cy="1186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965CC9-1C81-4C5F-8955-8894001DE532}"/>
              </a:ext>
            </a:extLst>
          </p:cNvPr>
          <p:cNvCxnSpPr>
            <a:cxnSpLocks/>
          </p:cNvCxnSpPr>
          <p:nvPr/>
        </p:nvCxnSpPr>
        <p:spPr>
          <a:xfrm>
            <a:off x="2701138" y="2432885"/>
            <a:ext cx="0" cy="11928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19D514-9535-4FEF-93B1-2C928E787C19}"/>
              </a:ext>
            </a:extLst>
          </p:cNvPr>
          <p:cNvCxnSpPr>
            <a:cxnSpLocks/>
          </p:cNvCxnSpPr>
          <p:nvPr/>
        </p:nvCxnSpPr>
        <p:spPr>
          <a:xfrm>
            <a:off x="2715991" y="3568034"/>
            <a:ext cx="1130644" cy="6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BA37ED-4EAF-482D-AE00-638E088B8FE0}"/>
              </a:ext>
            </a:extLst>
          </p:cNvPr>
          <p:cNvCxnSpPr>
            <a:cxnSpLocks/>
          </p:cNvCxnSpPr>
          <p:nvPr/>
        </p:nvCxnSpPr>
        <p:spPr>
          <a:xfrm flipV="1">
            <a:off x="5744770" y="3545217"/>
            <a:ext cx="670733" cy="38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3E81DB-A66D-4721-A5FA-A356D4EA386E}"/>
              </a:ext>
            </a:extLst>
          </p:cNvPr>
          <p:cNvCxnSpPr>
            <a:cxnSpLocks/>
          </p:cNvCxnSpPr>
          <p:nvPr/>
        </p:nvCxnSpPr>
        <p:spPr>
          <a:xfrm>
            <a:off x="4932202" y="2307267"/>
            <a:ext cx="0" cy="4615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B3AB8CF-D171-4DA8-8BC2-0260A8BD3052}"/>
              </a:ext>
            </a:extLst>
          </p:cNvPr>
          <p:cNvCxnSpPr>
            <a:cxnSpLocks/>
          </p:cNvCxnSpPr>
          <p:nvPr/>
        </p:nvCxnSpPr>
        <p:spPr>
          <a:xfrm>
            <a:off x="4916664" y="2894494"/>
            <a:ext cx="0" cy="505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807D6D2-028D-449C-A2B4-52D0427C0E02}"/>
              </a:ext>
            </a:extLst>
          </p:cNvPr>
          <p:cNvCxnSpPr>
            <a:cxnSpLocks/>
          </p:cNvCxnSpPr>
          <p:nvPr/>
        </p:nvCxnSpPr>
        <p:spPr>
          <a:xfrm>
            <a:off x="8194786" y="3440924"/>
            <a:ext cx="843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4162E5F-DC8F-4315-9317-BDF746F99533}"/>
              </a:ext>
            </a:extLst>
          </p:cNvPr>
          <p:cNvCxnSpPr>
            <a:cxnSpLocks/>
          </p:cNvCxnSpPr>
          <p:nvPr/>
        </p:nvCxnSpPr>
        <p:spPr>
          <a:xfrm flipV="1">
            <a:off x="6077930" y="2339455"/>
            <a:ext cx="0" cy="462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9AC877-FBCF-46CF-97DE-4FB3A3796E99}"/>
              </a:ext>
            </a:extLst>
          </p:cNvPr>
          <p:cNvCxnSpPr>
            <a:cxnSpLocks/>
          </p:cNvCxnSpPr>
          <p:nvPr/>
        </p:nvCxnSpPr>
        <p:spPr>
          <a:xfrm flipV="1">
            <a:off x="5615710" y="2933055"/>
            <a:ext cx="423497" cy="5729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43F9E02-B3D9-4FEC-BD2B-5EB5AAE956A0}"/>
              </a:ext>
            </a:extLst>
          </p:cNvPr>
          <p:cNvCxnSpPr>
            <a:cxnSpLocks/>
          </p:cNvCxnSpPr>
          <p:nvPr/>
        </p:nvCxnSpPr>
        <p:spPr>
          <a:xfrm flipH="1" flipV="1">
            <a:off x="6148360" y="2942668"/>
            <a:ext cx="399218" cy="5593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B24F35B-91FB-4710-99CD-E878CDC9F800}"/>
              </a:ext>
            </a:extLst>
          </p:cNvPr>
          <p:cNvCxnSpPr>
            <a:cxnSpLocks/>
          </p:cNvCxnSpPr>
          <p:nvPr/>
        </p:nvCxnSpPr>
        <p:spPr>
          <a:xfrm flipV="1">
            <a:off x="7424612" y="2307267"/>
            <a:ext cx="0" cy="462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4A4844A-2917-499F-9BC8-FAACAF4421ED}"/>
              </a:ext>
            </a:extLst>
          </p:cNvPr>
          <p:cNvCxnSpPr>
            <a:cxnSpLocks/>
          </p:cNvCxnSpPr>
          <p:nvPr/>
        </p:nvCxnSpPr>
        <p:spPr>
          <a:xfrm flipV="1">
            <a:off x="6895610" y="2802202"/>
            <a:ext cx="495460" cy="567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0CC0E3B-9989-4DC4-A27D-D44DF770DF5E}"/>
              </a:ext>
            </a:extLst>
          </p:cNvPr>
          <p:cNvCxnSpPr>
            <a:cxnSpLocks/>
          </p:cNvCxnSpPr>
          <p:nvPr/>
        </p:nvCxnSpPr>
        <p:spPr>
          <a:xfrm flipH="1" flipV="1">
            <a:off x="7431665" y="2885073"/>
            <a:ext cx="399218" cy="5593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881D604-9B6D-47EF-BC7E-D1664FCD37ED}"/>
              </a:ext>
            </a:extLst>
          </p:cNvPr>
          <p:cNvSpPr/>
          <p:nvPr/>
        </p:nvSpPr>
        <p:spPr>
          <a:xfrm>
            <a:off x="7303511" y="2747715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FF6365-803D-4ADB-BA4E-F05CDE5ED8E8}"/>
              </a:ext>
            </a:extLst>
          </p:cNvPr>
          <p:cNvSpPr/>
          <p:nvPr/>
        </p:nvSpPr>
        <p:spPr>
          <a:xfrm>
            <a:off x="6751345" y="3387363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9F7C784-5DC1-4448-912E-0AF2E9075A06}"/>
              </a:ext>
            </a:extLst>
          </p:cNvPr>
          <p:cNvSpPr/>
          <p:nvPr/>
        </p:nvSpPr>
        <p:spPr>
          <a:xfrm>
            <a:off x="7750564" y="3427991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E9533EE-299A-4DF4-A430-CFD6FC551C10}"/>
              </a:ext>
            </a:extLst>
          </p:cNvPr>
          <p:cNvSpPr/>
          <p:nvPr/>
        </p:nvSpPr>
        <p:spPr>
          <a:xfrm>
            <a:off x="7344293" y="2209089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9BCC9F6-4DB9-41E6-BFCC-8F5754C486FB}"/>
              </a:ext>
            </a:extLst>
          </p:cNvPr>
          <p:cNvSpPr/>
          <p:nvPr/>
        </p:nvSpPr>
        <p:spPr>
          <a:xfrm>
            <a:off x="8537641" y="2678635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E3FA9BD-183C-4298-BBD3-8E7D85766C4B}"/>
              </a:ext>
            </a:extLst>
          </p:cNvPr>
          <p:cNvSpPr/>
          <p:nvPr/>
        </p:nvSpPr>
        <p:spPr>
          <a:xfrm>
            <a:off x="8040871" y="3317357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43F5835-AB02-4D34-B776-142791E0112C}"/>
              </a:ext>
            </a:extLst>
          </p:cNvPr>
          <p:cNvSpPr/>
          <p:nvPr/>
        </p:nvSpPr>
        <p:spPr>
          <a:xfrm>
            <a:off x="8519290" y="2183700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D72F436-2367-4B34-AC00-BCE0ACE17F57}"/>
              </a:ext>
            </a:extLst>
          </p:cNvPr>
          <p:cNvCxnSpPr>
            <a:cxnSpLocks/>
          </p:cNvCxnSpPr>
          <p:nvPr/>
        </p:nvCxnSpPr>
        <p:spPr>
          <a:xfrm flipV="1">
            <a:off x="8121190" y="2756037"/>
            <a:ext cx="495460" cy="567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1A2C0AE-FE8A-4BBA-A57E-165BD42B9D43}"/>
              </a:ext>
            </a:extLst>
          </p:cNvPr>
          <p:cNvCxnSpPr>
            <a:cxnSpLocks/>
          </p:cNvCxnSpPr>
          <p:nvPr/>
        </p:nvCxnSpPr>
        <p:spPr>
          <a:xfrm flipH="1" flipV="1">
            <a:off x="8714970" y="2802202"/>
            <a:ext cx="399218" cy="5593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39486D1-213B-48A3-9E5E-2704497133E6}"/>
              </a:ext>
            </a:extLst>
          </p:cNvPr>
          <p:cNvCxnSpPr>
            <a:cxnSpLocks/>
          </p:cNvCxnSpPr>
          <p:nvPr/>
        </p:nvCxnSpPr>
        <p:spPr>
          <a:xfrm flipV="1">
            <a:off x="8630118" y="2254273"/>
            <a:ext cx="0" cy="462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2D11634-DFD1-4EDF-8F95-054B2EB150ED}"/>
              </a:ext>
            </a:extLst>
          </p:cNvPr>
          <p:cNvSpPr txBox="1"/>
          <p:nvPr/>
        </p:nvSpPr>
        <p:spPr>
          <a:xfrm>
            <a:off x="1418968" y="1388399"/>
            <a:ext cx="8215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/>
              <a:t>Example : </a:t>
            </a:r>
            <a:r>
              <a:rPr lang="en-IN" sz="2400" b="1" i="1" dirty="0"/>
              <a:t>We are given following Deck.</a:t>
            </a:r>
          </a:p>
          <a:p>
            <a:r>
              <a:rPr lang="en-IN" sz="2400" b="1" i="1" u="sng" dirty="0"/>
              <a:t>To check whether it is </a:t>
            </a:r>
            <a:r>
              <a:rPr lang="en-IN" sz="2400" b="1" i="1" u="sng" dirty="0" err="1"/>
              <a:t>reconstructible</a:t>
            </a:r>
            <a:r>
              <a:rPr lang="en-IN" sz="2400" b="1" i="1" u="sng" dirty="0"/>
              <a:t> or not. </a:t>
            </a:r>
            <a:endParaRPr lang="en-IN" b="1" i="1" u="sng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EC422E5-03B6-4310-9BC1-21E63F23D8E7}"/>
              </a:ext>
            </a:extLst>
          </p:cNvPr>
          <p:cNvCxnSpPr>
            <a:cxnSpLocks/>
            <a:stCxn id="7" idx="5"/>
            <a:endCxn id="16" idx="0"/>
          </p:cNvCxnSpPr>
          <p:nvPr/>
        </p:nvCxnSpPr>
        <p:spPr>
          <a:xfrm>
            <a:off x="2708505" y="2414789"/>
            <a:ext cx="1138130" cy="10865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D908BCA-7D9A-447A-B0AD-BE3208606C63}"/>
              </a:ext>
            </a:extLst>
          </p:cNvPr>
          <p:cNvCxnSpPr/>
          <p:nvPr/>
        </p:nvCxnSpPr>
        <p:spPr>
          <a:xfrm flipV="1">
            <a:off x="1418968" y="837159"/>
            <a:ext cx="10773032" cy="114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45B3226-59D3-4E1F-8B0B-D1F3B268FA44}"/>
                  </a:ext>
                </a:extLst>
              </p:cNvPr>
              <p:cNvSpPr txBox="1"/>
              <p:nvPr/>
            </p:nvSpPr>
            <p:spPr>
              <a:xfrm>
                <a:off x="1097692" y="4036391"/>
                <a:ext cx="24500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𝑐𝑎𝑟𝑑𝑠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45B3226-59D3-4E1F-8B0B-D1F3B268F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92" y="4036391"/>
                <a:ext cx="2450094" cy="307777"/>
              </a:xfrm>
              <a:prstGeom prst="rect">
                <a:avLst/>
              </a:prstGeom>
              <a:blipFill>
                <a:blip r:embed="rId2"/>
                <a:stretch>
                  <a:fillRect t="-1961" r="-2239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DE18BD6-5CEC-470B-BE0F-405C2CBFF951}"/>
                  </a:ext>
                </a:extLst>
              </p:cNvPr>
              <p:cNvSpPr txBox="1"/>
              <p:nvPr/>
            </p:nvSpPr>
            <p:spPr>
              <a:xfrm>
                <a:off x="4039348" y="3952298"/>
                <a:ext cx="8003046" cy="4759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5+2+4+3+4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000" dirty="0"/>
                  <a:t>6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DE18BD6-5CEC-470B-BE0F-405C2CBFF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48" y="3952298"/>
                <a:ext cx="8003046" cy="475964"/>
              </a:xfrm>
              <a:prstGeom prst="rect">
                <a:avLst/>
              </a:prstGeom>
              <a:blipFill>
                <a:blip r:embed="rId3"/>
                <a:stretch>
                  <a:fillRect l="-152" t="-98718" b="-143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72F502-7108-49F1-80E4-F67ABFF9909B}"/>
                  </a:ext>
                </a:extLst>
              </p:cNvPr>
              <p:cNvSpPr txBox="1"/>
              <p:nvPr/>
            </p:nvSpPr>
            <p:spPr>
              <a:xfrm>
                <a:off x="1020409" y="4435596"/>
                <a:ext cx="1069378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Thus the degrees of the missing vertices in order by using lemma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2000" dirty="0"/>
                  <a:t> are 1,4,2,3,2.</a:t>
                </a:r>
                <a:endParaRPr lang="en-IN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72F502-7108-49F1-80E4-F67ABFF99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09" y="4435596"/>
                <a:ext cx="10693789" cy="707886"/>
              </a:xfrm>
              <a:prstGeom prst="rect">
                <a:avLst/>
              </a:prstGeom>
              <a:blipFill>
                <a:blip r:embed="rId4"/>
                <a:stretch>
                  <a:fillRect l="-570" t="-5172" r="-570" b="-146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220B2CD-9256-4663-8673-5B2B5F43022E}"/>
              </a:ext>
            </a:extLst>
          </p:cNvPr>
          <p:cNvSpPr txBox="1"/>
          <p:nvPr/>
        </p:nvSpPr>
        <p:spPr>
          <a:xfrm>
            <a:off x="1097692" y="5216760"/>
            <a:ext cx="4165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Note the degree of the vertex deleted in the second graph is 4</a:t>
            </a:r>
            <a:r>
              <a:rPr lang="en-GB" dirty="0"/>
              <a:t>.</a:t>
            </a:r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C88BB1-E161-4098-BE42-72ED04687F98}"/>
              </a:ext>
            </a:extLst>
          </p:cNvPr>
          <p:cNvSpPr txBox="1"/>
          <p:nvPr/>
        </p:nvSpPr>
        <p:spPr>
          <a:xfrm>
            <a:off x="1213182" y="5967530"/>
            <a:ext cx="4165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Thus it must have been connected to every other vertex:</a:t>
            </a:r>
            <a:endParaRPr lang="en-IN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097D5D7-6DD3-425B-BB14-4FA1122B7573}"/>
              </a:ext>
            </a:extLst>
          </p:cNvPr>
          <p:cNvSpPr/>
          <p:nvPr/>
        </p:nvSpPr>
        <p:spPr>
          <a:xfrm>
            <a:off x="6114015" y="5693870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BEC901E-87C8-419C-AC61-6EC9757FFBE6}"/>
              </a:ext>
            </a:extLst>
          </p:cNvPr>
          <p:cNvCxnSpPr>
            <a:cxnSpLocks/>
          </p:cNvCxnSpPr>
          <p:nvPr/>
        </p:nvCxnSpPr>
        <p:spPr>
          <a:xfrm>
            <a:off x="6650868" y="5216760"/>
            <a:ext cx="0" cy="4615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4D3CF2A2-4CFD-43BC-B015-B97309A7D8B2}"/>
              </a:ext>
            </a:extLst>
          </p:cNvPr>
          <p:cNvSpPr/>
          <p:nvPr/>
        </p:nvSpPr>
        <p:spPr>
          <a:xfrm>
            <a:off x="6571215" y="5065883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337A801-4B32-416D-8E3A-29245E4ED6C9}"/>
              </a:ext>
            </a:extLst>
          </p:cNvPr>
          <p:cNvSpPr/>
          <p:nvPr/>
        </p:nvSpPr>
        <p:spPr>
          <a:xfrm>
            <a:off x="6570549" y="5659963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518C084-F8DD-459E-BC03-822F68995582}"/>
              </a:ext>
            </a:extLst>
          </p:cNvPr>
          <p:cNvSpPr/>
          <p:nvPr/>
        </p:nvSpPr>
        <p:spPr>
          <a:xfrm>
            <a:off x="6570549" y="6251447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2D5EC5F-9590-4D42-9706-511A0D2A29BB}"/>
              </a:ext>
            </a:extLst>
          </p:cNvPr>
          <p:cNvCxnSpPr>
            <a:cxnSpLocks/>
          </p:cNvCxnSpPr>
          <p:nvPr/>
        </p:nvCxnSpPr>
        <p:spPr>
          <a:xfrm>
            <a:off x="6650868" y="5783530"/>
            <a:ext cx="0" cy="4615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296C430A-6F76-46BE-B377-DD398844FA47}"/>
              </a:ext>
            </a:extLst>
          </p:cNvPr>
          <p:cNvSpPr/>
          <p:nvPr/>
        </p:nvSpPr>
        <p:spPr>
          <a:xfrm>
            <a:off x="7640227" y="5302576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453F292-F2FB-484C-9A85-640D0AB4E938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6269349" y="5364360"/>
            <a:ext cx="1370878" cy="3573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201F75B-002C-4981-820C-0B4725BADE5F}"/>
              </a:ext>
            </a:extLst>
          </p:cNvPr>
          <p:cNvCxnSpPr>
            <a:cxnSpLocks/>
            <a:stCxn id="80" idx="4"/>
            <a:endCxn id="78" idx="7"/>
          </p:cNvCxnSpPr>
          <p:nvPr/>
        </p:nvCxnSpPr>
        <p:spPr>
          <a:xfrm flipH="1">
            <a:off x="6707662" y="5426143"/>
            <a:ext cx="1012884" cy="84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CB6A67-E23C-4E24-8D77-B19FB77CDC43}"/>
              </a:ext>
            </a:extLst>
          </p:cNvPr>
          <p:cNvCxnSpPr>
            <a:cxnSpLocks/>
            <a:stCxn id="80" idx="3"/>
            <a:endCxn id="76" idx="5"/>
          </p:cNvCxnSpPr>
          <p:nvPr/>
        </p:nvCxnSpPr>
        <p:spPr>
          <a:xfrm flipH="1">
            <a:off x="6707662" y="5408047"/>
            <a:ext cx="956090" cy="357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7C63990-4DBA-4363-997B-7773C02E316B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6711774" y="5083978"/>
            <a:ext cx="951978" cy="236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8B0AB668-4F59-4ACB-88CE-871F4AF3FE3C}"/>
              </a:ext>
            </a:extLst>
          </p:cNvPr>
          <p:cNvSpPr/>
          <p:nvPr/>
        </p:nvSpPr>
        <p:spPr>
          <a:xfrm>
            <a:off x="8977266" y="5458652"/>
            <a:ext cx="593780" cy="209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06D5B94-2696-481B-ACA4-20037AECF8A9}"/>
              </a:ext>
            </a:extLst>
          </p:cNvPr>
          <p:cNvCxnSpPr>
            <a:cxnSpLocks/>
          </p:cNvCxnSpPr>
          <p:nvPr/>
        </p:nvCxnSpPr>
        <p:spPr>
          <a:xfrm>
            <a:off x="11306652" y="5143482"/>
            <a:ext cx="0" cy="9161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CBCE893-F15A-4492-BE77-4D276953F78D}"/>
              </a:ext>
            </a:extLst>
          </p:cNvPr>
          <p:cNvCxnSpPr>
            <a:cxnSpLocks/>
          </p:cNvCxnSpPr>
          <p:nvPr/>
        </p:nvCxnSpPr>
        <p:spPr>
          <a:xfrm>
            <a:off x="10557009" y="5180535"/>
            <a:ext cx="0" cy="9161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E5AEB61-8CC0-4713-80B3-0039B7CE047D}"/>
              </a:ext>
            </a:extLst>
          </p:cNvPr>
          <p:cNvCxnSpPr>
            <a:cxnSpLocks/>
          </p:cNvCxnSpPr>
          <p:nvPr/>
        </p:nvCxnSpPr>
        <p:spPr>
          <a:xfrm>
            <a:off x="10557009" y="6106222"/>
            <a:ext cx="0" cy="5691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EBD5328-80A9-4ACA-8FA0-67BE35600232}"/>
              </a:ext>
            </a:extLst>
          </p:cNvPr>
          <p:cNvCxnSpPr>
            <a:cxnSpLocks/>
          </p:cNvCxnSpPr>
          <p:nvPr/>
        </p:nvCxnSpPr>
        <p:spPr>
          <a:xfrm flipH="1">
            <a:off x="10557009" y="5128720"/>
            <a:ext cx="716919" cy="42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6F8AF82-ADF4-4C2C-947E-EBA4533C2C9E}"/>
              </a:ext>
            </a:extLst>
          </p:cNvPr>
          <p:cNvCxnSpPr>
            <a:cxnSpLocks/>
          </p:cNvCxnSpPr>
          <p:nvPr/>
        </p:nvCxnSpPr>
        <p:spPr>
          <a:xfrm flipH="1">
            <a:off x="10573371" y="6008655"/>
            <a:ext cx="716919" cy="42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A8652873-EF8D-46DC-8651-2F2BCED8B8EA}"/>
              </a:ext>
            </a:extLst>
          </p:cNvPr>
          <p:cNvSpPr/>
          <p:nvPr/>
        </p:nvSpPr>
        <p:spPr>
          <a:xfrm>
            <a:off x="10493052" y="5106808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3158E4C-9CD2-4EAA-8574-8F0DD7F03E1E}"/>
              </a:ext>
            </a:extLst>
          </p:cNvPr>
          <p:cNvSpPr/>
          <p:nvPr/>
        </p:nvSpPr>
        <p:spPr>
          <a:xfrm>
            <a:off x="11157193" y="5095435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B4D4BE6-5893-4160-AF13-570D2CC13A6A}"/>
              </a:ext>
            </a:extLst>
          </p:cNvPr>
          <p:cNvSpPr/>
          <p:nvPr/>
        </p:nvSpPr>
        <p:spPr>
          <a:xfrm>
            <a:off x="11193609" y="5937548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956C3AF-5DE0-4035-883C-413A3CDE2AFC}"/>
              </a:ext>
            </a:extLst>
          </p:cNvPr>
          <p:cNvSpPr/>
          <p:nvPr/>
        </p:nvSpPr>
        <p:spPr>
          <a:xfrm>
            <a:off x="10484871" y="5967530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BF3B478-2EA3-4394-BE1C-6388B2F8B3C7}"/>
              </a:ext>
            </a:extLst>
          </p:cNvPr>
          <p:cNvSpPr/>
          <p:nvPr/>
        </p:nvSpPr>
        <p:spPr>
          <a:xfrm>
            <a:off x="10479083" y="6669538"/>
            <a:ext cx="160638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9C1A4EA-F968-48B2-8BE1-0F4513C2685E}"/>
              </a:ext>
            </a:extLst>
          </p:cNvPr>
          <p:cNvCxnSpPr>
            <a:cxnSpLocks/>
            <a:endCxn id="93" idx="6"/>
          </p:cNvCxnSpPr>
          <p:nvPr/>
        </p:nvCxnSpPr>
        <p:spPr>
          <a:xfrm flipH="1">
            <a:off x="10645509" y="5149837"/>
            <a:ext cx="592004" cy="8794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78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2980</TotalTime>
  <Words>940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Blackadder ITC</vt:lpstr>
      <vt:lpstr>Cambria Math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sudhanshu rawat</dc:creator>
  <cp:lastModifiedBy>sudhanshu rawat</cp:lastModifiedBy>
  <cp:revision>56</cp:revision>
  <dcterms:created xsi:type="dcterms:W3CDTF">2019-11-12T10:28:26Z</dcterms:created>
  <dcterms:modified xsi:type="dcterms:W3CDTF">2020-05-16T04:16:01Z</dcterms:modified>
</cp:coreProperties>
</file>