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Montserrat"/>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5E3CF34-5540-423B-A357-E452073F3B33}">
  <a:tblStyle styleId="{F5E3CF34-5540-423B-A357-E452073F3B3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b4bd758f66_0_2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b4bd758f6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b4bd758f66_0_5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b4bd758f6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a9b0fa6a94_0_5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a9b0fa6a9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abb1d43801_0_1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abb1d4380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b4bd758f66_0_3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b4bd758f6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aaddcb6607_0_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aaddcb660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a9b0fa6a94_0_2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a9b0fa6a9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a9b0fa6a94_0_3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a9b0fa6a9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a9b0fa6a94_0_3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a9b0fa6a9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9b0fa6a94_0_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9b0fa6a9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b4bd758f66_0_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b4bd758f6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a9b0fa6a94_0_6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a9b0fa6a9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a9b0fa6a94_0_4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a9b0fa6a9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abb1d43801_0_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abb1d4380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b4bd758f66_0_3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b4bd758f6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b4bd758f66_0_6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b4bd758f66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a9b0fa6a94_0_4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a9b0fa6a9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colab.research.google.com/drive/1Wdo0M_Ngt63xyh2JfwYE2Uy07JHbDtmR?ts=5ff89371#"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3"/>
          <p:cNvSpPr txBox="1"/>
          <p:nvPr>
            <p:ph type="ctrTitle"/>
          </p:nvPr>
        </p:nvSpPr>
        <p:spPr>
          <a:xfrm>
            <a:off x="319775" y="1114775"/>
            <a:ext cx="8512500" cy="3054000"/>
          </a:xfrm>
          <a:prstGeom prst="rect">
            <a:avLst/>
          </a:prstGeom>
          <a:noFill/>
          <a:ln>
            <a:noFill/>
          </a:ln>
        </p:spPr>
        <p:txBody>
          <a:bodyPr anchorCtr="0" anchor="b" bIns="91425" lIns="91425" spcFirstLastPara="1" rIns="91425" wrap="square" tIns="91425">
            <a:noAutofit/>
          </a:bodyPr>
          <a:lstStyle/>
          <a:p>
            <a:pPr indent="457200" lvl="0" marL="914400" rtl="0" algn="l">
              <a:lnSpc>
                <a:spcPct val="100000"/>
              </a:lnSpc>
              <a:spcBef>
                <a:spcPts val="0"/>
              </a:spcBef>
              <a:spcAft>
                <a:spcPts val="0"/>
              </a:spcAft>
              <a:buSzPts val="5200"/>
              <a:buNone/>
            </a:pPr>
            <a:r>
              <a:rPr b="1" lang="en-GB" sz="4200">
                <a:solidFill>
                  <a:srgbClr val="CC0000"/>
                </a:solidFill>
                <a:latin typeface="Montserrat"/>
                <a:ea typeface="Montserrat"/>
                <a:cs typeface="Montserrat"/>
                <a:sym typeface="Montserrat"/>
              </a:rPr>
              <a:t>Capstone Project - 2</a:t>
            </a:r>
            <a:endParaRPr b="1" sz="4200">
              <a:solidFill>
                <a:srgbClr val="CC0000"/>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3600">
                <a:solidFill>
                  <a:schemeClr val="lt1"/>
                </a:solidFill>
                <a:latin typeface="Montserrat"/>
                <a:ea typeface="Montserrat"/>
                <a:cs typeface="Montserrat"/>
                <a:sym typeface="Montserrat"/>
              </a:rPr>
              <a:t>Team 5 : Transport Demand Prediction</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spcBef>
                <a:spcPts val="0"/>
              </a:spcBef>
              <a:spcAft>
                <a:spcPts val="0"/>
              </a:spcAft>
              <a:buSzPts val="5200"/>
              <a:buNone/>
            </a:pPr>
            <a:r>
              <a:rPr b="1" lang="en-GB" sz="1800">
                <a:solidFill>
                  <a:schemeClr val="lt1"/>
                </a:solidFill>
                <a:latin typeface="Montserrat"/>
                <a:ea typeface="Montserrat"/>
                <a:cs typeface="Montserrat"/>
                <a:sym typeface="Montserrat"/>
              </a:rPr>
              <a:t>Presented By :-</a:t>
            </a:r>
            <a:endParaRPr b="1" sz="1800">
              <a:solidFill>
                <a:schemeClr val="lt1"/>
              </a:solidFill>
              <a:latin typeface="Montserrat"/>
              <a:ea typeface="Montserrat"/>
              <a:cs typeface="Montserrat"/>
              <a:sym typeface="Montserrat"/>
            </a:endParaRPr>
          </a:p>
          <a:p>
            <a:pPr indent="0" lvl="0" marL="0" rtl="0" algn="ctr">
              <a:spcBef>
                <a:spcPts val="0"/>
              </a:spcBef>
              <a:spcAft>
                <a:spcPts val="0"/>
              </a:spcAft>
              <a:buSzPts val="5200"/>
              <a:buNone/>
            </a:pPr>
            <a:r>
              <a:rPr b="1" lang="en-GB" sz="1800">
                <a:solidFill>
                  <a:schemeClr val="lt1"/>
                </a:solidFill>
                <a:latin typeface="Montserrat"/>
                <a:ea typeface="Montserrat"/>
                <a:cs typeface="Montserrat"/>
                <a:sym typeface="Montserrat"/>
              </a:rPr>
              <a:t>Sudhanshu Rawat</a:t>
            </a:r>
            <a:endParaRPr b="1" sz="180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177975"/>
            <a:ext cx="8520600" cy="8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Month-wise Rides Trends</a:t>
            </a:r>
            <a:endParaRPr b="1">
              <a:latin typeface="Montserrat"/>
              <a:ea typeface="Montserrat"/>
              <a:cs typeface="Montserrat"/>
              <a:sym typeface="Montserrat"/>
            </a:endParaRPr>
          </a:p>
        </p:txBody>
      </p:sp>
      <p:pic>
        <p:nvPicPr>
          <p:cNvPr id="116" name="Google Shape;116;p22"/>
          <p:cNvPicPr preferRelativeResize="0"/>
          <p:nvPr/>
        </p:nvPicPr>
        <p:blipFill>
          <a:blip r:embed="rId3">
            <a:alphaModFix/>
          </a:blip>
          <a:stretch>
            <a:fillRect/>
          </a:stretch>
        </p:blipFill>
        <p:spPr>
          <a:xfrm>
            <a:off x="914400" y="705100"/>
            <a:ext cx="6996624" cy="2987900"/>
          </a:xfrm>
          <a:prstGeom prst="rect">
            <a:avLst/>
          </a:prstGeom>
          <a:noFill/>
          <a:ln>
            <a:noFill/>
          </a:ln>
        </p:spPr>
      </p:pic>
      <p:sp>
        <p:nvSpPr>
          <p:cNvPr id="117" name="Google Shape;117;p22"/>
          <p:cNvSpPr txBox="1"/>
          <p:nvPr/>
        </p:nvSpPr>
        <p:spPr>
          <a:xfrm>
            <a:off x="453850" y="4075650"/>
            <a:ext cx="7857600" cy="89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lt1"/>
                </a:solidFill>
                <a:latin typeface="Montserrat"/>
                <a:ea typeface="Montserrat"/>
                <a:cs typeface="Montserrat"/>
                <a:sym typeface="Montserrat"/>
              </a:rPr>
              <a:t>During the month of December,February and January there are more number of rides, and least during the months of May and June</a:t>
            </a:r>
            <a:endParaRPr b="1">
              <a:solidFill>
                <a:schemeClr val="lt1"/>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311450"/>
            <a:ext cx="8520600" cy="70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Hourly Travel Trend</a:t>
            </a:r>
            <a:endParaRPr b="1">
              <a:latin typeface="Montserrat"/>
              <a:ea typeface="Montserrat"/>
              <a:cs typeface="Montserrat"/>
              <a:sym typeface="Montserrat"/>
            </a:endParaRPr>
          </a:p>
          <a:p>
            <a:pPr indent="0" lvl="0" marL="0" rtl="0" algn="l">
              <a:spcBef>
                <a:spcPts val="0"/>
              </a:spcBef>
              <a:spcAft>
                <a:spcPts val="0"/>
              </a:spcAft>
              <a:buNone/>
            </a:pPr>
            <a:r>
              <a:t/>
            </a:r>
            <a:endParaRPr/>
          </a:p>
          <a:p>
            <a:pPr indent="0" lvl="0" marL="0" rtl="0" algn="l">
              <a:spcBef>
                <a:spcPts val="0"/>
              </a:spcBef>
              <a:spcAft>
                <a:spcPts val="0"/>
              </a:spcAft>
              <a:buNone/>
            </a:pPr>
            <a:r>
              <a:t/>
            </a:r>
            <a:endParaRPr b="1">
              <a:latin typeface="Montserrat"/>
              <a:ea typeface="Montserrat"/>
              <a:cs typeface="Montserrat"/>
              <a:sym typeface="Montserrat"/>
            </a:endParaRPr>
          </a:p>
          <a:p>
            <a:pPr indent="0" lvl="0" marL="0" rtl="0" algn="l">
              <a:spcBef>
                <a:spcPts val="0"/>
              </a:spcBef>
              <a:spcAft>
                <a:spcPts val="0"/>
              </a:spcAft>
              <a:buNone/>
            </a:pPr>
            <a:r>
              <a:t/>
            </a:r>
            <a:endParaRPr/>
          </a:p>
        </p:txBody>
      </p:sp>
      <p:pic>
        <p:nvPicPr>
          <p:cNvPr id="123" name="Google Shape;123;p23"/>
          <p:cNvPicPr preferRelativeResize="0"/>
          <p:nvPr/>
        </p:nvPicPr>
        <p:blipFill>
          <a:blip r:embed="rId3">
            <a:alphaModFix/>
          </a:blip>
          <a:stretch>
            <a:fillRect/>
          </a:stretch>
        </p:blipFill>
        <p:spPr>
          <a:xfrm>
            <a:off x="152400" y="1170050"/>
            <a:ext cx="8429625" cy="2540750"/>
          </a:xfrm>
          <a:prstGeom prst="rect">
            <a:avLst/>
          </a:prstGeom>
          <a:noFill/>
          <a:ln>
            <a:noFill/>
          </a:ln>
        </p:spPr>
      </p:pic>
      <p:sp>
        <p:nvSpPr>
          <p:cNvPr id="124" name="Google Shape;124;p23"/>
          <p:cNvSpPr txBox="1"/>
          <p:nvPr/>
        </p:nvSpPr>
        <p:spPr>
          <a:xfrm>
            <a:off x="341625" y="3951050"/>
            <a:ext cx="8240400" cy="94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600">
                <a:solidFill>
                  <a:schemeClr val="lt1"/>
                </a:solidFill>
                <a:latin typeface="Montserrat"/>
                <a:ea typeface="Montserrat"/>
                <a:cs typeface="Montserrat"/>
                <a:sym typeface="Montserrat"/>
              </a:rPr>
              <a:t>The frequency of rides are more in the Morning hours and during the night times </a:t>
            </a:r>
            <a:endParaRPr b="1" sz="1600">
              <a:solidFill>
                <a:schemeClr val="lt1"/>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Feature Engineering</a:t>
            </a:r>
            <a:endParaRPr b="1">
              <a:latin typeface="Montserrat"/>
              <a:ea typeface="Montserrat"/>
              <a:cs typeface="Montserrat"/>
              <a:sym typeface="Montserrat"/>
            </a:endParaRPr>
          </a:p>
        </p:txBody>
      </p:sp>
      <p:sp>
        <p:nvSpPr>
          <p:cNvPr id="130" name="Google Shape;130;p24"/>
          <p:cNvSpPr txBox="1"/>
          <p:nvPr>
            <p:ph idx="1" type="body"/>
          </p:nvPr>
        </p:nvSpPr>
        <p:spPr>
          <a:xfrm>
            <a:off x="311700" y="928775"/>
            <a:ext cx="8520600" cy="421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600">
                <a:solidFill>
                  <a:schemeClr val="lt1"/>
                </a:solidFill>
                <a:highlight>
                  <a:srgbClr val="FFFFFF"/>
                </a:highlight>
                <a:latin typeface="Montserrat"/>
                <a:ea typeface="Montserrat"/>
                <a:cs typeface="Montserrat"/>
                <a:sym typeface="Montserrat"/>
              </a:rPr>
              <a:t>Using domain knowledge to extract features from raw data, the performance of the model can be improved.</a:t>
            </a:r>
            <a:endParaRPr b="1" sz="1600">
              <a:solidFill>
                <a:schemeClr val="lt1"/>
              </a:solidFill>
              <a:highlight>
                <a:srgbClr val="FFFFFF"/>
              </a:highlight>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highlight>
                  <a:srgbClr val="FFFFFF"/>
                </a:highlight>
                <a:latin typeface="Montserrat"/>
                <a:ea typeface="Montserrat"/>
                <a:cs typeface="Montserrat"/>
                <a:sym typeface="Montserrat"/>
              </a:rPr>
              <a:t>S</a:t>
            </a:r>
            <a:r>
              <a:rPr b="1" lang="en-GB" sz="1600">
                <a:solidFill>
                  <a:schemeClr val="lt1"/>
                </a:solidFill>
                <a:highlight>
                  <a:srgbClr val="FFFFFF"/>
                </a:highlight>
                <a:latin typeface="Montserrat"/>
                <a:ea typeface="Montserrat"/>
                <a:cs typeface="Montserrat"/>
                <a:sym typeface="Montserrat"/>
              </a:rPr>
              <a:t>peed</a:t>
            </a:r>
            <a:endParaRPr b="1" sz="1600">
              <a:solidFill>
                <a:schemeClr val="lt1"/>
              </a:solidFill>
              <a:highlight>
                <a:srgbClr val="F2F2F2"/>
              </a:highlight>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highlight>
                  <a:srgbClr val="F2F2F2"/>
                </a:highlight>
                <a:latin typeface="Montserrat"/>
                <a:ea typeface="Montserrat"/>
                <a:cs typeface="Montserrat"/>
                <a:sym typeface="Montserrat"/>
              </a:rPr>
              <a:t>T</a:t>
            </a:r>
            <a:r>
              <a:rPr b="1" lang="en-GB" sz="1600">
                <a:solidFill>
                  <a:schemeClr val="lt1"/>
                </a:solidFill>
                <a:highlight>
                  <a:srgbClr val="F2F2F2"/>
                </a:highlight>
                <a:latin typeface="Montserrat"/>
                <a:ea typeface="Montserrat"/>
                <a:cs typeface="Montserrat"/>
                <a:sym typeface="Montserrat"/>
              </a:rPr>
              <a:t>ravel_month </a:t>
            </a:r>
            <a:endParaRPr b="1" sz="1600">
              <a:solidFill>
                <a:schemeClr val="lt1"/>
              </a:solidFill>
              <a:highlight>
                <a:srgbClr val="F2F2F2"/>
              </a:highlight>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highlight>
                  <a:srgbClr val="F2F2F2"/>
                </a:highlight>
                <a:latin typeface="Montserrat"/>
                <a:ea typeface="Montserrat"/>
                <a:cs typeface="Montserrat"/>
                <a:sym typeface="Montserrat"/>
              </a:rPr>
              <a:t>No_of_tickets </a:t>
            </a:r>
            <a:endParaRPr b="1" sz="1600">
              <a:solidFill>
                <a:schemeClr val="lt1"/>
              </a:solidFill>
              <a:highlight>
                <a:srgbClr val="F2F2F2"/>
              </a:highlight>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highlight>
                  <a:srgbClr val="F2F2F2"/>
                </a:highlight>
                <a:latin typeface="Montserrat"/>
                <a:ea typeface="Montserrat"/>
                <a:cs typeface="Montserrat"/>
                <a:sym typeface="Montserrat"/>
              </a:rPr>
              <a:t>travel_day </a:t>
            </a:r>
            <a:endParaRPr b="1" sz="1600">
              <a:solidFill>
                <a:schemeClr val="lt1"/>
              </a:solidFill>
              <a:highlight>
                <a:srgbClr val="F2F2F2"/>
              </a:highlight>
              <a:latin typeface="Montserrat"/>
              <a:ea typeface="Montserrat"/>
              <a:cs typeface="Montserrat"/>
              <a:sym typeface="Montserrat"/>
            </a:endParaRPr>
          </a:p>
          <a:p>
            <a:pPr indent="-330200" lvl="0" marL="457200" rtl="0" algn="l">
              <a:lnSpc>
                <a:spcPct val="135714"/>
              </a:lnSpc>
              <a:spcBef>
                <a:spcPts val="0"/>
              </a:spcBef>
              <a:spcAft>
                <a:spcPts val="0"/>
              </a:spcAft>
              <a:buClr>
                <a:schemeClr val="lt1"/>
              </a:buClr>
              <a:buSzPts val="1600"/>
              <a:buFont typeface="Montserrat"/>
              <a:buChar char="●"/>
            </a:pPr>
            <a:r>
              <a:rPr b="1" lang="en-GB" sz="1600">
                <a:solidFill>
                  <a:schemeClr val="lt1"/>
                </a:solidFill>
                <a:highlight>
                  <a:srgbClr val="FFFFFE"/>
                </a:highlight>
                <a:latin typeface="Montserrat"/>
                <a:ea typeface="Montserrat"/>
                <a:cs typeface="Montserrat"/>
                <a:sym typeface="Montserrat"/>
              </a:rPr>
              <a:t>hod_arrived_date</a:t>
            </a:r>
            <a:endParaRPr b="1" sz="1600">
              <a:solidFill>
                <a:schemeClr val="lt1"/>
              </a:solidFill>
              <a:highlight>
                <a:srgbClr val="FFFFFE"/>
              </a:highlight>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highlight>
                  <a:srgbClr val="FFFFFF"/>
                </a:highlight>
                <a:latin typeface="Montserrat"/>
                <a:ea typeface="Montserrat"/>
                <a:cs typeface="Montserrat"/>
                <a:sym typeface="Montserrat"/>
              </a:rPr>
              <a:t>Is_rush_hour</a:t>
            </a:r>
            <a:endParaRPr b="1" sz="1600">
              <a:solidFill>
                <a:schemeClr val="lt1"/>
              </a:solidFill>
              <a:highlight>
                <a:srgbClr val="F2F2F2"/>
              </a:highlight>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highlight>
                  <a:srgbClr val="F2F2F2"/>
                </a:highlight>
                <a:latin typeface="Montserrat"/>
                <a:ea typeface="Montserrat"/>
                <a:cs typeface="Montserrat"/>
                <a:sym typeface="Montserrat"/>
              </a:rPr>
              <a:t>Travel_from </a:t>
            </a:r>
            <a:endParaRPr b="1" sz="1600">
              <a:solidFill>
                <a:schemeClr val="lt1"/>
              </a:solidFill>
              <a:highlight>
                <a:srgbClr val="F2F2F2"/>
              </a:highlight>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highlight>
                  <a:srgbClr val="F2F2F2"/>
                </a:highlight>
                <a:latin typeface="Montserrat"/>
                <a:ea typeface="Montserrat"/>
                <a:cs typeface="Montserrat"/>
                <a:sym typeface="Montserrat"/>
              </a:rPr>
              <a:t>Time_gap_between_buses</a:t>
            </a:r>
            <a:endParaRPr b="1" sz="1600">
              <a:solidFill>
                <a:schemeClr val="lt1"/>
              </a:solidFill>
              <a:highlight>
                <a:srgbClr val="F2F2F2"/>
              </a:highlight>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highlight>
                  <a:srgbClr val="FFFFFF"/>
                </a:highlight>
                <a:latin typeface="Montserrat"/>
                <a:ea typeface="Montserrat"/>
                <a:cs typeface="Montserrat"/>
                <a:sym typeface="Montserrat"/>
              </a:rPr>
              <a:t>Travel_from_distance</a:t>
            </a:r>
            <a:endParaRPr b="1" sz="1600">
              <a:solidFill>
                <a:schemeClr val="lt1"/>
              </a:solidFill>
              <a:highlight>
                <a:srgbClr val="FFFFFF"/>
              </a:highlight>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highlight>
                  <a:srgbClr val="FFFFFF"/>
                </a:highlight>
                <a:latin typeface="Montserrat"/>
                <a:ea typeface="Montserrat"/>
                <a:cs typeface="Montserrat"/>
                <a:sym typeface="Montserrat"/>
              </a:rPr>
              <a:t>hourly_travelers</a:t>
            </a:r>
            <a:endParaRPr b="1" sz="1600">
              <a:solidFill>
                <a:schemeClr val="lt1"/>
              </a:solidFill>
              <a:highlight>
                <a:srgbClr val="FFFFFF"/>
              </a:highlight>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highlight>
                  <a:srgbClr val="FFFFFF"/>
                </a:highlight>
                <a:latin typeface="Montserrat"/>
                <a:ea typeface="Montserrat"/>
                <a:cs typeface="Montserrat"/>
                <a:sym typeface="Montserrat"/>
              </a:rPr>
              <a:t>daily_travelers</a:t>
            </a:r>
            <a:endParaRPr b="1" sz="1600">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sz="1600">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sz="1600">
              <a:solidFill>
                <a:schemeClr val="lt1"/>
              </a:solidFill>
              <a:highlight>
                <a:srgbClr val="FFFFFF"/>
              </a:highlight>
              <a:latin typeface="Montserrat"/>
              <a:ea typeface="Montserrat"/>
              <a:cs typeface="Montserrat"/>
              <a:sym typeface="Montserrat"/>
            </a:endParaRPr>
          </a:p>
        </p:txBody>
      </p:sp>
      <p:pic>
        <p:nvPicPr>
          <p:cNvPr id="131" name="Google Shape;131;p24"/>
          <p:cNvPicPr preferRelativeResize="0"/>
          <p:nvPr/>
        </p:nvPicPr>
        <p:blipFill>
          <a:blip r:embed="rId3">
            <a:alphaModFix/>
          </a:blip>
          <a:stretch>
            <a:fillRect/>
          </a:stretch>
        </p:blipFill>
        <p:spPr>
          <a:xfrm>
            <a:off x="5027375" y="2231213"/>
            <a:ext cx="3543751" cy="1031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000">
                <a:latin typeface="Montserrat"/>
                <a:ea typeface="Montserrat"/>
                <a:cs typeface="Montserrat"/>
                <a:sym typeface="Montserrat"/>
              </a:rPr>
              <a:t>Variation of Number of Tickets </a:t>
            </a:r>
            <a:r>
              <a:rPr b="1" lang="en-GB" sz="3000">
                <a:latin typeface="Montserrat"/>
                <a:ea typeface="Montserrat"/>
                <a:cs typeface="Montserrat"/>
                <a:sym typeface="Montserrat"/>
              </a:rPr>
              <a:t>with Speed</a:t>
            </a:r>
            <a:endParaRPr b="1" sz="3000">
              <a:latin typeface="Montserrat"/>
              <a:ea typeface="Montserrat"/>
              <a:cs typeface="Montserrat"/>
              <a:sym typeface="Montserrat"/>
            </a:endParaRPr>
          </a:p>
        </p:txBody>
      </p:sp>
      <p:pic>
        <p:nvPicPr>
          <p:cNvPr id="137" name="Google Shape;137;p25"/>
          <p:cNvPicPr preferRelativeResize="0"/>
          <p:nvPr/>
        </p:nvPicPr>
        <p:blipFill>
          <a:blip r:embed="rId3">
            <a:alphaModFix/>
          </a:blip>
          <a:stretch>
            <a:fillRect/>
          </a:stretch>
        </p:blipFill>
        <p:spPr>
          <a:xfrm>
            <a:off x="325375" y="1251350"/>
            <a:ext cx="8292550" cy="3136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105175"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000">
                <a:latin typeface="Montserrat"/>
                <a:ea typeface="Montserrat"/>
                <a:cs typeface="Montserrat"/>
                <a:sym typeface="Montserrat"/>
              </a:rPr>
              <a:t>ML Models and Metrics</a:t>
            </a:r>
            <a:endParaRPr b="1" sz="3000">
              <a:latin typeface="Montserrat"/>
              <a:ea typeface="Montserrat"/>
              <a:cs typeface="Montserrat"/>
              <a:sym typeface="Montserrat"/>
            </a:endParaRPr>
          </a:p>
        </p:txBody>
      </p:sp>
      <p:graphicFrame>
        <p:nvGraphicFramePr>
          <p:cNvPr id="143" name="Google Shape;143;p26"/>
          <p:cNvGraphicFramePr/>
          <p:nvPr/>
        </p:nvGraphicFramePr>
        <p:xfrm>
          <a:off x="164275" y="712935"/>
          <a:ext cx="3000000" cy="3000000"/>
        </p:xfrm>
        <a:graphic>
          <a:graphicData uri="http://schemas.openxmlformats.org/drawingml/2006/table">
            <a:tbl>
              <a:tblPr>
                <a:noFill/>
                <a:tableStyleId>{F5E3CF34-5540-423B-A357-E452073F3B33}</a:tableStyleId>
              </a:tblPr>
              <a:tblGrid>
                <a:gridCol w="1071575"/>
                <a:gridCol w="1130675"/>
                <a:gridCol w="1130675"/>
                <a:gridCol w="1310025"/>
                <a:gridCol w="1220350"/>
                <a:gridCol w="1220350"/>
                <a:gridCol w="1674100"/>
              </a:tblGrid>
              <a:tr h="765275">
                <a:tc>
                  <a:txBody>
                    <a:bodyPr/>
                    <a:lstStyle/>
                    <a:p>
                      <a:pPr indent="0" lvl="0" marL="0" rtl="0" algn="l">
                        <a:spcBef>
                          <a:spcPts val="0"/>
                        </a:spcBef>
                        <a:spcAft>
                          <a:spcPts val="0"/>
                        </a:spcAft>
                        <a:buNone/>
                      </a:pPr>
                      <a:r>
                        <a:rPr b="1" lang="en-GB" sz="1200">
                          <a:solidFill>
                            <a:schemeClr val="lt1"/>
                          </a:solidFill>
                          <a:latin typeface="Montserrat"/>
                          <a:ea typeface="Montserrat"/>
                          <a:cs typeface="Montserrat"/>
                          <a:sym typeface="Montserrat"/>
                        </a:rPr>
                        <a:t>TYPE OF REGRESSION</a:t>
                      </a:r>
                      <a:endParaRPr b="1" sz="1200">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GB" sz="1200">
                          <a:solidFill>
                            <a:schemeClr val="lt1"/>
                          </a:solidFill>
                          <a:latin typeface="Montserrat"/>
                          <a:ea typeface="Montserrat"/>
                          <a:cs typeface="Montserrat"/>
                          <a:sym typeface="Montserrat"/>
                        </a:rPr>
                        <a:t>Train Score</a:t>
                      </a:r>
                      <a:endParaRPr b="1" sz="1200">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GB" sz="1200">
                          <a:solidFill>
                            <a:schemeClr val="lt1"/>
                          </a:solidFill>
                          <a:latin typeface="Montserrat"/>
                          <a:ea typeface="Montserrat"/>
                          <a:cs typeface="Montserrat"/>
                          <a:sym typeface="Montserrat"/>
                        </a:rPr>
                        <a:t>Test Score</a:t>
                      </a:r>
                      <a:endParaRPr b="1" sz="1200">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GB" sz="1200">
                          <a:solidFill>
                            <a:schemeClr val="lt1"/>
                          </a:solidFill>
                          <a:latin typeface="Montserrat"/>
                          <a:ea typeface="Montserrat"/>
                          <a:cs typeface="Montserrat"/>
                          <a:sym typeface="Montserrat"/>
                        </a:rPr>
                        <a:t>R2 SCORE</a:t>
                      </a:r>
                      <a:endParaRPr b="1" sz="1200">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GB" sz="1200">
                          <a:solidFill>
                            <a:schemeClr val="lt1"/>
                          </a:solidFill>
                          <a:latin typeface="Montserrat"/>
                          <a:ea typeface="Montserrat"/>
                          <a:cs typeface="Montserrat"/>
                          <a:sym typeface="Montserrat"/>
                        </a:rPr>
                        <a:t>ADJ_R2</a:t>
                      </a:r>
                      <a:endParaRPr b="1" sz="1200">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GB" sz="1200">
                          <a:solidFill>
                            <a:schemeClr val="lt1"/>
                          </a:solidFill>
                          <a:latin typeface="Montserrat"/>
                          <a:ea typeface="Montserrat"/>
                          <a:cs typeface="Montserrat"/>
                          <a:sym typeface="Montserrat"/>
                        </a:rPr>
                        <a:t>MAE</a:t>
                      </a:r>
                      <a:endParaRPr b="1" sz="1200">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GB" sz="1200">
                          <a:solidFill>
                            <a:schemeClr val="lt1"/>
                          </a:solidFill>
                          <a:latin typeface="Montserrat"/>
                          <a:ea typeface="Montserrat"/>
                          <a:cs typeface="Montserrat"/>
                          <a:sym typeface="Montserrat"/>
                        </a:rPr>
                        <a:t>MSE</a:t>
                      </a:r>
                      <a:endParaRPr b="1" sz="1200">
                        <a:solidFill>
                          <a:schemeClr val="lt1"/>
                        </a:solidFill>
                        <a:latin typeface="Montserrat"/>
                        <a:ea typeface="Montserrat"/>
                        <a:cs typeface="Montserrat"/>
                        <a:sym typeface="Montserrat"/>
                      </a:endParaRPr>
                    </a:p>
                  </a:txBody>
                  <a:tcPr marT="91425" marB="91425" marR="91425" marL="91425"/>
                </a:tc>
              </a:tr>
              <a:tr h="515775">
                <a:tc>
                  <a:txBody>
                    <a:bodyPr/>
                    <a:lstStyle/>
                    <a:p>
                      <a:pPr indent="0" lvl="0" marL="0" rtl="0" algn="l">
                        <a:spcBef>
                          <a:spcPts val="0"/>
                        </a:spcBef>
                        <a:spcAft>
                          <a:spcPts val="0"/>
                        </a:spcAft>
                        <a:buNone/>
                      </a:pPr>
                      <a:r>
                        <a:rPr b="1" lang="en-GB" sz="1200">
                          <a:solidFill>
                            <a:schemeClr val="lt1"/>
                          </a:solidFill>
                          <a:latin typeface="Montserrat"/>
                          <a:ea typeface="Montserrat"/>
                          <a:cs typeface="Montserrat"/>
                          <a:sym typeface="Montserrat"/>
                        </a:rPr>
                        <a:t>LINEAR</a:t>
                      </a:r>
                      <a:endParaRPr b="1" sz="1200">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GB" sz="1200">
                          <a:solidFill>
                            <a:schemeClr val="lt1"/>
                          </a:solidFill>
                          <a:highlight>
                            <a:srgbClr val="FFFFFF"/>
                          </a:highlight>
                          <a:latin typeface="Montserrat"/>
                          <a:ea typeface="Montserrat"/>
                          <a:cs typeface="Montserrat"/>
                          <a:sym typeface="Montserrat"/>
                        </a:rPr>
                        <a:t>0.41531</a:t>
                      </a:r>
                      <a:endParaRPr b="1" sz="1200">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GB" sz="1200">
                          <a:solidFill>
                            <a:schemeClr val="lt1"/>
                          </a:solidFill>
                          <a:highlight>
                            <a:srgbClr val="FFFFFF"/>
                          </a:highlight>
                          <a:latin typeface="Montserrat"/>
                          <a:ea typeface="Montserrat"/>
                          <a:cs typeface="Montserrat"/>
                          <a:sym typeface="Montserrat"/>
                        </a:rPr>
                        <a:t>0.354621</a:t>
                      </a:r>
                      <a:endParaRPr b="1" sz="1200">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GB" sz="1200">
                          <a:solidFill>
                            <a:schemeClr val="lt1"/>
                          </a:solidFill>
                          <a:highlight>
                            <a:srgbClr val="FFFFFF"/>
                          </a:highlight>
                          <a:latin typeface="Montserrat"/>
                          <a:ea typeface="Montserrat"/>
                          <a:cs typeface="Montserrat"/>
                          <a:sym typeface="Montserrat"/>
                        </a:rPr>
                        <a:t>0.354679831</a:t>
                      </a:r>
                      <a:endParaRPr b="1" sz="1200">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GB" sz="1200">
                          <a:solidFill>
                            <a:schemeClr val="lt1"/>
                          </a:solidFill>
                          <a:highlight>
                            <a:srgbClr val="FFFFFF"/>
                          </a:highlight>
                          <a:latin typeface="Montserrat"/>
                          <a:ea typeface="Montserrat"/>
                          <a:cs typeface="Montserrat"/>
                          <a:sym typeface="Montserrat"/>
                        </a:rPr>
                        <a:t>0.3476561</a:t>
                      </a:r>
                      <a:endParaRPr b="1" sz="1200">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GB" sz="1200">
                          <a:solidFill>
                            <a:schemeClr val="lt1"/>
                          </a:solidFill>
                          <a:highlight>
                            <a:srgbClr val="FFFFFF"/>
                          </a:highlight>
                          <a:latin typeface="Montserrat"/>
                          <a:ea typeface="Montserrat"/>
                          <a:cs typeface="Montserrat"/>
                          <a:sym typeface="Montserrat"/>
                        </a:rPr>
                        <a:t>4.7474791</a:t>
                      </a:r>
                      <a:endParaRPr b="1" sz="1200">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GB" sz="1200">
                          <a:solidFill>
                            <a:schemeClr val="lt1"/>
                          </a:solidFill>
                          <a:highlight>
                            <a:srgbClr val="FFFFFF"/>
                          </a:highlight>
                          <a:latin typeface="Montserrat"/>
                          <a:ea typeface="Montserrat"/>
                          <a:cs typeface="Montserrat"/>
                          <a:sym typeface="Montserrat"/>
                        </a:rPr>
                        <a:t>48.4351195</a:t>
                      </a:r>
                      <a:endParaRPr b="1" sz="1200">
                        <a:solidFill>
                          <a:schemeClr val="lt1"/>
                        </a:solidFill>
                        <a:latin typeface="Montserrat"/>
                        <a:ea typeface="Montserrat"/>
                        <a:cs typeface="Montserrat"/>
                        <a:sym typeface="Montserrat"/>
                      </a:endParaRPr>
                    </a:p>
                  </a:txBody>
                  <a:tcPr marT="91425" marB="91425" marR="91425" marL="91425"/>
                </a:tc>
              </a:tr>
              <a:tr h="574475">
                <a:tc>
                  <a:txBody>
                    <a:bodyPr/>
                    <a:lstStyle/>
                    <a:p>
                      <a:pPr indent="0" lvl="0" marL="0" rtl="0" algn="l">
                        <a:spcBef>
                          <a:spcPts val="0"/>
                        </a:spcBef>
                        <a:spcAft>
                          <a:spcPts val="0"/>
                        </a:spcAft>
                        <a:buNone/>
                      </a:pPr>
                      <a:r>
                        <a:rPr b="1" lang="en-GB" sz="1200">
                          <a:solidFill>
                            <a:schemeClr val="lt1"/>
                          </a:solidFill>
                          <a:latin typeface="Montserrat"/>
                          <a:ea typeface="Montserrat"/>
                          <a:cs typeface="Montserrat"/>
                          <a:sym typeface="Montserrat"/>
                        </a:rPr>
                        <a:t>LINEAR-LASSO</a:t>
                      </a:r>
                      <a:endParaRPr b="1" sz="1200">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GB" sz="1200">
                          <a:solidFill>
                            <a:schemeClr val="lt1"/>
                          </a:solidFill>
                          <a:highlight>
                            <a:srgbClr val="FFFFFF"/>
                          </a:highlight>
                          <a:latin typeface="Montserrat"/>
                          <a:ea typeface="Montserrat"/>
                          <a:cs typeface="Montserrat"/>
                          <a:sym typeface="Montserrat"/>
                        </a:rPr>
                        <a:t>0.393599</a:t>
                      </a:r>
                      <a:endParaRPr b="1" sz="1200">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GB" sz="1200">
                          <a:solidFill>
                            <a:schemeClr val="lt1"/>
                          </a:solidFill>
                          <a:highlight>
                            <a:srgbClr val="FFFFFF"/>
                          </a:highlight>
                          <a:latin typeface="Montserrat"/>
                          <a:ea typeface="Montserrat"/>
                          <a:cs typeface="Montserrat"/>
                          <a:sym typeface="Montserrat"/>
                        </a:rPr>
                        <a:t>0.343606</a:t>
                      </a:r>
                      <a:endParaRPr b="1" sz="1200">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GB" sz="1200">
                          <a:solidFill>
                            <a:schemeClr val="lt1"/>
                          </a:solidFill>
                          <a:highlight>
                            <a:srgbClr val="FFFFFF"/>
                          </a:highlight>
                          <a:latin typeface="Montserrat"/>
                          <a:ea typeface="Montserrat"/>
                          <a:cs typeface="Montserrat"/>
                          <a:sym typeface="Montserrat"/>
                        </a:rPr>
                        <a:t>0.355067</a:t>
                      </a:r>
                      <a:endParaRPr b="1" sz="1200">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GB" sz="1200">
                          <a:solidFill>
                            <a:schemeClr val="lt1"/>
                          </a:solidFill>
                          <a:highlight>
                            <a:srgbClr val="FFFFFF"/>
                          </a:highlight>
                          <a:latin typeface="Montserrat"/>
                          <a:ea typeface="Montserrat"/>
                          <a:cs typeface="Montserrat"/>
                          <a:sym typeface="Montserrat"/>
                        </a:rPr>
                        <a:t>0.3487478</a:t>
                      </a:r>
                      <a:endParaRPr b="1" sz="1200">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GB" sz="1200">
                          <a:solidFill>
                            <a:schemeClr val="lt1"/>
                          </a:solidFill>
                          <a:highlight>
                            <a:srgbClr val="FFFFFF"/>
                          </a:highlight>
                          <a:latin typeface="Montserrat"/>
                          <a:ea typeface="Montserrat"/>
                          <a:cs typeface="Montserrat"/>
                          <a:sym typeface="Montserrat"/>
                        </a:rPr>
                        <a:t>4.7417715</a:t>
                      </a:r>
                      <a:endParaRPr b="1" sz="1200">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GB" sz="1200">
                          <a:solidFill>
                            <a:schemeClr val="lt1"/>
                          </a:solidFill>
                          <a:highlight>
                            <a:srgbClr val="FFFFFF"/>
                          </a:highlight>
                          <a:latin typeface="Montserrat"/>
                          <a:ea typeface="Montserrat"/>
                          <a:cs typeface="Montserrat"/>
                          <a:sym typeface="Montserrat"/>
                        </a:rPr>
                        <a:t>48.4241544</a:t>
                      </a:r>
                      <a:endParaRPr b="1" sz="1200">
                        <a:solidFill>
                          <a:schemeClr val="lt1"/>
                        </a:solidFill>
                        <a:latin typeface="Montserrat"/>
                        <a:ea typeface="Montserrat"/>
                        <a:cs typeface="Montserrat"/>
                        <a:sym typeface="Montserrat"/>
                      </a:endParaRPr>
                    </a:p>
                  </a:txBody>
                  <a:tcPr marT="91425" marB="91425" marR="91425" marL="91425"/>
                </a:tc>
              </a:tr>
              <a:tr h="625725">
                <a:tc>
                  <a:txBody>
                    <a:bodyPr/>
                    <a:lstStyle/>
                    <a:p>
                      <a:pPr indent="0" lvl="0" marL="0" rtl="0" algn="l">
                        <a:spcBef>
                          <a:spcPts val="0"/>
                        </a:spcBef>
                        <a:spcAft>
                          <a:spcPts val="0"/>
                        </a:spcAft>
                        <a:buNone/>
                      </a:pPr>
                      <a:r>
                        <a:rPr b="1" lang="en-GB" sz="1200">
                          <a:solidFill>
                            <a:schemeClr val="lt1"/>
                          </a:solidFill>
                          <a:latin typeface="Montserrat"/>
                          <a:ea typeface="Montserrat"/>
                          <a:cs typeface="Montserrat"/>
                          <a:sym typeface="Montserrat"/>
                        </a:rPr>
                        <a:t>LINEAR-RIDGE</a:t>
                      </a:r>
                      <a:endParaRPr b="1" sz="12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sz="1200">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GB" sz="1200">
                          <a:solidFill>
                            <a:schemeClr val="lt1"/>
                          </a:solidFill>
                          <a:highlight>
                            <a:srgbClr val="FFFFFF"/>
                          </a:highlight>
                          <a:latin typeface="Montserrat"/>
                          <a:ea typeface="Montserrat"/>
                          <a:cs typeface="Montserrat"/>
                          <a:sym typeface="Montserrat"/>
                        </a:rPr>
                        <a:t>0.405354</a:t>
                      </a:r>
                      <a:endParaRPr b="1" sz="1200">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GB" sz="1200">
                          <a:solidFill>
                            <a:schemeClr val="lt1"/>
                          </a:solidFill>
                          <a:highlight>
                            <a:srgbClr val="FFFFFF"/>
                          </a:highlight>
                          <a:latin typeface="Montserrat"/>
                          <a:ea typeface="Montserrat"/>
                          <a:cs typeface="Montserrat"/>
                          <a:sym typeface="Montserrat"/>
                        </a:rPr>
                        <a:t>0.3553535</a:t>
                      </a:r>
                      <a:endParaRPr b="1" sz="1200">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GB" sz="1200">
                          <a:solidFill>
                            <a:schemeClr val="lt1"/>
                          </a:solidFill>
                          <a:highlight>
                            <a:srgbClr val="FFFFFF"/>
                          </a:highlight>
                          <a:latin typeface="Montserrat"/>
                          <a:ea typeface="Montserrat"/>
                          <a:cs typeface="Montserrat"/>
                          <a:sym typeface="Montserrat"/>
                        </a:rPr>
                        <a:t>0.3550673</a:t>
                      </a:r>
                      <a:endParaRPr b="1" sz="1200">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GB" sz="1200">
                          <a:solidFill>
                            <a:schemeClr val="lt1"/>
                          </a:solidFill>
                          <a:highlight>
                            <a:srgbClr val="FFFFFF"/>
                          </a:highlight>
                          <a:latin typeface="Montserrat"/>
                          <a:ea typeface="Montserrat"/>
                          <a:cs typeface="Montserrat"/>
                          <a:sym typeface="Montserrat"/>
                        </a:rPr>
                        <a:t>0.3481087</a:t>
                      </a:r>
                      <a:endParaRPr b="1" sz="1200">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GB" sz="1200">
                          <a:solidFill>
                            <a:schemeClr val="lt1"/>
                          </a:solidFill>
                          <a:highlight>
                            <a:srgbClr val="FFFFFF"/>
                          </a:highlight>
                          <a:latin typeface="Montserrat"/>
                          <a:ea typeface="Montserrat"/>
                          <a:cs typeface="Montserrat"/>
                          <a:sym typeface="Montserrat"/>
                        </a:rPr>
                        <a:t>5.026478</a:t>
                      </a:r>
                      <a:endParaRPr b="1" sz="1200">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GB" sz="1200">
                          <a:solidFill>
                            <a:schemeClr val="lt1"/>
                          </a:solidFill>
                          <a:highlight>
                            <a:srgbClr val="FFFFFF"/>
                          </a:highlight>
                          <a:latin typeface="Montserrat"/>
                          <a:ea typeface="Montserrat"/>
                          <a:cs typeface="Montserrat"/>
                          <a:sym typeface="Montserrat"/>
                        </a:rPr>
                        <a:t>48.4015719</a:t>
                      </a:r>
                      <a:endParaRPr b="1" sz="1200">
                        <a:solidFill>
                          <a:schemeClr val="lt1"/>
                        </a:solidFill>
                        <a:latin typeface="Montserrat"/>
                        <a:ea typeface="Montserrat"/>
                        <a:cs typeface="Montserrat"/>
                        <a:sym typeface="Montserrat"/>
                      </a:endParaRPr>
                    </a:p>
                  </a:txBody>
                  <a:tcPr marT="91425" marB="91425" marR="91425" marL="91425"/>
                </a:tc>
              </a:tr>
              <a:tr h="615700">
                <a:tc>
                  <a:txBody>
                    <a:bodyPr/>
                    <a:lstStyle/>
                    <a:p>
                      <a:pPr indent="0" lvl="0" marL="0" rtl="0" algn="l">
                        <a:spcBef>
                          <a:spcPts val="0"/>
                        </a:spcBef>
                        <a:spcAft>
                          <a:spcPts val="0"/>
                        </a:spcAft>
                        <a:buNone/>
                      </a:pPr>
                      <a:r>
                        <a:rPr b="1" lang="en-GB" sz="1200">
                          <a:solidFill>
                            <a:schemeClr val="lt1"/>
                          </a:solidFill>
                          <a:latin typeface="Montserrat"/>
                          <a:ea typeface="Montserrat"/>
                          <a:cs typeface="Montserrat"/>
                          <a:sym typeface="Montserrat"/>
                        </a:rPr>
                        <a:t>GRADIENT BOOSTING</a:t>
                      </a:r>
                      <a:endParaRPr b="1" sz="1200">
                        <a:solidFill>
                          <a:schemeClr val="lt1"/>
                        </a:solidFill>
                        <a:latin typeface="Montserrat"/>
                        <a:ea typeface="Montserrat"/>
                        <a:cs typeface="Montserrat"/>
                        <a:sym typeface="Montserrat"/>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GB" sz="1200">
                          <a:solidFill>
                            <a:schemeClr val="lt1"/>
                          </a:solidFill>
                          <a:highlight>
                            <a:srgbClr val="FFFFFF"/>
                          </a:highlight>
                          <a:latin typeface="Montserrat"/>
                          <a:ea typeface="Montserrat"/>
                          <a:cs typeface="Montserrat"/>
                          <a:sym typeface="Montserrat"/>
                        </a:rPr>
                        <a:t>0.676331137</a:t>
                      </a:r>
                      <a:endParaRPr b="1" sz="1200">
                        <a:solidFill>
                          <a:schemeClr val="lt1"/>
                        </a:solidFill>
                        <a:latin typeface="Montserrat"/>
                        <a:ea typeface="Montserrat"/>
                        <a:cs typeface="Montserrat"/>
                        <a:sym typeface="Montserrat"/>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GB" sz="1200">
                          <a:solidFill>
                            <a:schemeClr val="lt1"/>
                          </a:solidFill>
                          <a:highlight>
                            <a:srgbClr val="FFFFFF"/>
                          </a:highlight>
                          <a:latin typeface="Montserrat"/>
                          <a:ea typeface="Montserrat"/>
                          <a:cs typeface="Montserrat"/>
                          <a:sym typeface="Montserrat"/>
                        </a:rPr>
                        <a:t>0.60851</a:t>
                      </a:r>
                      <a:endParaRPr b="1" sz="1200">
                        <a:solidFill>
                          <a:schemeClr val="lt1"/>
                        </a:solidFill>
                        <a:latin typeface="Montserrat"/>
                        <a:ea typeface="Montserrat"/>
                        <a:cs typeface="Montserrat"/>
                        <a:sym typeface="Montserrat"/>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GB" sz="1200">
                          <a:solidFill>
                            <a:schemeClr val="lt1"/>
                          </a:solidFill>
                          <a:highlight>
                            <a:srgbClr val="FFFFFF"/>
                          </a:highlight>
                          <a:latin typeface="Montserrat"/>
                          <a:ea typeface="Montserrat"/>
                          <a:cs typeface="Montserrat"/>
                          <a:sym typeface="Montserrat"/>
                        </a:rPr>
                        <a:t>0.6085</a:t>
                      </a:r>
                      <a:r>
                        <a:rPr b="1" lang="en-GB" sz="1200">
                          <a:solidFill>
                            <a:schemeClr val="lt1"/>
                          </a:solidFill>
                          <a:highlight>
                            <a:srgbClr val="FFFFFF"/>
                          </a:highlight>
                          <a:latin typeface="Montserrat"/>
                          <a:ea typeface="Montserrat"/>
                          <a:cs typeface="Montserrat"/>
                          <a:sym typeface="Montserrat"/>
                        </a:rPr>
                        <a:t>084</a:t>
                      </a:r>
                      <a:endParaRPr b="1" sz="1200">
                        <a:solidFill>
                          <a:schemeClr val="lt1"/>
                        </a:solidFill>
                        <a:latin typeface="Montserrat"/>
                        <a:ea typeface="Montserrat"/>
                        <a:cs typeface="Montserrat"/>
                        <a:sym typeface="Montserrat"/>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GB" sz="1200">
                          <a:solidFill>
                            <a:schemeClr val="lt1"/>
                          </a:solidFill>
                          <a:highlight>
                            <a:srgbClr val="FFFFFF"/>
                          </a:highlight>
                          <a:latin typeface="Montserrat"/>
                          <a:ea typeface="Montserrat"/>
                          <a:cs typeface="Montserrat"/>
                          <a:sym typeface="Montserrat"/>
                        </a:rPr>
                        <a:t>0.6046721</a:t>
                      </a:r>
                      <a:endParaRPr b="1" sz="1200">
                        <a:solidFill>
                          <a:schemeClr val="lt1"/>
                        </a:solidFill>
                        <a:latin typeface="Montserrat"/>
                        <a:ea typeface="Montserrat"/>
                        <a:cs typeface="Montserrat"/>
                        <a:sym typeface="Montserrat"/>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GB" sz="1200">
                          <a:solidFill>
                            <a:schemeClr val="lt1"/>
                          </a:solidFill>
                          <a:highlight>
                            <a:srgbClr val="FFFFFF"/>
                          </a:highlight>
                          <a:latin typeface="Montserrat"/>
                          <a:ea typeface="Montserrat"/>
                          <a:cs typeface="Montserrat"/>
                          <a:sym typeface="Montserrat"/>
                        </a:rPr>
                        <a:t>3.540035</a:t>
                      </a:r>
                      <a:endParaRPr b="1" sz="1200">
                        <a:solidFill>
                          <a:schemeClr val="lt1"/>
                        </a:solidFill>
                        <a:latin typeface="Montserrat"/>
                        <a:ea typeface="Montserrat"/>
                        <a:cs typeface="Montserrat"/>
                        <a:sym typeface="Montserrat"/>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GB" sz="1200">
                          <a:solidFill>
                            <a:schemeClr val="lt1"/>
                          </a:solidFill>
                          <a:highlight>
                            <a:srgbClr val="FFFFFF"/>
                          </a:highlight>
                          <a:latin typeface="Montserrat"/>
                          <a:ea typeface="Montserrat"/>
                          <a:cs typeface="Montserrat"/>
                          <a:sym typeface="Montserrat"/>
                        </a:rPr>
                        <a:t>29.3904512</a:t>
                      </a:r>
                      <a:endParaRPr b="1" sz="1200">
                        <a:solidFill>
                          <a:schemeClr val="lt1"/>
                        </a:solidFill>
                        <a:latin typeface="Montserrat"/>
                        <a:ea typeface="Montserrat"/>
                        <a:cs typeface="Montserrat"/>
                        <a:sym typeface="Montserrat"/>
                      </a:endParaRPr>
                    </a:p>
                  </a:txBody>
                  <a:tcPr marT="91425" marB="91425" marR="91425" marL="91425">
                    <a:lnB cap="flat" cmpd="sng" w="9525">
                      <a:solidFill>
                        <a:srgbClr val="9E9E9E"/>
                      </a:solidFill>
                      <a:prstDash val="solid"/>
                      <a:round/>
                      <a:headEnd len="sm" w="sm" type="none"/>
                      <a:tailEnd len="sm" w="sm" type="none"/>
                    </a:lnB>
                  </a:tcPr>
                </a:tc>
              </a:tr>
              <a:tr h="695325">
                <a:tc>
                  <a:txBody>
                    <a:bodyPr/>
                    <a:lstStyle/>
                    <a:p>
                      <a:pPr indent="0" lvl="0" marL="0" rtl="0" algn="l">
                        <a:spcBef>
                          <a:spcPts val="0"/>
                        </a:spcBef>
                        <a:spcAft>
                          <a:spcPts val="0"/>
                        </a:spcAft>
                        <a:buNone/>
                      </a:pPr>
                      <a:r>
                        <a:rPr b="1" lang="en-GB" sz="1200">
                          <a:solidFill>
                            <a:schemeClr val="lt1"/>
                          </a:solidFill>
                          <a:latin typeface="Montserrat"/>
                          <a:ea typeface="Montserrat"/>
                          <a:cs typeface="Montserrat"/>
                          <a:sym typeface="Montserrat"/>
                        </a:rPr>
                        <a:t>RANDOM FOREST</a:t>
                      </a:r>
                      <a:endParaRPr b="1" sz="1200">
                        <a:solidFill>
                          <a:schemeClr val="lt1"/>
                        </a:solidFill>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GB" sz="1200">
                          <a:solidFill>
                            <a:schemeClr val="lt1"/>
                          </a:solidFill>
                          <a:highlight>
                            <a:srgbClr val="FFFFFF"/>
                          </a:highlight>
                          <a:latin typeface="Montserrat"/>
                          <a:ea typeface="Montserrat"/>
                          <a:cs typeface="Montserrat"/>
                          <a:sym typeface="Montserrat"/>
                        </a:rPr>
                        <a:t>0.62637829</a:t>
                      </a:r>
                      <a:endParaRPr b="1" sz="1200">
                        <a:solidFill>
                          <a:schemeClr val="lt1"/>
                        </a:solidFill>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GB" sz="1200">
                          <a:solidFill>
                            <a:schemeClr val="lt1"/>
                          </a:solidFill>
                          <a:highlight>
                            <a:srgbClr val="FFFFFF"/>
                          </a:highlight>
                          <a:latin typeface="Montserrat"/>
                          <a:ea typeface="Montserrat"/>
                          <a:cs typeface="Montserrat"/>
                          <a:sym typeface="Montserrat"/>
                        </a:rPr>
                        <a:t>0.623421</a:t>
                      </a:r>
                      <a:endParaRPr b="1" sz="1200">
                        <a:solidFill>
                          <a:schemeClr val="lt1"/>
                        </a:solidFill>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GB" sz="1200">
                          <a:solidFill>
                            <a:schemeClr val="lt1"/>
                          </a:solidFill>
                          <a:highlight>
                            <a:srgbClr val="FFFFFF"/>
                          </a:highlight>
                          <a:latin typeface="Montserrat"/>
                          <a:ea typeface="Montserrat"/>
                          <a:cs typeface="Montserrat"/>
                          <a:sym typeface="Montserrat"/>
                        </a:rPr>
                        <a:t>0.6234206</a:t>
                      </a:r>
                      <a:endParaRPr b="1" sz="1200">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sz="1200">
                        <a:solidFill>
                          <a:schemeClr val="lt1"/>
                        </a:solidFill>
                        <a:highlight>
                          <a:srgbClr val="FFFFFF"/>
                        </a:highlight>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GB" sz="1200">
                          <a:solidFill>
                            <a:schemeClr val="lt1"/>
                          </a:solidFill>
                          <a:highlight>
                            <a:srgbClr val="FFFFFF"/>
                          </a:highlight>
                          <a:latin typeface="Montserrat"/>
                          <a:ea typeface="Montserrat"/>
                          <a:cs typeface="Montserrat"/>
                          <a:sym typeface="Montserrat"/>
                        </a:rPr>
                        <a:t>0.6152057</a:t>
                      </a:r>
                      <a:endParaRPr b="1" sz="1200">
                        <a:solidFill>
                          <a:schemeClr val="lt1"/>
                        </a:solidFill>
                        <a:highlight>
                          <a:srgbClr val="FFFFFF"/>
                        </a:highlight>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GB" sz="1200">
                          <a:solidFill>
                            <a:schemeClr val="lt1"/>
                          </a:solidFill>
                          <a:highlight>
                            <a:srgbClr val="FFFFFF"/>
                          </a:highlight>
                          <a:latin typeface="Montserrat"/>
                          <a:ea typeface="Montserrat"/>
                          <a:cs typeface="Montserrat"/>
                          <a:sym typeface="Montserrat"/>
                        </a:rPr>
                        <a:t>3.4301030</a:t>
                      </a:r>
                      <a:endParaRPr b="1" sz="1200">
                        <a:solidFill>
                          <a:schemeClr val="lt1"/>
                        </a:solidFill>
                        <a:highlight>
                          <a:srgbClr val="FFFFFF"/>
                        </a:highlight>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GB" sz="1200">
                          <a:solidFill>
                            <a:schemeClr val="lt1"/>
                          </a:solidFill>
                          <a:highlight>
                            <a:srgbClr val="FFFFFF"/>
                          </a:highlight>
                          <a:latin typeface="Montserrat"/>
                          <a:ea typeface="Montserrat"/>
                          <a:cs typeface="Montserrat"/>
                          <a:sym typeface="Montserrat"/>
                        </a:rPr>
                        <a:t>28.2619184</a:t>
                      </a:r>
                      <a:endParaRPr b="1" sz="1200">
                        <a:solidFill>
                          <a:schemeClr val="lt1"/>
                        </a:solidFill>
                        <a:highlight>
                          <a:srgbClr val="FFFFFF"/>
                        </a:highlight>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74475">
                <a:tc>
                  <a:txBody>
                    <a:bodyPr/>
                    <a:lstStyle/>
                    <a:p>
                      <a:pPr indent="0" lvl="0" marL="0" rtl="0" algn="l">
                        <a:spcBef>
                          <a:spcPts val="0"/>
                        </a:spcBef>
                        <a:spcAft>
                          <a:spcPts val="0"/>
                        </a:spcAft>
                        <a:buNone/>
                      </a:pPr>
                      <a:r>
                        <a:rPr b="1" lang="en-GB" sz="1200">
                          <a:solidFill>
                            <a:schemeClr val="dk1"/>
                          </a:solidFill>
                          <a:latin typeface="Montserrat"/>
                          <a:ea typeface="Montserrat"/>
                          <a:cs typeface="Montserrat"/>
                          <a:sym typeface="Montserrat"/>
                        </a:rPr>
                        <a:t>XGBOOST</a:t>
                      </a:r>
                      <a:endParaRPr b="1" sz="1200">
                        <a:solidFill>
                          <a:schemeClr val="dk1"/>
                        </a:solidFill>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b="1" lang="en-GB" sz="1200">
                          <a:solidFill>
                            <a:schemeClr val="dk1"/>
                          </a:solidFill>
                          <a:highlight>
                            <a:srgbClr val="FFFFFF"/>
                          </a:highlight>
                          <a:latin typeface="Montserrat"/>
                          <a:ea typeface="Montserrat"/>
                          <a:cs typeface="Montserrat"/>
                          <a:sym typeface="Montserrat"/>
                        </a:rPr>
                        <a:t>0.84559453</a:t>
                      </a:r>
                      <a:endParaRPr b="1" sz="1200">
                        <a:solidFill>
                          <a:schemeClr val="dk1"/>
                        </a:solidFill>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b="1" lang="en-GB" sz="1200">
                          <a:solidFill>
                            <a:schemeClr val="dk1"/>
                          </a:solidFill>
                          <a:highlight>
                            <a:srgbClr val="FFFFFF"/>
                          </a:highlight>
                          <a:latin typeface="Montserrat"/>
                          <a:ea typeface="Montserrat"/>
                          <a:cs typeface="Montserrat"/>
                          <a:sym typeface="Montserrat"/>
                        </a:rPr>
                        <a:t>0.84211254</a:t>
                      </a:r>
                      <a:endParaRPr b="1" sz="1200">
                        <a:solidFill>
                          <a:schemeClr val="dk1"/>
                        </a:solidFill>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b="1" lang="en-GB" sz="1200">
                          <a:solidFill>
                            <a:schemeClr val="dk1"/>
                          </a:solidFill>
                          <a:highlight>
                            <a:srgbClr val="FFFFFF"/>
                          </a:highlight>
                          <a:latin typeface="Montserrat"/>
                          <a:ea typeface="Montserrat"/>
                          <a:cs typeface="Montserrat"/>
                          <a:sym typeface="Montserrat"/>
                        </a:rPr>
                        <a:t>0.84211254</a:t>
                      </a:r>
                      <a:endParaRPr b="1" sz="1200">
                        <a:solidFill>
                          <a:schemeClr val="dk1"/>
                        </a:solidFill>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b="1" lang="en-GB" sz="1200">
                          <a:solidFill>
                            <a:schemeClr val="dk1"/>
                          </a:solidFill>
                          <a:highlight>
                            <a:srgbClr val="FFFFFF"/>
                          </a:highlight>
                          <a:latin typeface="Montserrat"/>
                          <a:ea typeface="Montserrat"/>
                          <a:cs typeface="Montserrat"/>
                          <a:sym typeface="Montserrat"/>
                        </a:rPr>
                        <a:t>0.8386682</a:t>
                      </a:r>
                      <a:endParaRPr b="1" sz="1200">
                        <a:solidFill>
                          <a:schemeClr val="dk1"/>
                        </a:solidFill>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b="1" lang="en-GB" sz="1200">
                          <a:solidFill>
                            <a:schemeClr val="dk1"/>
                          </a:solidFill>
                          <a:highlight>
                            <a:srgbClr val="FFFFFF"/>
                          </a:highlight>
                          <a:latin typeface="Montserrat"/>
                          <a:ea typeface="Montserrat"/>
                          <a:cs typeface="Montserrat"/>
                          <a:sym typeface="Montserrat"/>
                        </a:rPr>
                        <a:t>2.2667203</a:t>
                      </a:r>
                      <a:endParaRPr b="1" sz="1200">
                        <a:solidFill>
                          <a:schemeClr val="dk1"/>
                        </a:solidFill>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b="1" lang="en-GB" sz="1200">
                          <a:solidFill>
                            <a:schemeClr val="dk1"/>
                          </a:solidFill>
                          <a:highlight>
                            <a:srgbClr val="FFFFFF"/>
                          </a:highlight>
                          <a:latin typeface="Montserrat"/>
                          <a:ea typeface="Montserrat"/>
                          <a:cs typeface="Montserrat"/>
                          <a:sym typeface="Montserrat"/>
                        </a:rPr>
                        <a:t>11.8493008</a:t>
                      </a:r>
                      <a:endParaRPr b="1" sz="1200">
                        <a:solidFill>
                          <a:schemeClr val="dk1"/>
                        </a:solidFill>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Feature Importance</a:t>
            </a:r>
            <a:endParaRPr b="1"/>
          </a:p>
        </p:txBody>
      </p:sp>
      <p:pic>
        <p:nvPicPr>
          <p:cNvPr id="149" name="Google Shape;149;p27"/>
          <p:cNvPicPr preferRelativeResize="0"/>
          <p:nvPr/>
        </p:nvPicPr>
        <p:blipFill>
          <a:blip r:embed="rId3">
            <a:alphaModFix/>
          </a:blip>
          <a:stretch>
            <a:fillRect/>
          </a:stretch>
        </p:blipFill>
        <p:spPr>
          <a:xfrm>
            <a:off x="206000" y="923875"/>
            <a:ext cx="8732001" cy="3991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Challenges</a:t>
            </a:r>
            <a:endParaRPr b="1">
              <a:latin typeface="Montserrat"/>
              <a:ea typeface="Montserrat"/>
              <a:cs typeface="Montserrat"/>
              <a:sym typeface="Montserrat"/>
            </a:endParaRPr>
          </a:p>
        </p:txBody>
      </p:sp>
      <p:sp>
        <p:nvSpPr>
          <p:cNvPr id="155" name="Google Shape;155;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Feature engineering</a:t>
            </a:r>
            <a:endParaRPr b="1"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To the dependent variable</a:t>
            </a:r>
            <a:endParaRPr b="1"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Filtering discrete values</a:t>
            </a:r>
            <a:endParaRPr b="1"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Feature selection</a:t>
            </a:r>
            <a:endParaRPr b="1" sz="1600">
              <a:solidFill>
                <a:schemeClr val="lt1"/>
              </a:solidFill>
              <a:latin typeface="Montserrat"/>
              <a:ea typeface="Montserrat"/>
              <a:cs typeface="Montserrat"/>
              <a:sym typeface="Montserrat"/>
            </a:endParaRPr>
          </a:p>
          <a:p>
            <a:pPr indent="0" lvl="0" marL="457200" rtl="0" algn="l">
              <a:spcBef>
                <a:spcPts val="0"/>
              </a:spcBef>
              <a:spcAft>
                <a:spcPts val="0"/>
              </a:spcAft>
              <a:buNone/>
            </a:pPr>
            <a:r>
              <a:t/>
            </a:r>
            <a:endParaRPr b="1" sz="1600">
              <a:solidFill>
                <a:schemeClr val="lt1"/>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Conclusion</a:t>
            </a:r>
            <a:endParaRPr b="1">
              <a:latin typeface="Montserrat"/>
              <a:ea typeface="Montserrat"/>
              <a:cs typeface="Montserrat"/>
              <a:sym typeface="Montserrat"/>
            </a:endParaRPr>
          </a:p>
        </p:txBody>
      </p:sp>
      <p:sp>
        <p:nvSpPr>
          <p:cNvPr id="161" name="Google Shape;161;p29"/>
          <p:cNvSpPr txBox="1"/>
          <p:nvPr>
            <p:ph idx="1" type="body"/>
          </p:nvPr>
        </p:nvSpPr>
        <p:spPr>
          <a:xfrm>
            <a:off x="311700" y="8476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600">
                <a:solidFill>
                  <a:schemeClr val="lt1"/>
                </a:solidFill>
                <a:highlight>
                  <a:srgbClr val="FFFFFF"/>
                </a:highlight>
                <a:latin typeface="Montserrat"/>
                <a:ea typeface="Montserrat"/>
                <a:cs typeface="Montserrat"/>
                <a:sym typeface="Montserrat"/>
              </a:rPr>
              <a:t>This resulting model can be used by Mobiticket and bus operators to anticipate for the tickets for certain rides. We have compared the performance of six different regression models. XGBoost regression model performed the best among them including the ensemble model proposed with the lowest error rate. We pre-processed data to apply regression models for forecasting the speed of vehicles and distance between the source and destination.</a:t>
            </a:r>
            <a:endParaRPr b="1" sz="1600">
              <a:solidFill>
                <a:schemeClr val="lt1"/>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GB">
                <a:latin typeface="Montserrat"/>
                <a:ea typeface="Montserrat"/>
                <a:cs typeface="Montserrat"/>
                <a:sym typeface="Montserrat"/>
              </a:rPr>
              <a:t>Q &amp; A</a:t>
            </a:r>
            <a:endParaRPr b="1">
              <a:latin typeface="Montserrat"/>
              <a:ea typeface="Montserrat"/>
              <a:cs typeface="Montserrat"/>
              <a:sym typeface="Montserrat"/>
            </a:endParaRPr>
          </a:p>
        </p:txBody>
      </p:sp>
      <p:sp>
        <p:nvSpPr>
          <p:cNvPr id="167" name="Google Shape;167;p3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1" type="body"/>
          </p:nvPr>
        </p:nvSpPr>
        <p:spPr>
          <a:xfrm>
            <a:off x="311700" y="79652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Problem Statement</a:t>
            </a:r>
            <a:endParaRPr b="1"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Data Summary</a:t>
            </a:r>
            <a:endParaRPr b="1"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Ride Origination Towns</a:t>
            </a:r>
            <a:endParaRPr b="1"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Travel time</a:t>
            </a:r>
            <a:endParaRPr b="1"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Analysis Details 2</a:t>
            </a:r>
            <a:endParaRPr b="1"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Quarterly Trend</a:t>
            </a:r>
            <a:endParaRPr b="1"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Month wise booking trends</a:t>
            </a:r>
            <a:endParaRPr b="1"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Hourly Travel Trend</a:t>
            </a:r>
            <a:endParaRPr b="1"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Day wise Travel Trend</a:t>
            </a:r>
            <a:endParaRPr b="1"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Feature Engineering</a:t>
            </a:r>
            <a:endParaRPr b="1"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ML Models and Metrics</a:t>
            </a:r>
            <a:endParaRPr b="1"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Challenges</a:t>
            </a:r>
            <a:endParaRPr b="1"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Conclusion</a:t>
            </a:r>
            <a:endParaRPr b="1" sz="1600">
              <a:solidFill>
                <a:schemeClr val="lt1"/>
              </a:solidFill>
              <a:latin typeface="Montserrat"/>
              <a:ea typeface="Montserrat"/>
              <a:cs typeface="Montserrat"/>
              <a:sym typeface="Montserrat"/>
            </a:endParaRPr>
          </a:p>
        </p:txBody>
      </p:sp>
      <p:sp>
        <p:nvSpPr>
          <p:cNvPr id="61" name="Google Shape;61;p14"/>
          <p:cNvSpPr txBox="1"/>
          <p:nvPr>
            <p:ph type="title"/>
          </p:nvPr>
        </p:nvSpPr>
        <p:spPr>
          <a:xfrm>
            <a:off x="311700" y="151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000">
                <a:latin typeface="Montserrat"/>
                <a:ea typeface="Montserrat"/>
                <a:cs typeface="Montserrat"/>
                <a:sym typeface="Montserrat"/>
              </a:rPr>
              <a:t>Content</a:t>
            </a:r>
            <a:endParaRPr b="1" sz="3000">
              <a:latin typeface="Montserrat"/>
              <a:ea typeface="Montserrat"/>
              <a:cs typeface="Montserrat"/>
              <a:sym typeface="Montserrat"/>
            </a:endParaRPr>
          </a:p>
        </p:txBody>
      </p:sp>
      <p:pic>
        <p:nvPicPr>
          <p:cNvPr id="62" name="Google Shape;62;p14"/>
          <p:cNvPicPr preferRelativeResize="0"/>
          <p:nvPr/>
        </p:nvPicPr>
        <p:blipFill>
          <a:blip r:embed="rId3">
            <a:alphaModFix/>
          </a:blip>
          <a:stretch>
            <a:fillRect/>
          </a:stretch>
        </p:blipFill>
        <p:spPr>
          <a:xfrm>
            <a:off x="4885425" y="724075"/>
            <a:ext cx="3908525" cy="3675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000">
                <a:latin typeface="Montserrat"/>
                <a:ea typeface="Montserrat"/>
                <a:cs typeface="Montserrat"/>
                <a:sym typeface="Montserrat"/>
              </a:rPr>
              <a:t>Problem Statement</a:t>
            </a:r>
            <a:endParaRPr b="1" sz="3000">
              <a:latin typeface="Montserrat"/>
              <a:ea typeface="Montserrat"/>
              <a:cs typeface="Montserrat"/>
              <a:sym typeface="Montserrat"/>
            </a:endParaRPr>
          </a:p>
        </p:txBody>
      </p:sp>
      <p:sp>
        <p:nvSpPr>
          <p:cNvPr id="68" name="Google Shape;68;p15"/>
          <p:cNvSpPr txBox="1"/>
          <p:nvPr>
            <p:ph idx="1" type="body"/>
          </p:nvPr>
        </p:nvSpPr>
        <p:spPr>
          <a:xfrm>
            <a:off x="311700" y="1152475"/>
            <a:ext cx="5572500" cy="3416400"/>
          </a:xfrm>
          <a:prstGeom prst="rect">
            <a:avLst/>
          </a:prstGeom>
        </p:spPr>
        <p:txBody>
          <a:bodyPr anchorCtr="0" anchor="t" bIns="91425" lIns="91425" spcFirstLastPara="1" rIns="91425" wrap="square" tIns="91425">
            <a:noAutofit/>
          </a:bodyPr>
          <a:lstStyle/>
          <a:p>
            <a:pPr indent="0" lvl="0" marL="0" rtl="0" algn="l">
              <a:spcBef>
                <a:spcPts val="700"/>
              </a:spcBef>
              <a:spcAft>
                <a:spcPts val="0"/>
              </a:spcAft>
              <a:buNone/>
            </a:pPr>
            <a:r>
              <a:rPr b="1" lang="en-GB" sz="1600">
                <a:solidFill>
                  <a:schemeClr val="lt1"/>
                </a:solidFill>
                <a:latin typeface="Montserrat"/>
                <a:ea typeface="Montserrat"/>
                <a:cs typeface="Montserrat"/>
                <a:sym typeface="Montserrat"/>
              </a:rPr>
              <a:t>Exploring 14 different </a:t>
            </a:r>
            <a:r>
              <a:rPr b="1" lang="en-GB" sz="1600">
                <a:solidFill>
                  <a:schemeClr val="lt1"/>
                </a:solidFill>
                <a:highlight>
                  <a:srgbClr val="FFFFFF"/>
                </a:highlight>
                <a:latin typeface="Montserrat"/>
                <a:ea typeface="Montserrat"/>
                <a:cs typeface="Montserrat"/>
                <a:sym typeface="Montserrat"/>
              </a:rPr>
              <a:t>towns to the North-West of Nairobi towards Lake Victoria and </a:t>
            </a:r>
            <a:r>
              <a:rPr b="1" lang="en-GB" sz="1600">
                <a:solidFill>
                  <a:schemeClr val="lt1"/>
                </a:solidFill>
                <a:latin typeface="Montserrat"/>
                <a:ea typeface="Montserrat"/>
                <a:cs typeface="Montserrat"/>
                <a:sym typeface="Montserrat"/>
              </a:rPr>
              <a:t>u</a:t>
            </a:r>
            <a:r>
              <a:rPr b="1" lang="en-GB" sz="1600">
                <a:solidFill>
                  <a:schemeClr val="lt1"/>
                </a:solidFill>
                <a:latin typeface="Montserrat"/>
                <a:ea typeface="Montserrat"/>
                <a:cs typeface="Montserrat"/>
                <a:sym typeface="Montserrat"/>
              </a:rPr>
              <a:t>sing the data provided by bus ticket sales from Mobiticket, predicting the number of tickets that will be sold for buses that ends into Nairobi.</a:t>
            </a:r>
            <a:endParaRPr b="1" sz="1600">
              <a:solidFill>
                <a:schemeClr val="lt1"/>
              </a:solidFill>
              <a:latin typeface="Montserrat"/>
              <a:ea typeface="Montserrat"/>
              <a:cs typeface="Montserrat"/>
              <a:sym typeface="Montserrat"/>
            </a:endParaRPr>
          </a:p>
          <a:p>
            <a:pPr indent="0" lvl="0" marL="0" rtl="0" algn="l">
              <a:spcBef>
                <a:spcPts val="700"/>
              </a:spcBef>
              <a:spcAft>
                <a:spcPts val="0"/>
              </a:spcAft>
              <a:buNone/>
            </a:pPr>
            <a:r>
              <a:t/>
            </a:r>
            <a:endParaRPr b="1" sz="1600">
              <a:solidFill>
                <a:schemeClr val="lt1"/>
              </a:solidFill>
              <a:latin typeface="Montserrat"/>
              <a:ea typeface="Montserrat"/>
              <a:cs typeface="Montserrat"/>
              <a:sym typeface="Montserrat"/>
            </a:endParaRPr>
          </a:p>
          <a:p>
            <a:pPr indent="0" lvl="0" marL="0" rtl="0" algn="l">
              <a:spcBef>
                <a:spcPts val="700"/>
              </a:spcBef>
              <a:spcAft>
                <a:spcPts val="0"/>
              </a:spcAft>
              <a:buNone/>
            </a:pPr>
            <a:r>
              <a:t/>
            </a:r>
            <a:endParaRPr b="1" sz="1600">
              <a:solidFill>
                <a:schemeClr val="lt1"/>
              </a:solidFill>
              <a:latin typeface="Montserrat"/>
              <a:ea typeface="Montserrat"/>
              <a:cs typeface="Montserrat"/>
              <a:sym typeface="Montserrat"/>
            </a:endParaRPr>
          </a:p>
          <a:p>
            <a:pPr indent="0" lvl="0" marL="0" rtl="0" algn="l">
              <a:spcBef>
                <a:spcPts val="700"/>
              </a:spcBef>
              <a:spcAft>
                <a:spcPts val="0"/>
              </a:spcAft>
              <a:buNone/>
            </a:pPr>
            <a:r>
              <a:t/>
            </a:r>
            <a:endParaRPr b="1" sz="1600">
              <a:solidFill>
                <a:schemeClr val="lt1"/>
              </a:solidFill>
              <a:latin typeface="Montserrat"/>
              <a:ea typeface="Montserrat"/>
              <a:cs typeface="Montserrat"/>
              <a:sym typeface="Montserrat"/>
            </a:endParaRPr>
          </a:p>
          <a:p>
            <a:pPr indent="0" lvl="0" marL="0" rtl="0" algn="l">
              <a:spcBef>
                <a:spcPts val="700"/>
              </a:spcBef>
              <a:spcAft>
                <a:spcPts val="0"/>
              </a:spcAft>
              <a:buNone/>
            </a:pPr>
            <a:r>
              <a:t/>
            </a:r>
            <a:endParaRPr b="1" sz="1600">
              <a:solidFill>
                <a:schemeClr val="lt1"/>
              </a:solidFill>
              <a:latin typeface="Montserrat"/>
              <a:ea typeface="Montserrat"/>
              <a:cs typeface="Montserrat"/>
              <a:sym typeface="Montserrat"/>
            </a:endParaRPr>
          </a:p>
          <a:p>
            <a:pPr indent="0" lvl="0" marL="0" rtl="0" algn="l">
              <a:spcBef>
                <a:spcPts val="700"/>
              </a:spcBef>
              <a:spcAft>
                <a:spcPts val="0"/>
              </a:spcAft>
              <a:buNone/>
            </a:pPr>
            <a:r>
              <a:t/>
            </a:r>
            <a:endParaRPr b="1" sz="1600">
              <a:solidFill>
                <a:schemeClr val="lt1"/>
              </a:solidFill>
              <a:latin typeface="Montserrat"/>
              <a:ea typeface="Montserrat"/>
              <a:cs typeface="Montserrat"/>
              <a:sym typeface="Montserrat"/>
            </a:endParaRPr>
          </a:p>
        </p:txBody>
      </p:sp>
      <p:pic>
        <p:nvPicPr>
          <p:cNvPr id="69" name="Google Shape;69;p15"/>
          <p:cNvPicPr preferRelativeResize="0"/>
          <p:nvPr/>
        </p:nvPicPr>
        <p:blipFill>
          <a:blip r:embed="rId3">
            <a:alphaModFix/>
          </a:blip>
          <a:stretch>
            <a:fillRect/>
          </a:stretch>
        </p:blipFill>
        <p:spPr>
          <a:xfrm>
            <a:off x="5016700" y="2529925"/>
            <a:ext cx="3390875" cy="2398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267225" y="1246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Data Summary</a:t>
            </a:r>
            <a:endParaRPr b="1">
              <a:latin typeface="Montserrat"/>
              <a:ea typeface="Montserrat"/>
              <a:cs typeface="Montserrat"/>
              <a:sym typeface="Montserrat"/>
            </a:endParaRPr>
          </a:p>
        </p:txBody>
      </p:sp>
      <p:sp>
        <p:nvSpPr>
          <p:cNvPr id="75" name="Google Shape;75;p16"/>
          <p:cNvSpPr txBox="1"/>
          <p:nvPr>
            <p:ph idx="1" type="body"/>
          </p:nvPr>
        </p:nvSpPr>
        <p:spPr>
          <a:xfrm>
            <a:off x="311700" y="7609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solidFill>
                  <a:schemeClr val="lt1"/>
                </a:solidFill>
                <a:highlight>
                  <a:srgbClr val="FFFFFF"/>
                </a:highlight>
                <a:latin typeface="Montserrat"/>
                <a:ea typeface="Montserrat"/>
                <a:cs typeface="Montserrat"/>
                <a:sym typeface="Montserrat"/>
              </a:rPr>
              <a:t> This dataset includes the variables from  </a:t>
            </a:r>
            <a:r>
              <a:rPr lang="en-GB" sz="1500">
                <a:solidFill>
                  <a:schemeClr val="lt1"/>
                </a:solidFill>
                <a:highlight>
                  <a:srgbClr val="FFFFFF"/>
                </a:highlight>
                <a:latin typeface="Montserrat"/>
                <a:ea typeface="Montserrat"/>
                <a:cs typeface="Montserrat"/>
                <a:sym typeface="Montserrat"/>
              </a:rPr>
              <a:t>17 October 2017 to  20 April 2018</a:t>
            </a:r>
            <a:endParaRPr sz="1500">
              <a:solidFill>
                <a:schemeClr val="lt1"/>
              </a:solidFill>
              <a:highlight>
                <a:srgbClr val="FFFFFF"/>
              </a:highlight>
              <a:latin typeface="Montserrat"/>
              <a:ea typeface="Montserrat"/>
              <a:cs typeface="Montserrat"/>
              <a:sym typeface="Montserrat"/>
            </a:endParaRPr>
          </a:p>
          <a:p>
            <a:pPr indent="-323850" lvl="0" marL="457200" rtl="0" algn="l">
              <a:spcBef>
                <a:spcPts val="600"/>
              </a:spcBef>
              <a:spcAft>
                <a:spcPts val="0"/>
              </a:spcAft>
              <a:buClr>
                <a:schemeClr val="lt1"/>
              </a:buClr>
              <a:buSzPts val="1500"/>
              <a:buFont typeface="Montserrat"/>
              <a:buChar char="●"/>
            </a:pPr>
            <a:r>
              <a:rPr b="1" lang="en-GB" sz="1500">
                <a:solidFill>
                  <a:schemeClr val="lt1"/>
                </a:solidFill>
                <a:latin typeface="Montserrat"/>
                <a:ea typeface="Montserrat"/>
                <a:cs typeface="Montserrat"/>
                <a:sym typeface="Montserrat"/>
              </a:rPr>
              <a:t>ride_id</a:t>
            </a:r>
            <a:r>
              <a:rPr lang="en-GB" sz="1500">
                <a:solidFill>
                  <a:schemeClr val="lt1"/>
                </a:solidFill>
                <a:latin typeface="Montserrat"/>
                <a:ea typeface="Montserrat"/>
                <a:cs typeface="Montserrat"/>
                <a:sym typeface="Montserrat"/>
              </a:rPr>
              <a:t>: unique ID of a vehicle on a specific route on a specific day and time.</a:t>
            </a:r>
            <a:endParaRPr sz="1500">
              <a:solidFill>
                <a:schemeClr val="lt1"/>
              </a:solidFill>
              <a:latin typeface="Montserrat"/>
              <a:ea typeface="Montserrat"/>
              <a:cs typeface="Montserrat"/>
              <a:sym typeface="Montserrat"/>
            </a:endParaRPr>
          </a:p>
          <a:p>
            <a:pPr indent="-323850" lvl="0" marL="457200" rtl="0" algn="l">
              <a:spcBef>
                <a:spcPts val="0"/>
              </a:spcBef>
              <a:spcAft>
                <a:spcPts val="0"/>
              </a:spcAft>
              <a:buClr>
                <a:schemeClr val="lt1"/>
              </a:buClr>
              <a:buSzPts val="1500"/>
              <a:buFont typeface="Montserrat"/>
              <a:buChar char="●"/>
            </a:pPr>
            <a:r>
              <a:rPr b="1" lang="en-GB" sz="1500">
                <a:solidFill>
                  <a:schemeClr val="lt1"/>
                </a:solidFill>
                <a:latin typeface="Montserrat"/>
                <a:ea typeface="Montserrat"/>
                <a:cs typeface="Montserrat"/>
                <a:sym typeface="Montserrat"/>
              </a:rPr>
              <a:t>seat_number:</a:t>
            </a:r>
            <a:r>
              <a:rPr lang="en-GB" sz="1500">
                <a:solidFill>
                  <a:schemeClr val="lt1"/>
                </a:solidFill>
                <a:latin typeface="Montserrat"/>
                <a:ea typeface="Montserrat"/>
                <a:cs typeface="Montserrat"/>
                <a:sym typeface="Montserrat"/>
              </a:rPr>
              <a:t> seat assigned to ticket</a:t>
            </a:r>
            <a:endParaRPr sz="1500">
              <a:solidFill>
                <a:schemeClr val="lt1"/>
              </a:solidFill>
              <a:latin typeface="Montserrat"/>
              <a:ea typeface="Montserrat"/>
              <a:cs typeface="Montserrat"/>
              <a:sym typeface="Montserrat"/>
            </a:endParaRPr>
          </a:p>
          <a:p>
            <a:pPr indent="-323850" lvl="0" marL="457200" rtl="0" algn="l">
              <a:spcBef>
                <a:spcPts val="0"/>
              </a:spcBef>
              <a:spcAft>
                <a:spcPts val="0"/>
              </a:spcAft>
              <a:buClr>
                <a:schemeClr val="lt1"/>
              </a:buClr>
              <a:buSzPts val="1500"/>
              <a:buFont typeface="Montserrat"/>
              <a:buChar char="●"/>
            </a:pPr>
            <a:r>
              <a:rPr b="1" lang="en-GB" sz="1500">
                <a:solidFill>
                  <a:schemeClr val="lt1"/>
                </a:solidFill>
                <a:latin typeface="Montserrat"/>
                <a:ea typeface="Montserrat"/>
                <a:cs typeface="Montserrat"/>
                <a:sym typeface="Montserrat"/>
              </a:rPr>
              <a:t>payment_method:</a:t>
            </a:r>
            <a:r>
              <a:rPr lang="en-GB" sz="1500">
                <a:solidFill>
                  <a:schemeClr val="lt1"/>
                </a:solidFill>
                <a:latin typeface="Montserrat"/>
                <a:ea typeface="Montserrat"/>
                <a:cs typeface="Montserrat"/>
                <a:sym typeface="Montserrat"/>
              </a:rPr>
              <a:t> method used by customer to purchase ticket from Mobiticket </a:t>
            </a:r>
            <a:endParaRPr sz="1500">
              <a:solidFill>
                <a:schemeClr val="lt1"/>
              </a:solidFill>
              <a:latin typeface="Montserrat"/>
              <a:ea typeface="Montserrat"/>
              <a:cs typeface="Montserrat"/>
              <a:sym typeface="Montserrat"/>
            </a:endParaRPr>
          </a:p>
          <a:p>
            <a:pPr indent="-323850" lvl="0" marL="457200" rtl="0" algn="l">
              <a:spcBef>
                <a:spcPts val="0"/>
              </a:spcBef>
              <a:spcAft>
                <a:spcPts val="0"/>
              </a:spcAft>
              <a:buClr>
                <a:schemeClr val="lt1"/>
              </a:buClr>
              <a:buSzPts val="1500"/>
              <a:buFont typeface="Montserrat"/>
              <a:buChar char="●"/>
            </a:pPr>
            <a:r>
              <a:rPr b="1" lang="en-GB" sz="1500">
                <a:solidFill>
                  <a:schemeClr val="lt1"/>
                </a:solidFill>
                <a:latin typeface="Montserrat"/>
                <a:ea typeface="Montserrat"/>
                <a:cs typeface="Montserrat"/>
                <a:sym typeface="Montserrat"/>
              </a:rPr>
              <a:t>payment_receipt:</a:t>
            </a:r>
            <a:r>
              <a:rPr lang="en-GB" sz="1500">
                <a:solidFill>
                  <a:schemeClr val="lt1"/>
                </a:solidFill>
                <a:latin typeface="Montserrat"/>
                <a:ea typeface="Montserrat"/>
                <a:cs typeface="Montserrat"/>
                <a:sym typeface="Montserrat"/>
              </a:rPr>
              <a:t> unique id number for ticket purchased from Mobiticket</a:t>
            </a:r>
            <a:endParaRPr sz="1500">
              <a:solidFill>
                <a:schemeClr val="lt1"/>
              </a:solidFill>
              <a:latin typeface="Montserrat"/>
              <a:ea typeface="Montserrat"/>
              <a:cs typeface="Montserrat"/>
              <a:sym typeface="Montserrat"/>
            </a:endParaRPr>
          </a:p>
          <a:p>
            <a:pPr indent="-323850" lvl="0" marL="457200" rtl="0" algn="l">
              <a:spcBef>
                <a:spcPts val="0"/>
              </a:spcBef>
              <a:spcAft>
                <a:spcPts val="0"/>
              </a:spcAft>
              <a:buClr>
                <a:schemeClr val="lt1"/>
              </a:buClr>
              <a:buSzPts val="1500"/>
              <a:buFont typeface="Montserrat"/>
              <a:buChar char="●"/>
            </a:pPr>
            <a:r>
              <a:rPr b="1" lang="en-GB" sz="1500">
                <a:solidFill>
                  <a:schemeClr val="lt1"/>
                </a:solidFill>
                <a:latin typeface="Montserrat"/>
                <a:ea typeface="Montserrat"/>
                <a:cs typeface="Montserrat"/>
                <a:sym typeface="Montserrat"/>
              </a:rPr>
              <a:t>travel_date:</a:t>
            </a:r>
            <a:r>
              <a:rPr lang="en-GB" sz="1500">
                <a:solidFill>
                  <a:schemeClr val="lt1"/>
                </a:solidFill>
                <a:latin typeface="Montserrat"/>
                <a:ea typeface="Montserrat"/>
                <a:cs typeface="Montserrat"/>
                <a:sym typeface="Montserrat"/>
              </a:rPr>
              <a:t> date of ride departure. (MM</a:t>
            </a:r>
            <a:r>
              <a:rPr lang="en-GB" sz="1500" u="sng">
                <a:solidFill>
                  <a:schemeClr val="lt1"/>
                </a:solidFill>
                <a:latin typeface="Montserrat"/>
                <a:ea typeface="Montserrat"/>
                <a:cs typeface="Montserrat"/>
                <a:sym typeface="Montserrat"/>
                <a:hlinkClick r:id="rId3">
                  <a:extLst>
                    <a:ext uri="{A12FA001-AC4F-418D-AE19-62706E023703}">
                      <ahyp:hlinkClr val="tx"/>
                    </a:ext>
                  </a:extLst>
                </a:hlinkClick>
              </a:rPr>
              <a:t>/DD/YYYY</a:t>
            </a:r>
            <a:r>
              <a:rPr lang="en-GB" sz="1500">
                <a:solidFill>
                  <a:schemeClr val="lt1"/>
                </a:solidFill>
                <a:latin typeface="Montserrat"/>
                <a:ea typeface="Montserrat"/>
                <a:cs typeface="Montserrat"/>
                <a:sym typeface="Montserrat"/>
              </a:rPr>
              <a:t>)</a:t>
            </a:r>
            <a:endParaRPr sz="1500">
              <a:solidFill>
                <a:schemeClr val="lt1"/>
              </a:solidFill>
              <a:latin typeface="Montserrat"/>
              <a:ea typeface="Montserrat"/>
              <a:cs typeface="Montserrat"/>
              <a:sym typeface="Montserrat"/>
            </a:endParaRPr>
          </a:p>
          <a:p>
            <a:pPr indent="-323850" lvl="0" marL="457200" rtl="0" algn="l">
              <a:spcBef>
                <a:spcPts val="0"/>
              </a:spcBef>
              <a:spcAft>
                <a:spcPts val="0"/>
              </a:spcAft>
              <a:buClr>
                <a:schemeClr val="lt1"/>
              </a:buClr>
              <a:buSzPts val="1500"/>
              <a:buFont typeface="Montserrat"/>
              <a:buChar char="●"/>
            </a:pPr>
            <a:r>
              <a:rPr b="1" lang="en-GB" sz="1500">
                <a:solidFill>
                  <a:schemeClr val="lt1"/>
                </a:solidFill>
                <a:latin typeface="Montserrat"/>
                <a:ea typeface="Montserrat"/>
                <a:cs typeface="Montserrat"/>
                <a:sym typeface="Montserrat"/>
              </a:rPr>
              <a:t>travel_time:</a:t>
            </a:r>
            <a:r>
              <a:rPr lang="en-GB" sz="1500">
                <a:solidFill>
                  <a:schemeClr val="lt1"/>
                </a:solidFill>
                <a:latin typeface="Montserrat"/>
                <a:ea typeface="Montserrat"/>
                <a:cs typeface="Montserrat"/>
                <a:sym typeface="Montserrat"/>
              </a:rPr>
              <a:t> scheduled departure time of ride. Rides generally depart on time. (hh:mm)</a:t>
            </a:r>
            <a:endParaRPr sz="1500">
              <a:solidFill>
                <a:schemeClr val="lt1"/>
              </a:solidFill>
              <a:latin typeface="Montserrat"/>
              <a:ea typeface="Montserrat"/>
              <a:cs typeface="Montserrat"/>
              <a:sym typeface="Montserrat"/>
            </a:endParaRPr>
          </a:p>
          <a:p>
            <a:pPr indent="-323850" lvl="0" marL="457200" rtl="0" algn="l">
              <a:spcBef>
                <a:spcPts val="0"/>
              </a:spcBef>
              <a:spcAft>
                <a:spcPts val="0"/>
              </a:spcAft>
              <a:buClr>
                <a:schemeClr val="lt1"/>
              </a:buClr>
              <a:buSzPts val="1500"/>
              <a:buFont typeface="Montserrat"/>
              <a:buChar char="●"/>
            </a:pPr>
            <a:r>
              <a:rPr b="1" lang="en-GB" sz="1500">
                <a:solidFill>
                  <a:schemeClr val="lt1"/>
                </a:solidFill>
                <a:latin typeface="Montserrat"/>
                <a:ea typeface="Montserrat"/>
                <a:cs typeface="Montserrat"/>
                <a:sym typeface="Montserrat"/>
              </a:rPr>
              <a:t>travel_from:</a:t>
            </a:r>
            <a:r>
              <a:rPr lang="en-GB" sz="1500">
                <a:solidFill>
                  <a:schemeClr val="lt1"/>
                </a:solidFill>
                <a:latin typeface="Montserrat"/>
                <a:ea typeface="Montserrat"/>
                <a:cs typeface="Montserrat"/>
                <a:sym typeface="Montserrat"/>
              </a:rPr>
              <a:t> town from which ride originated</a:t>
            </a:r>
            <a:endParaRPr sz="1500">
              <a:solidFill>
                <a:schemeClr val="lt1"/>
              </a:solidFill>
              <a:latin typeface="Montserrat"/>
              <a:ea typeface="Montserrat"/>
              <a:cs typeface="Montserrat"/>
              <a:sym typeface="Montserrat"/>
            </a:endParaRPr>
          </a:p>
          <a:p>
            <a:pPr indent="-323850" lvl="0" marL="457200" rtl="0" algn="l">
              <a:spcBef>
                <a:spcPts val="0"/>
              </a:spcBef>
              <a:spcAft>
                <a:spcPts val="0"/>
              </a:spcAft>
              <a:buClr>
                <a:schemeClr val="lt1"/>
              </a:buClr>
              <a:buSzPts val="1500"/>
              <a:buFont typeface="Montserrat"/>
              <a:buChar char="●"/>
            </a:pPr>
            <a:r>
              <a:rPr b="1" lang="en-GB" sz="1500">
                <a:solidFill>
                  <a:schemeClr val="lt1"/>
                </a:solidFill>
                <a:latin typeface="Montserrat"/>
                <a:ea typeface="Montserrat"/>
                <a:cs typeface="Montserrat"/>
                <a:sym typeface="Montserrat"/>
              </a:rPr>
              <a:t>travel_to:</a:t>
            </a:r>
            <a:r>
              <a:rPr lang="en-GB" sz="1500">
                <a:solidFill>
                  <a:schemeClr val="lt1"/>
                </a:solidFill>
                <a:latin typeface="Montserrat"/>
                <a:ea typeface="Montserrat"/>
                <a:cs typeface="Montserrat"/>
                <a:sym typeface="Montserrat"/>
              </a:rPr>
              <a:t> destination of ride. All rides are to Nairobi.</a:t>
            </a:r>
            <a:endParaRPr sz="1500">
              <a:solidFill>
                <a:schemeClr val="lt1"/>
              </a:solidFill>
              <a:latin typeface="Montserrat"/>
              <a:ea typeface="Montserrat"/>
              <a:cs typeface="Montserrat"/>
              <a:sym typeface="Montserrat"/>
            </a:endParaRPr>
          </a:p>
          <a:p>
            <a:pPr indent="-323850" lvl="0" marL="457200" rtl="0" algn="l">
              <a:spcBef>
                <a:spcPts val="0"/>
              </a:spcBef>
              <a:spcAft>
                <a:spcPts val="0"/>
              </a:spcAft>
              <a:buClr>
                <a:schemeClr val="lt1"/>
              </a:buClr>
              <a:buSzPts val="1500"/>
              <a:buFont typeface="Montserrat"/>
              <a:buChar char="●"/>
            </a:pPr>
            <a:r>
              <a:rPr b="1" lang="en-GB" sz="1500">
                <a:solidFill>
                  <a:schemeClr val="lt1"/>
                </a:solidFill>
                <a:latin typeface="Montserrat"/>
                <a:ea typeface="Montserrat"/>
                <a:cs typeface="Montserrat"/>
                <a:sym typeface="Montserrat"/>
              </a:rPr>
              <a:t>car_type:</a:t>
            </a:r>
            <a:r>
              <a:rPr lang="en-GB" sz="1500">
                <a:solidFill>
                  <a:schemeClr val="lt1"/>
                </a:solidFill>
                <a:latin typeface="Montserrat"/>
                <a:ea typeface="Montserrat"/>
                <a:cs typeface="Montserrat"/>
                <a:sym typeface="Montserrat"/>
              </a:rPr>
              <a:t> vehicle type (shuttle or bus)</a:t>
            </a:r>
            <a:endParaRPr sz="1500">
              <a:solidFill>
                <a:schemeClr val="lt1"/>
              </a:solidFill>
              <a:latin typeface="Montserrat"/>
              <a:ea typeface="Montserrat"/>
              <a:cs typeface="Montserrat"/>
              <a:sym typeface="Montserrat"/>
            </a:endParaRPr>
          </a:p>
          <a:p>
            <a:pPr indent="-323850" lvl="0" marL="457200" rtl="0" algn="l">
              <a:spcBef>
                <a:spcPts val="0"/>
              </a:spcBef>
              <a:spcAft>
                <a:spcPts val="0"/>
              </a:spcAft>
              <a:buClr>
                <a:schemeClr val="lt1"/>
              </a:buClr>
              <a:buSzPts val="1500"/>
              <a:buFont typeface="Montserrat"/>
              <a:buChar char="●"/>
            </a:pPr>
            <a:r>
              <a:rPr b="1" lang="en-GB" sz="1500">
                <a:solidFill>
                  <a:schemeClr val="lt1"/>
                </a:solidFill>
                <a:latin typeface="Montserrat"/>
                <a:ea typeface="Montserrat"/>
                <a:cs typeface="Montserrat"/>
                <a:sym typeface="Montserrat"/>
              </a:rPr>
              <a:t>max_capacity:</a:t>
            </a:r>
            <a:r>
              <a:rPr lang="en-GB" sz="1500">
                <a:solidFill>
                  <a:schemeClr val="lt1"/>
                </a:solidFill>
                <a:latin typeface="Montserrat"/>
                <a:ea typeface="Montserrat"/>
                <a:cs typeface="Montserrat"/>
                <a:sym typeface="Montserrat"/>
              </a:rPr>
              <a:t> number of seats on the vehicle</a:t>
            </a:r>
            <a:endParaRPr sz="1500">
              <a:solidFill>
                <a:schemeClr val="lt1"/>
              </a:solidFill>
              <a:latin typeface="Montserrat"/>
              <a:ea typeface="Montserrat"/>
              <a:cs typeface="Montserrat"/>
              <a:sym typeface="Montserrat"/>
            </a:endParaRPr>
          </a:p>
          <a:p>
            <a:pPr indent="0" lvl="0" marL="0" rtl="0" algn="l">
              <a:spcBef>
                <a:spcPts val="500"/>
              </a:spcBef>
              <a:spcAft>
                <a:spcPts val="0"/>
              </a:spcAft>
              <a:buNone/>
            </a:pPr>
            <a:r>
              <a:t/>
            </a:r>
            <a:endParaRPr sz="1500">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169075"/>
            <a:ext cx="8520600" cy="56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Ride Origination Towns</a:t>
            </a:r>
            <a:endParaRPr b="1">
              <a:latin typeface="Montserrat"/>
              <a:ea typeface="Montserrat"/>
              <a:cs typeface="Montserrat"/>
              <a:sym typeface="Montserrat"/>
            </a:endParaRPr>
          </a:p>
        </p:txBody>
      </p:sp>
      <p:pic>
        <p:nvPicPr>
          <p:cNvPr id="81" name="Google Shape;81;p17"/>
          <p:cNvPicPr preferRelativeResize="0"/>
          <p:nvPr/>
        </p:nvPicPr>
        <p:blipFill>
          <a:blip r:embed="rId3">
            <a:alphaModFix/>
          </a:blip>
          <a:stretch>
            <a:fillRect/>
          </a:stretch>
        </p:blipFill>
        <p:spPr>
          <a:xfrm>
            <a:off x="865975" y="738475"/>
            <a:ext cx="6742475" cy="3476625"/>
          </a:xfrm>
          <a:prstGeom prst="rect">
            <a:avLst/>
          </a:prstGeom>
          <a:noFill/>
          <a:ln>
            <a:noFill/>
          </a:ln>
        </p:spPr>
      </p:pic>
      <p:sp>
        <p:nvSpPr>
          <p:cNvPr id="82" name="Google Shape;82;p17"/>
          <p:cNvSpPr txBox="1"/>
          <p:nvPr/>
        </p:nvSpPr>
        <p:spPr>
          <a:xfrm>
            <a:off x="525025" y="4182425"/>
            <a:ext cx="8106900" cy="80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600">
                <a:solidFill>
                  <a:schemeClr val="lt1"/>
                </a:solidFill>
                <a:latin typeface="Montserrat"/>
                <a:ea typeface="Montserrat"/>
                <a:cs typeface="Montserrat"/>
                <a:sym typeface="Montserrat"/>
              </a:rPr>
              <a:t>Kisii is the top place from where the most number of rides originate.</a:t>
            </a:r>
            <a:endParaRPr b="1" sz="1600">
              <a:solidFill>
                <a:schemeClr val="lt1"/>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000">
                <a:latin typeface="Montserrat"/>
                <a:ea typeface="Montserrat"/>
                <a:cs typeface="Montserrat"/>
                <a:sym typeface="Montserrat"/>
              </a:rPr>
              <a:t>Map</a:t>
            </a:r>
            <a:endParaRPr b="1" sz="3000">
              <a:latin typeface="Montserrat"/>
              <a:ea typeface="Montserrat"/>
              <a:cs typeface="Montserrat"/>
              <a:sym typeface="Montserrat"/>
            </a:endParaRPr>
          </a:p>
        </p:txBody>
      </p:sp>
      <p:pic>
        <p:nvPicPr>
          <p:cNvPr id="88" name="Google Shape;88;p18"/>
          <p:cNvPicPr preferRelativeResize="0"/>
          <p:nvPr/>
        </p:nvPicPr>
        <p:blipFill>
          <a:blip r:embed="rId3">
            <a:alphaModFix/>
          </a:blip>
          <a:stretch>
            <a:fillRect/>
          </a:stretch>
        </p:blipFill>
        <p:spPr>
          <a:xfrm>
            <a:off x="152400" y="1170125"/>
            <a:ext cx="8810418" cy="3820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97875"/>
            <a:ext cx="8520600" cy="54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000">
                <a:latin typeface="Montserrat"/>
                <a:ea typeface="Montserrat"/>
                <a:cs typeface="Montserrat"/>
                <a:sym typeface="Montserrat"/>
              </a:rPr>
              <a:t>EDA</a:t>
            </a:r>
            <a:endParaRPr b="1" sz="3000">
              <a:latin typeface="Montserrat"/>
              <a:ea typeface="Montserrat"/>
              <a:cs typeface="Montserrat"/>
              <a:sym typeface="Montserrat"/>
            </a:endParaRPr>
          </a:p>
        </p:txBody>
      </p:sp>
      <p:pic>
        <p:nvPicPr>
          <p:cNvPr id="94" name="Google Shape;94;p19"/>
          <p:cNvPicPr preferRelativeResize="0"/>
          <p:nvPr/>
        </p:nvPicPr>
        <p:blipFill>
          <a:blip r:embed="rId3">
            <a:alphaModFix/>
          </a:blip>
          <a:stretch>
            <a:fillRect/>
          </a:stretch>
        </p:blipFill>
        <p:spPr>
          <a:xfrm>
            <a:off x="152400" y="717075"/>
            <a:ext cx="8429625" cy="3028950"/>
          </a:xfrm>
          <a:prstGeom prst="rect">
            <a:avLst/>
          </a:prstGeom>
          <a:noFill/>
          <a:ln>
            <a:noFill/>
          </a:ln>
        </p:spPr>
      </p:pic>
      <p:sp>
        <p:nvSpPr>
          <p:cNvPr id="95" name="Google Shape;95;p19"/>
          <p:cNvSpPr txBox="1"/>
          <p:nvPr/>
        </p:nvSpPr>
        <p:spPr>
          <a:xfrm>
            <a:off x="462725" y="4209125"/>
            <a:ext cx="8284800" cy="8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9"/>
          <p:cNvSpPr txBox="1"/>
          <p:nvPr/>
        </p:nvSpPr>
        <p:spPr>
          <a:xfrm>
            <a:off x="436050" y="3906575"/>
            <a:ext cx="7750800" cy="7476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Scatter plot of travel_from by number of tickets</a:t>
            </a:r>
            <a:endParaRPr b="1" sz="1600">
              <a:solidFill>
                <a:schemeClr val="lt1"/>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Day wise Travel Trend</a:t>
            </a:r>
            <a:endParaRPr/>
          </a:p>
        </p:txBody>
      </p:sp>
      <p:pic>
        <p:nvPicPr>
          <p:cNvPr id="102" name="Google Shape;102;p20"/>
          <p:cNvPicPr preferRelativeResize="0"/>
          <p:nvPr/>
        </p:nvPicPr>
        <p:blipFill>
          <a:blip r:embed="rId3">
            <a:alphaModFix/>
          </a:blip>
          <a:stretch>
            <a:fillRect/>
          </a:stretch>
        </p:blipFill>
        <p:spPr>
          <a:xfrm>
            <a:off x="409350" y="1181288"/>
            <a:ext cx="7739367" cy="2780925"/>
          </a:xfrm>
          <a:prstGeom prst="rect">
            <a:avLst/>
          </a:prstGeom>
          <a:noFill/>
          <a:ln>
            <a:noFill/>
          </a:ln>
        </p:spPr>
      </p:pic>
      <p:sp>
        <p:nvSpPr>
          <p:cNvPr id="103" name="Google Shape;103;p20"/>
          <p:cNvSpPr txBox="1"/>
          <p:nvPr/>
        </p:nvSpPr>
        <p:spPr>
          <a:xfrm>
            <a:off x="409350" y="3933275"/>
            <a:ext cx="8373600" cy="106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600">
                <a:solidFill>
                  <a:schemeClr val="lt1"/>
                </a:solidFill>
                <a:latin typeface="Montserrat"/>
                <a:ea typeface="Montserrat"/>
                <a:cs typeface="Montserrat"/>
                <a:sym typeface="Montserrat"/>
              </a:rPr>
              <a:t>The frequency of the rides are almost similar among the days of the month,</a:t>
            </a:r>
            <a:endParaRPr b="1" sz="1600">
              <a:solidFill>
                <a:schemeClr val="lt1"/>
              </a:solidFill>
              <a:latin typeface="Montserrat"/>
              <a:ea typeface="Montserrat"/>
              <a:cs typeface="Montserrat"/>
              <a:sym typeface="Montserrat"/>
            </a:endParaRPr>
          </a:p>
          <a:p>
            <a:pPr indent="0" lvl="0" marL="0" rtl="0" algn="l">
              <a:spcBef>
                <a:spcPts val="0"/>
              </a:spcBef>
              <a:spcAft>
                <a:spcPts val="0"/>
              </a:spcAft>
              <a:buNone/>
            </a:pPr>
            <a:r>
              <a:rPr b="1" lang="en-GB" sz="1600">
                <a:solidFill>
                  <a:schemeClr val="lt1"/>
                </a:solidFill>
                <a:latin typeface="Montserrat"/>
                <a:ea typeface="Montserrat"/>
                <a:cs typeface="Montserrat"/>
                <a:sym typeface="Montserrat"/>
              </a:rPr>
              <a:t>There are no rides between 4th to 11th of every month,but this might be because of missing data</a:t>
            </a:r>
            <a:endParaRPr b="1" sz="1600">
              <a:solidFill>
                <a:schemeClr val="lt1"/>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169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Departure Time</a:t>
            </a:r>
            <a:endParaRPr b="1">
              <a:latin typeface="Montserrat"/>
              <a:ea typeface="Montserrat"/>
              <a:cs typeface="Montserrat"/>
              <a:sym typeface="Montserrat"/>
            </a:endParaRPr>
          </a:p>
        </p:txBody>
      </p:sp>
      <p:pic>
        <p:nvPicPr>
          <p:cNvPr id="109" name="Google Shape;109;p21"/>
          <p:cNvPicPr preferRelativeResize="0"/>
          <p:nvPr/>
        </p:nvPicPr>
        <p:blipFill>
          <a:blip r:embed="rId3">
            <a:alphaModFix/>
          </a:blip>
          <a:stretch>
            <a:fillRect/>
          </a:stretch>
        </p:blipFill>
        <p:spPr>
          <a:xfrm>
            <a:off x="459150" y="741875"/>
            <a:ext cx="7131499" cy="3499924"/>
          </a:xfrm>
          <a:prstGeom prst="rect">
            <a:avLst/>
          </a:prstGeom>
          <a:noFill/>
          <a:ln>
            <a:noFill/>
          </a:ln>
        </p:spPr>
      </p:pic>
      <p:sp>
        <p:nvSpPr>
          <p:cNvPr id="110" name="Google Shape;110;p21"/>
          <p:cNvSpPr txBox="1"/>
          <p:nvPr/>
        </p:nvSpPr>
        <p:spPr>
          <a:xfrm>
            <a:off x="533925" y="4324800"/>
            <a:ext cx="7679700" cy="64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600">
                <a:solidFill>
                  <a:schemeClr val="lt1"/>
                </a:solidFill>
                <a:latin typeface="Montserrat"/>
                <a:ea typeface="Montserrat"/>
                <a:cs typeface="Montserrat"/>
                <a:sym typeface="Montserrat"/>
              </a:rPr>
              <a:t>Highest number of buses depart at around 7 AM in the Morning </a:t>
            </a:r>
            <a:endParaRPr b="1" sz="1600">
              <a:solidFill>
                <a:schemeClr val="lt1"/>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