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6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62" r:id="rId5"/>
    <p:sldId id="261" r:id="rId6"/>
    <p:sldId id="294" r:id="rId7"/>
    <p:sldId id="271" r:id="rId8"/>
    <p:sldId id="270" r:id="rId9"/>
    <p:sldId id="274" r:id="rId10"/>
    <p:sldId id="295" r:id="rId11"/>
    <p:sldId id="275" r:id="rId12"/>
    <p:sldId id="277" r:id="rId13"/>
    <p:sldId id="299" r:id="rId14"/>
    <p:sldId id="276" r:id="rId15"/>
    <p:sldId id="281" r:id="rId16"/>
    <p:sldId id="287" r:id="rId17"/>
    <p:sldId id="282" r:id="rId18"/>
    <p:sldId id="303" r:id="rId19"/>
    <p:sldId id="284" r:id="rId20"/>
    <p:sldId id="285" r:id="rId21"/>
    <p:sldId id="286" r:id="rId22"/>
    <p:sldId id="300" r:id="rId23"/>
    <p:sldId id="301" r:id="rId24"/>
    <p:sldId id="291" r:id="rId25"/>
    <p:sldId id="260" r:id="rId26"/>
    <p:sldId id="302" r:id="rId27"/>
    <p:sldId id="297" r:id="rId28"/>
    <p:sldId id="259" r:id="rId2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5">
          <p15:clr>
            <a:srgbClr val="A4A3A4"/>
          </p15:clr>
        </p15:guide>
        <p15:guide id="2" orient="horz" pos="2089">
          <p15:clr>
            <a:srgbClr val="A4A3A4"/>
          </p15:clr>
        </p15:guide>
        <p15:guide id="3" orient="horz" pos="312">
          <p15:clr>
            <a:srgbClr val="A4A3A4"/>
          </p15:clr>
        </p15:guide>
        <p15:guide id="4" orient="horz" pos="877">
          <p15:clr>
            <a:srgbClr val="A4A3A4"/>
          </p15:clr>
        </p15:guide>
        <p15:guide id="5" orient="horz" pos="268">
          <p15:clr>
            <a:srgbClr val="A4A3A4"/>
          </p15:clr>
        </p15:guide>
        <p15:guide id="6" orient="horz" pos="1608">
          <p15:clr>
            <a:srgbClr val="A4A3A4"/>
          </p15:clr>
        </p15:guide>
        <p15:guide id="7" pos="4314">
          <p15:clr>
            <a:srgbClr val="A4A3A4"/>
          </p15:clr>
        </p15:guide>
        <p15:guide id="8" pos="28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6" autoAdjust="0"/>
    <p:restoredTop sz="83668" autoAdjust="0"/>
  </p:normalViewPr>
  <p:slideViewPr>
    <p:cSldViewPr snapToGrid="0" snapToObjects="1">
      <p:cViewPr varScale="1">
        <p:scale>
          <a:sx n="95" d="100"/>
          <a:sy n="95" d="100"/>
        </p:scale>
        <p:origin x="2526" y="90"/>
      </p:cViewPr>
      <p:guideLst>
        <p:guide orient="horz" pos="1475"/>
        <p:guide orient="horz" pos="2089"/>
        <p:guide orient="horz" pos="312"/>
        <p:guide orient="horz" pos="877"/>
        <p:guide orient="horz" pos="268"/>
        <p:guide orient="horz" pos="1608"/>
        <p:guide pos="431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A522-022A-DE42-AE0F-3F297654DEB1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9674F-4B0E-DA42-8186-0A7D4E7C2CE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0995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9775B-D8D0-A847-ABC6-465B2BAD3F7E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266EF-51AE-2C40-8C95-8EB2C49369B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46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b="0" dirty="0"/>
              <a:t>generated by scanning technologies like LiDAR scanners and stereo cameras for Un/Supervised Learning tasks like object classification, object segmentation etc, used by Robotics, self-driving cars etc.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de-DE" b="0" dirty="0"/>
              <a:t>Due to lack of user interfaces to handle huge 3D point cloud data (billions of points), data is not properly utilised.</a:t>
            </a:r>
          </a:p>
          <a:p>
            <a:pPr marL="228600" indent="-228600">
              <a:buAutoNum type="arabicPeriod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4382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Selection of k depends on amount of details present in PC (k= 3 in this paper).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2. Our approach is universally applicable to any point cloud data. Operating on raw point cloud enables flexibility with regards to the point cloud density. Thus, </a:t>
            </a:r>
            <a:r>
              <a:rPr lang="en-US" sz="1800" b="0" i="0" u="none" strike="noStrike" baseline="0" dirty="0" err="1">
                <a:latin typeface="NimbusRomNo9L-Regu"/>
              </a:rPr>
              <a:t>provised</a:t>
            </a:r>
            <a:r>
              <a:rPr lang="en-US" sz="1800" b="0" i="0" u="none" strike="noStrike" baseline="0" dirty="0">
                <a:latin typeface="NimbusRomNo9L-Regu"/>
              </a:rPr>
              <a:t> learning of per-point embeddings instead of per-voxel or per-pixel embeddings without explicit supervision.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83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Selection of k depends on amount of details present in PC (k= 3 in this paper).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2. Our approach is universally applicable to any point cloud data. Operating on raw point cloud enables flexibility with regards to the point cloud density. Thus, </a:t>
            </a:r>
            <a:r>
              <a:rPr lang="en-US" sz="1800" b="0" i="0" u="none" strike="noStrike" baseline="0" dirty="0" err="1">
                <a:latin typeface="NimbusRomNo9L-Regu"/>
              </a:rPr>
              <a:t>provised</a:t>
            </a:r>
            <a:r>
              <a:rPr lang="en-US" sz="1800" b="0" i="0" u="none" strike="noStrike" baseline="0" dirty="0">
                <a:latin typeface="NimbusRomNo9L-Regu"/>
              </a:rPr>
              <a:t> learning of per-point embeddings instead of per-voxel or per-pixel embeddings without explicit supervision.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78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NimbusRomNo9L-Regu"/>
              </a:rPr>
              <a:t>1. Since SSL operates on unlabeled data, it is natural to test its effectiveness for unsupervised domain adaptation (UDA).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2. In UDA, one aims to classify data from a </a:t>
            </a:r>
            <a:r>
              <a:rPr lang="en-US" sz="1800" b="0" i="0" u="none" strike="noStrike" baseline="0" dirty="0">
                <a:latin typeface="NimbusRomNo9L-ReguItal"/>
              </a:rPr>
              <a:t>Target </a:t>
            </a:r>
            <a:r>
              <a:rPr lang="en-US" sz="1800" b="0" i="0" u="none" strike="noStrike" baseline="0" dirty="0">
                <a:latin typeface="NimbusRomNo9L-Regu"/>
              </a:rPr>
              <a:t>distribution, but the only labeled samples available are from another, </a:t>
            </a:r>
            <a:r>
              <a:rPr lang="en-US" sz="1800" b="0" i="0" u="none" strike="noStrike" baseline="0" dirty="0">
                <a:latin typeface="NimbusRomNo9L-ReguItal"/>
              </a:rPr>
              <a:t>Source</a:t>
            </a:r>
            <a:r>
              <a:rPr lang="en-US" sz="1800" b="0" i="0" u="none" strike="noStrike" baseline="0" dirty="0">
                <a:latin typeface="NimbusRomNo9L-Regu"/>
              </a:rPr>
              <a:t>, distribution. This learning setup has numerous application, including “sim-</a:t>
            </a:r>
            <a:r>
              <a:rPr lang="en-US" sz="1800" b="0" i="0" u="none" strike="noStrike" baseline="0" dirty="0" err="1">
                <a:latin typeface="NimbusRomNo9L-Regu"/>
              </a:rPr>
              <a:t>toreal</a:t>
            </a:r>
            <a:r>
              <a:rPr lang="en-US" sz="1800" b="0" i="0" u="none" strike="noStrike" baseline="0" dirty="0">
                <a:latin typeface="NimbusRomNo9L-Regu"/>
              </a:rPr>
              <a:t>”, where a model is trained on simulated data in which labels are abundant and is tested on real-world data.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3. Our training scheme has two separate data flows trained in an alternating fashion and in an end-to-end manner. Supervised data flow and self-supervised data flow. Both data flows use the same feature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encoder </a:t>
            </a:r>
            <a:r>
              <a:rPr lang="en-US" sz="1800" b="0" i="0" u="none" strike="noStrike" baseline="0" dirty="0">
                <a:latin typeface="CMR10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which is modeled by a neural network for point clouds. After being processed by the shared feature encoder, labeled source samples are further processed by a fully connected sub-network (head) denoted by </a:t>
            </a:r>
            <a:r>
              <a:rPr lang="en-US" sz="1800" b="0" i="0" u="none" strike="noStrike" baseline="0" dirty="0" err="1">
                <a:latin typeface="CMMI10"/>
              </a:rPr>
              <a:t>h</a:t>
            </a:r>
            <a:r>
              <a:rPr lang="en-US" sz="1800" b="0" i="0" u="none" strike="noStrike" baseline="0" dirty="0" err="1">
                <a:latin typeface="NimbusRomNo9L-Regu"/>
              </a:rPr>
              <a:t>sup</a:t>
            </a:r>
            <a:r>
              <a:rPr lang="en-US" sz="1800" b="0" i="0" u="none" strike="noStrike" baseline="0" dirty="0">
                <a:latin typeface="NimbusRomNo9L-Regu"/>
              </a:rPr>
              <a:t> and a supervised loss is applied to their result (either the regular cross-entropy loss or a </a:t>
            </a:r>
            <a:r>
              <a:rPr lang="en-US" sz="1800" b="0" i="0" u="none" strike="noStrike" baseline="0" dirty="0" err="1">
                <a:latin typeface="NimbusRomNo9L-Regu"/>
              </a:rPr>
              <a:t>mixup</a:t>
            </a:r>
            <a:r>
              <a:rPr lang="en-US" sz="1800" b="0" i="0" u="none" strike="noStrike" baseline="0" dirty="0">
                <a:latin typeface="NimbusRomNo9L-Regu"/>
              </a:rPr>
              <a:t> variant. Similarly, after the shared feature encoder, the unlabeled source/target samples are fed into a different head, denoted </a:t>
            </a:r>
            <a:r>
              <a:rPr lang="en-US" sz="1800" b="0" i="0" u="none" strike="noStrike" baseline="0" dirty="0" err="1">
                <a:latin typeface="CMMI10"/>
              </a:rPr>
              <a:t>h</a:t>
            </a:r>
            <a:r>
              <a:rPr lang="en-US" sz="1800" b="0" i="0" u="none" strike="noStrike" baseline="0" dirty="0" err="1">
                <a:latin typeface="NimbusRomNo9L-Regu"/>
              </a:rPr>
              <a:t>SSL</a:t>
            </a:r>
            <a:r>
              <a:rPr lang="en-US" sz="1800" b="0" i="0" u="none" strike="noStrike" baseline="0" dirty="0">
                <a:latin typeface="NimbusRomNo9L-Regu"/>
              </a:rPr>
              <a:t> which is in charge of producing a reconstructed version of </a:t>
            </a:r>
            <a:r>
              <a:rPr lang="en-US" sz="1800" b="0" i="0" u="none" strike="noStrike" baseline="0" dirty="0">
                <a:latin typeface="CMEX10"/>
              </a:rPr>
              <a:t>b</a:t>
            </a:r>
            <a:r>
              <a:rPr lang="en-US" sz="1800" b="0" i="0" u="none" strike="noStrike" baseline="0" dirty="0">
                <a:latin typeface="CMMI10"/>
              </a:rPr>
              <a:t>x</a:t>
            </a:r>
            <a:r>
              <a:rPr lang="en-US" sz="1800" b="0" i="0" u="none" strike="noStrike" baseline="0" dirty="0">
                <a:latin typeface="NimbusRomNo9L-Regu"/>
              </a:rPr>
              <a:t>. A reconstruction loss is then applied to the result.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3100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sz="3600" b="0" dirty="0"/>
              <a:t> where we have lots of labelled data in one domain and very less in other for example, </a:t>
            </a: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94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dirty="0"/>
              <a:t>Reconstruction Loss (Lssl)</a:t>
            </a:r>
            <a:r>
              <a:rPr lang="de-DE" sz="3600" b="0" dirty="0"/>
              <a:t>– Chamfer Distance between original PC (x) and reconstructed PC (x-cap).  -- DefRec</a:t>
            </a:r>
          </a:p>
          <a:p>
            <a:pPr marL="0" indent="0">
              <a:buNone/>
            </a:pPr>
            <a:r>
              <a:rPr lang="de-DE" sz="3600" dirty="0"/>
              <a:t>PCM Loss</a:t>
            </a:r>
            <a:r>
              <a:rPr lang="de-DE" sz="3600" b="0" dirty="0"/>
              <a:t> (Lce)- </a:t>
            </a:r>
            <a:r>
              <a:rPr lang="en-US" sz="3600" b="0" dirty="0"/>
              <a:t>Cross-entropy loss on output of Supervised head, with PCM as input.</a:t>
            </a:r>
          </a:p>
          <a:p>
            <a:pPr marL="0" indent="0">
              <a:buNone/>
            </a:pPr>
            <a:r>
              <a:rPr lang="en-US" sz="3600" dirty="0"/>
              <a:t>Overall Loss </a:t>
            </a:r>
            <a:r>
              <a:rPr lang="en-US" sz="3600" b="0" dirty="0"/>
              <a:t>– </a:t>
            </a:r>
            <a:r>
              <a:rPr lang="en-US" sz="3600" b="0" dirty="0" err="1"/>
              <a:t>Lce</a:t>
            </a:r>
            <a:r>
              <a:rPr lang="en-US" sz="3600" b="0" dirty="0"/>
              <a:t> + </a:t>
            </a:r>
            <a:r>
              <a:rPr lang="el-GR" sz="3600" b="0" dirty="0"/>
              <a:t>λ</a:t>
            </a:r>
            <a:r>
              <a:rPr lang="en-US" sz="3600" b="0" dirty="0"/>
              <a:t>(</a:t>
            </a:r>
            <a:r>
              <a:rPr lang="en-US" sz="3600" b="0" dirty="0" err="1"/>
              <a:t>Lssl</a:t>
            </a:r>
            <a:r>
              <a:rPr lang="en-US" sz="3600" b="0" dirty="0"/>
              <a:t>), here </a:t>
            </a:r>
            <a:r>
              <a:rPr lang="el-GR" sz="3600" b="0" dirty="0"/>
              <a:t>λ</a:t>
            </a:r>
            <a:r>
              <a:rPr lang="en-US" sz="3600" b="0" dirty="0"/>
              <a:t> controls SSL term.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baseline="0" dirty="0">
              <a:latin typeface="NimbusRomNo9L-Regu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 dirty="0">
                <a:latin typeface="NimbusRomNo9L-Regu"/>
              </a:rPr>
              <a:t>1. Source distribution and unlabeled instances from a different, Target distribution. Both distributions of point clouds are based on objects labeled by the same set of classes.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 dirty="0">
                <a:latin typeface="NimbusRomNo9L-Regu"/>
              </a:rPr>
              <a:t>2. Applying </a:t>
            </a:r>
            <a:r>
              <a:rPr lang="en-US" sz="1800" b="0" i="0" u="none" strike="noStrike" baseline="0" dirty="0" err="1">
                <a:latin typeface="NimbusRomNo9L-Regu"/>
              </a:rPr>
              <a:t>DefRec</a:t>
            </a:r>
            <a:r>
              <a:rPr lang="en-US" sz="1800" b="0" i="0" u="none" strike="noStrike" baseline="0" dirty="0">
                <a:latin typeface="NimbusRomNo9L-Regu"/>
              </a:rPr>
              <a:t> only to target samples yields better results.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3. The deformation is achieved by selecting a subset of points and deforming them by sampling new points from an isotropic Gaussian distribution with a small standard deviation.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 dirty="0">
                <a:latin typeface="NimbusRomNo9L-Regu"/>
              </a:rPr>
              <a:t>PCM - </a:t>
            </a:r>
            <a:r>
              <a:rPr lang="de-DE" sz="1800" b="0" dirty="0"/>
              <a:t>for Source dataset, two PC x, x‘ with one-hot labels y,y‘ each PC having n points, sample Mixup Coefficient (</a:t>
            </a:r>
            <a:r>
              <a:rPr lang="el-GR" sz="1800" b="0" dirty="0"/>
              <a:t>ϒ</a:t>
            </a:r>
            <a:r>
              <a:rPr lang="en-US" sz="1800" b="0" dirty="0"/>
              <a:t>) from Beta distribution and sample </a:t>
            </a:r>
            <a:r>
              <a:rPr lang="el-GR" sz="1800" b="0" dirty="0"/>
              <a:t>ϒ</a:t>
            </a:r>
            <a:r>
              <a:rPr lang="en-US" sz="1800" b="0" dirty="0"/>
              <a:t>.n points from x and (1-</a:t>
            </a:r>
            <a:r>
              <a:rPr lang="el-GR" sz="1800" b="0" dirty="0"/>
              <a:t> ϒ</a:t>
            </a:r>
            <a:r>
              <a:rPr lang="en-US" sz="1800" b="0" dirty="0"/>
              <a:t>).n points from x’. Label(ẏ) of new </a:t>
            </a:r>
            <a:r>
              <a:rPr lang="en-US" sz="1800" b="0" dirty="0" err="1"/>
              <a:t>MixUp</a:t>
            </a:r>
            <a:r>
              <a:rPr lang="en-US" sz="1800" b="0" dirty="0"/>
              <a:t> PC(ẋ) is convex combination </a:t>
            </a:r>
            <a:r>
              <a:rPr lang="el-GR" sz="1800" b="0" dirty="0"/>
              <a:t>ϒ</a:t>
            </a:r>
            <a:r>
              <a:rPr lang="en-US" sz="1800" b="0" dirty="0"/>
              <a:t>y+(1-</a:t>
            </a:r>
            <a:r>
              <a:rPr lang="el-GR" sz="1800" b="0" dirty="0"/>
              <a:t> ϒ</a:t>
            </a:r>
            <a:r>
              <a:rPr lang="en-US" sz="1800" b="0" dirty="0"/>
              <a:t>)y’. If PCM is not to be used pass x instead of ẋ.</a:t>
            </a:r>
            <a:endParaRPr lang="de-DE" sz="1800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baseline="0" dirty="0">
              <a:latin typeface="NimbusRomNo9L-Regu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 dirty="0">
                <a:latin typeface="NimbusRomNo9L-Regu"/>
              </a:rPr>
              <a:t>1. Source distribution and unlabeled instances from a different, Target distribution. Both distributions of point clouds are based on objects labeled by the same set of classes.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 dirty="0">
                <a:latin typeface="NimbusRomNo9L-Regu"/>
              </a:rPr>
              <a:t>2. Applying </a:t>
            </a:r>
            <a:r>
              <a:rPr lang="en-US" sz="1800" b="0" i="0" u="none" strike="noStrike" baseline="0" dirty="0" err="1">
                <a:latin typeface="NimbusRomNo9L-Regu"/>
              </a:rPr>
              <a:t>DefRec</a:t>
            </a:r>
            <a:r>
              <a:rPr lang="en-US" sz="1800" b="0" i="0" u="none" strike="noStrike" baseline="0" dirty="0">
                <a:latin typeface="NimbusRomNo9L-Regu"/>
              </a:rPr>
              <a:t> only to target samples yields better results.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3. The deformation is achieved by selecting a subset of points and deforming them by sampling new points from an isotropic Gaussian distribution with a small standard deviation.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Dataset</a:t>
            </a:r>
            <a:r>
              <a:rPr lang="en-US" sz="1800" b="0" dirty="0"/>
              <a:t> - PointDA-10 (subset of </a:t>
            </a:r>
            <a:r>
              <a:rPr lang="en-US" sz="1800" b="0" dirty="0" err="1"/>
              <a:t>ShapeNet</a:t>
            </a:r>
            <a:r>
              <a:rPr lang="en-US" sz="1800" b="0" dirty="0"/>
              <a:t>, </a:t>
            </a:r>
            <a:r>
              <a:rPr lang="en-US" sz="1800" b="0" dirty="0" err="1"/>
              <a:t>ModelNet</a:t>
            </a:r>
            <a:r>
              <a:rPr lang="en-US" sz="1800" b="0" dirty="0"/>
              <a:t>, </a:t>
            </a:r>
            <a:r>
              <a:rPr lang="en-US" sz="1800" b="0" dirty="0" err="1"/>
              <a:t>ScanNet</a:t>
            </a:r>
            <a:r>
              <a:rPr lang="en-US" sz="1800" b="0" dirty="0"/>
              <a:t>) and </a:t>
            </a:r>
            <a:r>
              <a:rPr lang="en-US" sz="1800" b="0" dirty="0" err="1"/>
              <a:t>PointSegDA</a:t>
            </a:r>
            <a:r>
              <a:rPr lang="en-US" sz="1800" b="0" dirty="0"/>
              <a:t> (subset of ADOBE, FAUST, MIT and SCAPE).</a:t>
            </a:r>
            <a:endParaRPr lang="de-DE" sz="1800" b="0" dirty="0"/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357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Lucida Grande"/>
              </a:rPr>
              <a:t>Domain-Adversarial Training of Neural Networks (DANN)</a:t>
            </a:r>
          </a:p>
          <a:p>
            <a:pPr algn="l"/>
            <a:endParaRPr lang="en-US" sz="2800" b="0" i="0" u="none" strike="noStrike" baseline="0" dirty="0">
              <a:latin typeface="NimbusRomNo9L-Regu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Dataset</a:t>
            </a:r>
            <a:r>
              <a:rPr lang="en-US" sz="2800" b="0" dirty="0"/>
              <a:t> - PointDA-10 (subset of </a:t>
            </a:r>
            <a:r>
              <a:rPr lang="en-US" sz="2800" b="0" dirty="0" err="1"/>
              <a:t>ShapeNet</a:t>
            </a:r>
            <a:r>
              <a:rPr lang="en-US" sz="2800" b="0" dirty="0"/>
              <a:t>, </a:t>
            </a:r>
            <a:r>
              <a:rPr lang="en-US" sz="2800" b="0" dirty="0" err="1"/>
              <a:t>ModelNet</a:t>
            </a:r>
            <a:r>
              <a:rPr lang="en-US" sz="2800" b="0" dirty="0"/>
              <a:t>, </a:t>
            </a:r>
            <a:r>
              <a:rPr lang="en-US" sz="2800" b="0" dirty="0" err="1"/>
              <a:t>ScanNet</a:t>
            </a:r>
            <a:r>
              <a:rPr lang="en-US" sz="2800" b="0" dirty="0"/>
              <a:t>) and </a:t>
            </a:r>
            <a:r>
              <a:rPr lang="en-US" sz="2800" b="0" dirty="0" err="1"/>
              <a:t>PointSegDA</a:t>
            </a:r>
            <a:r>
              <a:rPr lang="en-US" sz="2800" b="0" dirty="0"/>
              <a:t> (subset of ADOBE, FAUST, MIT and SCAPE).</a:t>
            </a:r>
            <a:endParaRPr lang="de-DE" sz="2800" b="0" dirty="0"/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2800" b="1" i="0" dirty="0">
              <a:solidFill>
                <a:srgbClr val="000000"/>
              </a:solidFill>
              <a:effectLst/>
              <a:latin typeface="Lucida Grande"/>
            </a:endParaRPr>
          </a:p>
          <a:p>
            <a:pPr marL="228600" indent="-228600">
              <a:buAutoNum type="arabicPeriod"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341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 dirty="0">
                <a:latin typeface="NimbusRomNo9L-Regu"/>
              </a:rPr>
              <a:t>4. deforming large regions degrades the performance, particularly with more than 300 points. Also, layer 4 is dominated by layer 3 by a small gap. Overall, the model is largely robust to the choice of layer and the number of points for small enough regions.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 baseline="0" dirty="0">
              <a:latin typeface="NimbusRomNo9L-Regu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 dirty="0">
                <a:latin typeface="NimbusRomNo9L-Regu"/>
              </a:rPr>
              <a:t>Slide –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u="none" strike="noStrike" baseline="0">
                <a:latin typeface="NimbusRomNo9L-Regu"/>
              </a:rPr>
              <a:t>4. </a:t>
            </a:r>
            <a:r>
              <a:rPr lang="de-DE" sz="3600" b="0"/>
              <a:t>DA </a:t>
            </a:r>
            <a:r>
              <a:rPr lang="de-DE" sz="3600" b="0" dirty="0"/>
              <a:t>is proved since the gap between Source and Target domain is bridged, thus representations learned during SSL training are generic.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404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520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dirty="0"/>
              <a:t>Rotation: </a:t>
            </a:r>
            <a:r>
              <a:rPr lang="de-DE" sz="3600" b="0" dirty="0"/>
              <a:t>Input PC rotated by randonly selected rotation angle from k rotations (R1, R2,..., Rk) 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0" dirty="0"/>
              <a:t>Classification – Cross entropy loss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0" dirty="0"/>
              <a:t>Regression – L2 loss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2441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This is done to </a:t>
            </a:r>
            <a:r>
              <a:rPr lang="de-DE" sz="3600" b="0" dirty="0"/>
              <a:t>avoid bias in learning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For six rotation angles, we choose the six directions of the </a:t>
            </a:r>
            <a:r>
              <a:rPr lang="en-US" sz="1800" b="0" i="0" u="none" strike="noStrike" baseline="0" dirty="0" err="1">
                <a:latin typeface="CMMI10"/>
              </a:rPr>
              <a:t>x;y;z</a:t>
            </a:r>
            <a:r>
              <a:rPr lang="en-US" sz="1800" b="0" i="0" u="none" strike="noStrike" baseline="0" dirty="0">
                <a:latin typeface="CMMI10"/>
              </a:rPr>
              <a:t> </a:t>
            </a:r>
            <a:r>
              <a:rPr lang="en-US" sz="1800" b="0" i="0" u="none" strike="noStrike" baseline="0" dirty="0">
                <a:latin typeface="NimbusRomNo9L-Regu"/>
              </a:rPr>
              <a:t>axes.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For </a:t>
            </a:r>
            <a:r>
              <a:rPr lang="en-US" sz="1800" b="0" i="0" u="none" strike="noStrike" baseline="0" dirty="0">
                <a:latin typeface="CMMI10"/>
              </a:rPr>
              <a:t>K </a:t>
            </a:r>
            <a:r>
              <a:rPr lang="en-US" sz="1800" b="0" i="0" u="none" strike="noStrike" baseline="0" dirty="0">
                <a:latin typeface="CMR10"/>
              </a:rPr>
              <a:t>= 18</a:t>
            </a:r>
            <a:r>
              <a:rPr lang="en-US" sz="1800" b="0" i="0" u="none" strike="noStrike" baseline="0" dirty="0">
                <a:latin typeface="NimbusRomNo9L-Regu"/>
              </a:rPr>
              <a:t>, we take directions of the six axes and the twelve angle bisectors for each two consecutive axes.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For </a:t>
            </a:r>
            <a:r>
              <a:rPr lang="en-US" sz="1800" b="0" i="0" u="none" strike="noStrike" baseline="0" dirty="0">
                <a:latin typeface="CMMI10"/>
              </a:rPr>
              <a:t>K </a:t>
            </a:r>
            <a:r>
              <a:rPr lang="en-US" sz="1800" b="0" i="0" u="none" strike="noStrike" baseline="0" dirty="0">
                <a:latin typeface="CMR10"/>
              </a:rPr>
              <a:t>= 32</a:t>
            </a:r>
            <a:r>
              <a:rPr lang="en-US" sz="1800" b="0" i="0" u="none" strike="noStrike" baseline="0" dirty="0">
                <a:latin typeface="NimbusRomNo9L-Regu"/>
              </a:rPr>
              <a:t>, a regular icosahedron is centered at the origin, and directions towards its 12 vertices and 20 face centers are chosen.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For </a:t>
            </a:r>
            <a:r>
              <a:rPr lang="en-US" sz="1800" b="0" i="0" u="none" strike="noStrike" baseline="0" dirty="0">
                <a:latin typeface="CMMI10"/>
              </a:rPr>
              <a:t>K </a:t>
            </a:r>
            <a:r>
              <a:rPr lang="en-US" sz="1800" b="0" i="0" u="none" strike="noStrike" baseline="0" dirty="0">
                <a:latin typeface="CMR10"/>
              </a:rPr>
              <a:t>= 54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b="0" i="0" u="none" strike="noStrike" baseline="0" dirty="0">
                <a:latin typeface="CMR10"/>
              </a:rPr>
              <a:t>100</a:t>
            </a:r>
            <a:r>
              <a:rPr lang="en-US" sz="1800" b="0" i="0" u="none" strike="noStrike" baseline="0" dirty="0">
                <a:latin typeface="NimbusRomNo9L-Regu"/>
              </a:rPr>
              <a:t>, we use the golden spiral sunflower distribution, where the golden ratio is</a:t>
            </a:r>
            <a:endParaRPr lang="en-US" sz="1800" b="0" i="0" u="none" strike="noStrike" baseline="0" dirty="0">
              <a:latin typeface="CMR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450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We phrase the self-supervised learning task as a point segmentation task, in which the label for each point is generated from the point cloud itself.</a:t>
            </a:r>
            <a:endParaRPr lang="de-DE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Small or no augmentation (random shift) is provided per point per voxel. It will be useful for generalisation of this task on other tasks. </a:t>
            </a:r>
          </a:p>
          <a:p>
            <a:endParaRPr lang="en-US" dirty="0"/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Using the voxel ID as per-point label admits a unique solution even for almost all axis-symmetric point clouds, as long as the individual voxels are not all randomly rotated, i.e. as long as a general sense of the orientation of the input point cloud is maintained.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r>
              <a:rPr lang="en-US" dirty="0"/>
              <a:t>Method - </a:t>
            </a:r>
            <a:r>
              <a:rPr lang="de-DE" b="0" dirty="0"/>
              <a:t> 1.  in k equal parts which forms (k*k*k) voxels. </a:t>
            </a:r>
          </a:p>
          <a:p>
            <a:pPr algn="l"/>
            <a:r>
              <a:rPr lang="de-DE" b="0" dirty="0"/>
              <a:t>2. (by using k cube voxel numbers). </a:t>
            </a:r>
          </a:p>
          <a:p>
            <a:pPr algn="l"/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045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Selection of k depends on amount of details present in PC (k= 3 in this paper).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2. Our approach is universally applicable to any point cloud data. Operating on raw point cloud enables flexibility with regards to the point cloud density. Thus, </a:t>
            </a:r>
            <a:r>
              <a:rPr lang="en-US" sz="1800" b="0" i="0" u="none" strike="noStrike" baseline="0" dirty="0" err="1">
                <a:latin typeface="NimbusRomNo9L-Regu"/>
              </a:rPr>
              <a:t>provised</a:t>
            </a:r>
            <a:r>
              <a:rPr lang="en-US" sz="1800" b="0" i="0" u="none" strike="noStrike" baseline="0" dirty="0">
                <a:latin typeface="NimbusRomNo9L-Regu"/>
              </a:rPr>
              <a:t> learning of per-point embeddings instead of per-voxel or per-pixel embeddings without explicit supervision.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844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de-DE" sz="3600" b="0" dirty="0"/>
          </a:p>
          <a:p>
            <a:pPr marL="457200" indent="-457200">
              <a:buFont typeface="+mj-lt"/>
              <a:buAutoNum type="arabicPeriod"/>
            </a:pPr>
            <a:r>
              <a:rPr lang="de-DE" sz="3600" b="0" dirty="0"/>
              <a:t>This method learn different features than other SSL methods, enhance performance when multiple SSL methods are combined. (Context Prediction)</a:t>
            </a:r>
          </a:p>
          <a:p>
            <a:pPr marL="228600" indent="-228600">
              <a:buAutoNum type="arabicPeriod"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42760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Future Scope : </a:t>
            </a:r>
            <a:r>
              <a:rPr lang="de-DE" b="0" dirty="0"/>
              <a:t>SSL methods from which geometry and spectral information of PC can be captured.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27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Future Scope : </a:t>
            </a:r>
            <a:r>
              <a:rPr lang="de-DE" b="0" dirty="0"/>
              <a:t>SSL methods from which geometry and spectral information of PC can be captured.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547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Future Scope : </a:t>
            </a:r>
            <a:r>
              <a:rPr lang="de-DE" b="0" dirty="0"/>
              <a:t>SSL methods from which geometry and spectral information of PC can be captured.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369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Small or no augmentation (random shift) is provided per point per voxel. It will be useful for generalisation of this task on other tasks. </a:t>
            </a:r>
          </a:p>
          <a:p>
            <a:endParaRPr lang="en-US" dirty="0"/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Using the voxel ID as per-point label admits a unique solution even for almost all axis-symmetric point clouds, as long as the individual voxels are not all randomly rotated, i.e. as long as a general sense of the orientation of the input point cloud is maintained.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997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Selection of k depends on amount of details present in PC (k= 3 in this paper).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2. Our approach is universally applicable to any point cloud data. Operating on raw point cloud enables flexibility with regards to the point cloud density. Thus, </a:t>
            </a:r>
            <a:r>
              <a:rPr lang="en-US" sz="1800" b="0" i="0" u="none" strike="noStrike" baseline="0" dirty="0" err="1">
                <a:latin typeface="NimbusRomNo9L-Regu"/>
              </a:rPr>
              <a:t>provised</a:t>
            </a:r>
            <a:r>
              <a:rPr lang="en-US" sz="1800" b="0" i="0" u="none" strike="noStrike" baseline="0" dirty="0">
                <a:latin typeface="NimbusRomNo9L-Regu"/>
              </a:rPr>
              <a:t> learning of per-point embeddings instead of per-voxel or per-pixel embeddings without explicit supervision.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91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"/>
              </a:rPr>
              <a:t>1. Can be flexibly used to pre-train any deep learning model operating on raw point clouds for other tasks.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1. Selection of k depends on amount of details present in PC (k= 3 in this paper). 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2. Our approach is universally applicable to any point cloud data. Operating on raw point cloud enables flexibility with regards to the point cloud density. Thus, improvised learning of per-point embeddings instead of per-voxel or per-pixel embeddings without explicit supervision.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800" b="0" dirty="0"/>
              <a:t>4. </a:t>
            </a:r>
            <a:r>
              <a:rPr lang="en-US" sz="3600" b="0" dirty="0">
                <a:latin typeface="NimbusRomNo9L-Regu"/>
              </a:rPr>
              <a:t>SOTA models performance improved with small number of labelled input data.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6000" b="0" dirty="0"/>
              <a:t>This method </a:t>
            </a:r>
            <a:r>
              <a:rPr lang="de-DE" sz="3600" b="0" dirty="0"/>
              <a:t>do not face problems like flawed similarity metric selection, sampling of unordered PC, which are basis of many Supervised and UnSupervised techniques.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>
              <a:latin typeface="NimbusRomNo9L-Regu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800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0" dirty="0"/>
              <a:t>The method is applicable on raw PC, thus allows to learn per-point embedings in PC.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3600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3600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0" dirty="0"/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266EF-51AE-2C40-8C95-8EB2C49369B2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4815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346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1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5458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800" b="0" i="0" u="none" strike="noStrike" baseline="0" dirty="0">
                <a:latin typeface="NimbusRomNo9L-Regu"/>
              </a:rPr>
              <a:t>y – integer class label – whose value can be from Y = {1,…K}</a:t>
            </a:r>
          </a:p>
          <a:p>
            <a:pPr marL="228600" indent="-228600">
              <a:buAutoNum type="arabicPeriod"/>
            </a:pPr>
            <a:r>
              <a:rPr lang="en-US" sz="1800" b="0" i="0" u="none" strike="noStrike" baseline="0" dirty="0">
                <a:latin typeface="NimbusRomNo9L-Regu"/>
              </a:rPr>
              <a:t>Sample k(dash) class from Y </a:t>
            </a:r>
          </a:p>
          <a:p>
            <a:pPr marL="228600" indent="-228600">
              <a:buAutoNum type="arabicPeriod"/>
            </a:pPr>
            <a:r>
              <a:rPr lang="en-US" sz="1800" b="0" i="0" u="none" strike="noStrike" baseline="0" dirty="0">
                <a:latin typeface="NimbusRomNo9L-Regu"/>
              </a:rPr>
              <a:t>m – labelled PC from each </a:t>
            </a:r>
            <a:r>
              <a:rPr lang="en-US" sz="1800" b="0" i="0" u="none" strike="noStrike" baseline="0" dirty="0" err="1">
                <a:latin typeface="NimbusRomNo9L-Regu"/>
              </a:rPr>
              <a:t>kdash</a:t>
            </a:r>
            <a:r>
              <a:rPr lang="en-US" sz="1800" b="0" i="0" u="none" strike="noStrike" baseline="0" dirty="0">
                <a:latin typeface="NimbusRomNo9L-Regu"/>
              </a:rPr>
              <a:t> class</a:t>
            </a:r>
          </a:p>
          <a:p>
            <a:pPr marL="228600" indent="-228600">
              <a:buAutoNum type="arabicPeriod"/>
            </a:pPr>
            <a:r>
              <a:rPr lang="en-US" sz="1800" b="0" i="0" u="none" strike="noStrike" baseline="0" dirty="0">
                <a:latin typeface="NimbusRomNo9L-Regu"/>
              </a:rPr>
              <a:t>Mk(dash) – total labelled PC -  this forms Support set S (testing set)</a:t>
            </a:r>
          </a:p>
          <a:p>
            <a:r>
              <a:rPr lang="de-DE" sz="3600" dirty="0"/>
              <a:t>5.   Support Set (S) </a:t>
            </a:r>
            <a:r>
              <a:rPr lang="de-DE" sz="3600" b="0" dirty="0"/>
              <a:t>– having mk total labelled PC, used for training</a:t>
            </a:r>
          </a:p>
          <a:p>
            <a:pPr marL="0" indent="0">
              <a:buNone/>
            </a:pPr>
            <a:r>
              <a:rPr lang="de-DE" sz="3600" dirty="0"/>
              <a:t>6.   Query Set (Q) – </a:t>
            </a:r>
            <a:r>
              <a:rPr lang="de-DE" sz="3600" b="0" dirty="0"/>
              <a:t>test set, contains samples from k classes.</a:t>
            </a:r>
          </a:p>
          <a:p>
            <a:pPr marL="0" indent="0">
              <a:buNone/>
            </a:pPr>
            <a:r>
              <a:rPr lang="de-DE" sz="3600" b="0" dirty="0"/>
              <a:t>7.   </a:t>
            </a:r>
            <a:r>
              <a:rPr lang="de-DE" sz="3600" dirty="0"/>
              <a:t>Expansion constant </a:t>
            </a:r>
            <a:r>
              <a:rPr lang="de-DE" sz="3600" b="0" dirty="0"/>
              <a:t>(ec)</a:t>
            </a:r>
            <a:r>
              <a:rPr lang="de-DE" sz="3600" dirty="0"/>
              <a:t> </a:t>
            </a:r>
            <a:r>
              <a:rPr lang="de-DE" sz="3600" b="0" dirty="0"/>
              <a:t>– smallest value which covers all the balls in PC by using number of (ec) balls of radius epsilon (ep).</a:t>
            </a:r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de-DE" sz="3600" b="0" dirty="0"/>
          </a:p>
          <a:p>
            <a:pPr marL="228600" marR="0" lvl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de-DE" sz="3600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0" dirty="0"/>
              <a:t>Any model capable of classification/segmentation downstrean task like DGCNN/PointNet can be used.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3600" b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3600" b="0" dirty="0"/>
              <a:t>Model architecture explained: </a:t>
            </a:r>
          </a:p>
          <a:p>
            <a:pPr algn="l"/>
            <a:r>
              <a:rPr lang="en-US" sz="1800" b="0" i="0" u="none" strike="noStrike" baseline="0" dirty="0">
                <a:latin typeface="NimbusRomNo9L-Medi"/>
              </a:rPr>
              <a:t>Self-Supervised Network </a:t>
            </a:r>
            <a:r>
              <a:rPr lang="en-US" sz="1800" b="0" i="0" u="none" strike="noStrike" baseline="0" dirty="0">
                <a:latin typeface="NimbusRomNo9L-Regu"/>
              </a:rPr>
              <a:t>Our self-supervised network starts with a </a:t>
            </a:r>
            <a:r>
              <a:rPr lang="en-US" sz="1800" b="0" i="0" u="none" strike="noStrike" baseline="0" dirty="0">
                <a:latin typeface="NimbusRomNo9L-ReguItal"/>
              </a:rPr>
              <a:t>feature extractor </a:t>
            </a:r>
            <a:r>
              <a:rPr lang="en-US" sz="1800" b="0" i="0" u="none" strike="noStrike" baseline="0" dirty="0">
                <a:latin typeface="NimbusRomNo9L-Regu"/>
              </a:rPr>
              <a:t>that first normalizes the input point clouds in support set </a:t>
            </a:r>
            <a:r>
              <a:rPr lang="en-US" sz="1800" b="0" i="0" u="none" strike="noStrike" baseline="0" dirty="0">
                <a:latin typeface="CMMI10"/>
              </a:rPr>
              <a:t>S</a:t>
            </a:r>
            <a:r>
              <a:rPr lang="en-US" sz="1800" b="0" i="0" u="none" strike="noStrike" baseline="0" dirty="0">
                <a:latin typeface="NimbusRomNo9L-Regu"/>
              </a:rPr>
              <a:t>, followed by passing them through three MLP layers with shared fully connected layers </a:t>
            </a:r>
            <a:r>
              <a:rPr lang="en-US" sz="1800" b="0" i="0" u="none" strike="noStrike" baseline="0" dirty="0">
                <a:latin typeface="CMR10"/>
              </a:rPr>
              <a:t>(32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b="0" i="0" u="none" strike="noStrike" baseline="0" dirty="0">
                <a:latin typeface="CMR10"/>
              </a:rPr>
              <a:t>64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b="0" i="0" u="none" strike="noStrike" baseline="0" dirty="0">
                <a:latin typeface="CMR10"/>
              </a:rPr>
              <a:t>128) </a:t>
            </a:r>
            <a:r>
              <a:rPr lang="en-US" sz="1800" b="0" i="0" u="none" strike="noStrike" baseline="0" dirty="0">
                <a:latin typeface="NimbusRomNo9L-Regu"/>
              </a:rPr>
              <a:t>to arrive at </a:t>
            </a:r>
            <a:r>
              <a:rPr lang="en-US" sz="1800" b="0" i="0" u="none" strike="noStrike" baseline="0" dirty="0">
                <a:latin typeface="CMR10"/>
              </a:rPr>
              <a:t>128</a:t>
            </a:r>
            <a:r>
              <a:rPr lang="en-US" sz="1800" b="0" i="0" u="none" strike="noStrike" baseline="0" dirty="0">
                <a:latin typeface="NimbusRomNo9L-Regu"/>
              </a:rPr>
              <a:t>-dimensional point vectors. For each ball </a:t>
            </a:r>
            <a:r>
              <a:rPr lang="en-US" sz="1800" b="0" i="0" u="none" strike="noStrike" baseline="0" dirty="0">
                <a:latin typeface="CMMI10"/>
              </a:rPr>
              <a:t>B </a:t>
            </a:r>
            <a:r>
              <a:rPr lang="en-US" sz="1800" b="0" i="0" u="none" strike="noStrike" baseline="0" dirty="0">
                <a:latin typeface="NimbusRomNo9L-Regu"/>
              </a:rPr>
              <a:t>in </a:t>
            </a:r>
            <a:r>
              <a:rPr lang="en-US" sz="1800" b="0" i="0" u="none" strike="noStrike" baseline="0" dirty="0">
                <a:latin typeface="CMSY10"/>
              </a:rPr>
              <a:t>T </a:t>
            </a:r>
            <a:r>
              <a:rPr lang="en-US" sz="1800" b="0" i="0" u="none" strike="noStrike" baseline="0" dirty="0">
                <a:latin typeface="NimbusRomNo9L-Regu"/>
              </a:rPr>
              <a:t>(in input space), we construct a corresponding ball in feature space, by grouping in similar fashion, the point embeddings that represent the points in </a:t>
            </a:r>
            <a:r>
              <a:rPr lang="en-US" sz="1800" b="0" i="0" u="none" strike="noStrike" baseline="0" dirty="0">
                <a:latin typeface="CMMI10"/>
              </a:rPr>
              <a:t>B</a:t>
            </a:r>
            <a:r>
              <a:rPr lang="en-US" sz="1800" b="0" i="0" u="none" strike="noStrike" baseline="0" dirty="0">
                <a:latin typeface="NimbusRomNo9L-Regu"/>
              </a:rPr>
              <a:t>. Then, a feature space ball is represented by a </a:t>
            </a:r>
            <a:r>
              <a:rPr lang="en-US" sz="1800" b="0" i="0" u="none" strike="noStrike" baseline="0" dirty="0">
                <a:latin typeface="NimbusRomNo9L-ReguItal"/>
              </a:rPr>
              <a:t>ball vector</a:t>
            </a:r>
            <a:r>
              <a:rPr lang="en-US" sz="1800" b="0" i="0" u="none" strike="noStrike" baseline="0" dirty="0">
                <a:latin typeface="NimbusRomNo9L-Regu"/>
              </a:rPr>
              <a:t>, which is the centroid of the point embeddings belonging to the ball. These ball vectors are then fed to two branches, one for each self-supervised task, i.e. </a:t>
            </a:r>
            <a:r>
              <a:rPr lang="en-US" sz="1800" b="0" i="0" u="none" strike="noStrike" baseline="0" dirty="0">
                <a:latin typeface="CMMI10"/>
              </a:rPr>
              <a:t>C </a:t>
            </a:r>
            <a:r>
              <a:rPr lang="en-US" sz="1800" b="0" i="0" u="none" strike="noStrike" baseline="0" dirty="0">
                <a:latin typeface="NimbusRomNo9L-Regu"/>
              </a:rPr>
              <a:t>and </a:t>
            </a:r>
            <a:r>
              <a:rPr lang="en-US" sz="1800" b="0" i="0" u="none" strike="noStrike" baseline="0" dirty="0">
                <a:latin typeface="CMMI10"/>
              </a:rPr>
              <a:t>R</a:t>
            </a:r>
            <a:r>
              <a:rPr lang="en-US" sz="1800" b="0" i="0" u="none" strike="noStrike" baseline="0" dirty="0">
                <a:latin typeface="NimbusRomNo9L-Regu"/>
              </a:rPr>
              <a:t>, where both branches transform the ball vectors via three separate MLP layers with shared fully connected layers </a:t>
            </a:r>
            <a:r>
              <a:rPr lang="en-US" sz="1800" b="0" i="0" u="none" strike="noStrike" baseline="0" dirty="0">
                <a:latin typeface="CMR10"/>
              </a:rPr>
              <a:t>(64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b="0" i="0" u="none" strike="noStrike" baseline="0" dirty="0">
                <a:latin typeface="CMR10"/>
              </a:rPr>
              <a:t>128</a:t>
            </a:r>
            <a:r>
              <a:rPr lang="en-US" sz="1800" b="0" i="0" u="none" strike="noStrike" baseline="0" dirty="0">
                <a:latin typeface="CMMI10"/>
              </a:rPr>
              <a:t>; </a:t>
            </a:r>
            <a:r>
              <a:rPr lang="en-US" sz="1800" b="0" i="0" u="none" strike="noStrike" baseline="0" dirty="0">
                <a:latin typeface="CMR10"/>
              </a:rPr>
              <a:t>256)</a:t>
            </a:r>
            <a:r>
              <a:rPr lang="en-US" sz="1800" b="0" i="0" u="none" strike="noStrike" baseline="0" dirty="0">
                <a:latin typeface="NimbusRomNo9L-Regu"/>
              </a:rPr>
              <a:t>. The ball pairs corresponding to each pretext task are represented by concatenating each ball’s vector to get a </a:t>
            </a:r>
            <a:r>
              <a:rPr lang="en-US" sz="1800" b="0" i="0" u="none" strike="noStrike" baseline="0" dirty="0">
                <a:latin typeface="CMR10"/>
              </a:rPr>
              <a:t>256 + 256 = 512 </a:t>
            </a:r>
            <a:r>
              <a:rPr lang="en-US" sz="1800" b="0" i="0" u="none" strike="noStrike" baseline="0" dirty="0">
                <a:latin typeface="NimbusRomNo9L-Regu"/>
              </a:rPr>
              <a:t>dimensional vector. Finally, </a:t>
            </a:r>
            <a:r>
              <a:rPr lang="en-US" sz="1800" b="0" i="0" u="none" strike="noStrike" baseline="0" dirty="0">
                <a:latin typeface="CMMI10"/>
              </a:rPr>
              <a:t>C </a:t>
            </a:r>
            <a:r>
              <a:rPr lang="en-US" sz="1800" b="0" i="0" u="none" strike="noStrike" baseline="0" dirty="0">
                <a:latin typeface="NimbusRomNo9L-Regu"/>
              </a:rPr>
              <a:t>trains to classify the quadrant class label, while the regression task </a:t>
            </a:r>
            <a:r>
              <a:rPr lang="en-US" sz="1800" b="0" i="0" u="none" strike="noStrike" baseline="0" dirty="0">
                <a:latin typeface="CMMI10"/>
              </a:rPr>
              <a:t>R </a:t>
            </a:r>
            <a:r>
              <a:rPr lang="en-US" sz="1800" b="0" i="0" u="none" strike="noStrike" baseline="0" dirty="0">
                <a:latin typeface="NimbusRomNo9L-Regu"/>
              </a:rPr>
              <a:t>trains to predict the </a:t>
            </a:r>
            <a:r>
              <a:rPr lang="en-US" sz="1800" b="0" i="0" u="none" strike="noStrike" baseline="0" dirty="0">
                <a:latin typeface="CMMI10"/>
              </a:rPr>
              <a:t>l</a:t>
            </a:r>
            <a:r>
              <a:rPr lang="en-US" sz="1800" b="0" i="0" u="none" strike="noStrike" baseline="0" dirty="0">
                <a:latin typeface="CMR7"/>
              </a:rPr>
              <a:t>2</a:t>
            </a:r>
            <a:r>
              <a:rPr lang="en-US" sz="1800" b="0" i="0" u="none" strike="noStrike" baseline="0" dirty="0">
                <a:latin typeface="NimbusRomNo9L-Regu"/>
              </a:rPr>
              <a:t>-norm distance between balls in the ball pair. Note that losses from both tasks </a:t>
            </a:r>
            <a:r>
              <a:rPr lang="en-US" sz="1800" b="0" i="0" u="none" strike="noStrike" baseline="0" dirty="0">
                <a:latin typeface="CMMI10"/>
              </a:rPr>
              <a:t>C </a:t>
            </a:r>
            <a:r>
              <a:rPr lang="en-US" sz="1800" b="0" i="0" u="none" strike="noStrike" baseline="0" dirty="0">
                <a:latin typeface="NimbusRomNo9L-Regu"/>
              </a:rPr>
              <a:t>and </a:t>
            </a:r>
            <a:r>
              <a:rPr lang="en-US" sz="1800" b="0" i="0" u="none" strike="noStrike" baseline="0" dirty="0">
                <a:latin typeface="CMMI10"/>
              </a:rPr>
              <a:t>R </a:t>
            </a:r>
            <a:r>
              <a:rPr lang="en-US" sz="1800" b="0" i="0" u="none" strike="noStrike" baseline="0" dirty="0">
                <a:latin typeface="NimbusRomNo9L-Regu"/>
              </a:rPr>
              <a:t>are back-propagated to the feature extractor during training.</a:t>
            </a:r>
          </a:p>
          <a:p>
            <a:pPr algn="l"/>
            <a:endParaRPr lang="en-US" sz="1800" b="0" i="0" u="none" strike="noStrike" baseline="0" dirty="0">
              <a:latin typeface="NimbusRomNo9L-Regu"/>
            </a:endParaRPr>
          </a:p>
          <a:p>
            <a:pPr algn="l"/>
            <a:endParaRPr lang="de-DE" sz="3600" b="0" dirty="0"/>
          </a:p>
          <a:p>
            <a:pPr marL="228600" indent="-228600">
              <a:buAutoNum type="arabicPeriod"/>
            </a:pPr>
            <a:endParaRPr lang="en-US" sz="1800" b="0" i="0" u="none" strike="noStrike" baseline="0" dirty="0">
              <a:latin typeface="NimbusRomNo9L-Regu"/>
            </a:endParaRPr>
          </a:p>
          <a:p>
            <a:pPr marL="228600" indent="-228600">
              <a:buAutoNum type="arabicPeriod"/>
            </a:pPr>
            <a:endParaRPr lang="en-US" sz="1800" b="0" i="0" u="none" strike="noStrike" baseline="0" dirty="0">
              <a:latin typeface="NimbusRomNo9L-Regu"/>
            </a:endParaRPr>
          </a:p>
          <a:p>
            <a:pPr marL="228600" indent="-228600">
              <a:buAutoNum type="arabicPeriod"/>
            </a:pPr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266EF-51AE-2C40-8C95-8EB2C49369B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3428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8E6A9-9B11-40C6-81AA-114CC9A79F2E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Untertitel 2"/>
          <p:cNvSpPr>
            <a:spLocks noGrp="1"/>
          </p:cNvSpPr>
          <p:nvPr>
            <p:ph type="subTitle" idx="1"/>
          </p:nvPr>
        </p:nvSpPr>
        <p:spPr>
          <a:xfrm>
            <a:off x="602343" y="2052221"/>
            <a:ext cx="8084457" cy="17526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602343" y="914611"/>
            <a:ext cx="8084457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1860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A2C4-11B2-4704-B9B6-DA1624672247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9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508000" y="2068844"/>
            <a:ext cx="8178800" cy="35994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Textfeld</a:t>
            </a:r>
          </a:p>
        </p:txBody>
      </p:sp>
      <p:sp>
        <p:nvSpPr>
          <p:cNvPr id="10" name="Titel 1"/>
          <p:cNvSpPr>
            <a:spLocks noGrp="1"/>
          </p:cNvSpPr>
          <p:nvPr>
            <p:ph type="ctrTitle" hasCustomPrompt="1"/>
          </p:nvPr>
        </p:nvSpPr>
        <p:spPr>
          <a:xfrm>
            <a:off x="508000" y="914611"/>
            <a:ext cx="8178800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18646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5C87E-73EC-414A-84B2-BDB89312D003}" type="datetime1">
              <a:rPr lang="de-DE" smtClean="0"/>
              <a:t>17.03.2021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537029" y="2052224"/>
            <a:ext cx="8149771" cy="4073941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itel 1"/>
          <p:cNvSpPr>
            <a:spLocks noGrp="1"/>
          </p:cNvSpPr>
          <p:nvPr>
            <p:ph type="ctrTitle" hasCustomPrompt="1"/>
          </p:nvPr>
        </p:nvSpPr>
        <p:spPr>
          <a:xfrm>
            <a:off x="537029" y="914611"/>
            <a:ext cx="8149771" cy="11376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41222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9CFA-E787-47F7-A7FA-131DEE1716A6}" type="datetime1">
              <a:rPr lang="de-DE" smtClean="0"/>
              <a:t>17.03.2021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599250"/>
            <a:ext cx="8178803" cy="5863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</a:lstStyle>
          <a:p>
            <a:pPr lvl="0"/>
            <a:r>
              <a:rPr lang="de-DE" dirty="0"/>
              <a:t>Abschnittsüberschrift</a:t>
            </a:r>
          </a:p>
        </p:txBody>
      </p:sp>
      <p:sp>
        <p:nvSpPr>
          <p:cNvPr id="7" name="Textplatzhalter 5"/>
          <p:cNvSpPr>
            <a:spLocks noGrp="1"/>
          </p:cNvSpPr>
          <p:nvPr>
            <p:ph type="body" sz="quarter" idx="14" hasCustomPrompt="1"/>
          </p:nvPr>
        </p:nvSpPr>
        <p:spPr>
          <a:xfrm>
            <a:off x="508000" y="2267489"/>
            <a:ext cx="8178803" cy="36722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0" i="0" baseline="0"/>
            </a:lvl1pPr>
          </a:lstStyle>
          <a:p>
            <a:pPr lvl="0"/>
            <a:r>
              <a:rPr lang="de-DE" dirty="0"/>
              <a:t>Fließtext </a:t>
            </a:r>
          </a:p>
        </p:txBody>
      </p:sp>
    </p:spTree>
    <p:extLst>
      <p:ext uri="{BB962C8B-B14F-4D97-AF65-F5344CB8AC3E}">
        <p14:creationId xmlns:p14="http://schemas.microsoft.com/office/powerpoint/2010/main" val="8659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491D3-41CF-42EB-8C58-2CAB0ABC7EF4}" type="datetime1">
              <a:rPr lang="de-DE" smtClean="0"/>
              <a:t>17.03.2021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2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998828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CA29FA76-C1EC-43A2-8AE1-961796B1AD92}" type="datetime1">
              <a:rPr lang="de-DE" smtClean="0"/>
              <a:t>17.03.2021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271DC61-FD4F-6F42-810D-876D2F91EC3B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00754" y="235572"/>
            <a:ext cx="2043246" cy="577439"/>
          </a:xfrm>
          <a:prstGeom prst="rect">
            <a:avLst/>
          </a:prstGeom>
        </p:spPr>
      </p:pic>
      <p:pic>
        <p:nvPicPr>
          <p:cNvPr id="12" name="Bild 1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-1" y="235572"/>
            <a:ext cx="1998827" cy="57743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623" y="326291"/>
            <a:ext cx="2280574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9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3" r:id="rId2"/>
    <p:sldLayoutId id="2147483658" r:id="rId3"/>
    <p:sldLayoutId id="2147483659" r:id="rId4"/>
    <p:sldLayoutId id="2147483660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34000" indent="-234000" algn="l" defTabSz="457200" rtl="0" eaLnBrk="1" latinLnBrk="0" hangingPunct="1">
        <a:spcBef>
          <a:spcPts val="1200"/>
        </a:spcBef>
        <a:buClrTx/>
        <a:buSzPct val="100000"/>
        <a:buFont typeface="Wingdings" charset="2"/>
        <a:buChar char="§"/>
        <a:defRPr lang="de-DE" sz="2400" b="1" i="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1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b="0" i="0" kern="1200" baseline="0" dirty="0" smtClean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lang="de-DE" sz="2000" kern="1200" baseline="0" dirty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11.02744" TargetMode="External"/><Relationship Id="rId3" Type="http://schemas.openxmlformats.org/officeDocument/2006/relationships/hyperlink" Target="https://arxiv.org/abs/2009.14168" TargetMode="External"/><Relationship Id="rId7" Type="http://schemas.openxmlformats.org/officeDocument/2006/relationships/hyperlink" Target="https://arxiv.org/abs/1505.07818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rxiv.org/abs/2008.00305" TargetMode="External"/><Relationship Id="rId5" Type="http://schemas.openxmlformats.org/officeDocument/2006/relationships/hyperlink" Target="https://arxiv.org/abs/1901.08396" TargetMode="External"/><Relationship Id="rId4" Type="http://schemas.openxmlformats.org/officeDocument/2006/relationships/hyperlink" Target="https://arxiv.org/abs/2003.12641" TargetMode="External"/><Relationship Id="rId9" Type="http://schemas.openxmlformats.org/officeDocument/2006/relationships/hyperlink" Target="https://arxiv.org/abs/1910.08207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602343" y="3726005"/>
            <a:ext cx="8084457" cy="1752600"/>
          </a:xfrm>
        </p:spPr>
        <p:txBody>
          <a:bodyPr/>
          <a:lstStyle/>
          <a:p>
            <a:pPr algn="ctr"/>
            <a:r>
              <a:rPr lang="de-DE" dirty="0"/>
              <a:t>Anshu Garg</a:t>
            </a:r>
          </a:p>
          <a:p>
            <a:pPr algn="ctr"/>
            <a:r>
              <a:rPr lang="de-DE" dirty="0"/>
              <a:t>a_garg19@cs.uni-kl.de </a:t>
            </a:r>
          </a:p>
          <a:p>
            <a:pPr algn="ctr"/>
            <a:r>
              <a:rPr lang="de-DE" dirty="0"/>
              <a:t>Supervisor: Mahdi Chamseddine</a:t>
            </a:r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>
          <a:xfrm>
            <a:off x="602343" y="914611"/>
            <a:ext cx="8084457" cy="2386528"/>
          </a:xfrm>
        </p:spPr>
        <p:txBody>
          <a:bodyPr anchor="ctr">
            <a:normAutofit/>
          </a:bodyPr>
          <a:lstStyle/>
          <a:p>
            <a:pPr algn="ctr"/>
            <a:r>
              <a:rPr lang="de-DE" sz="3600" dirty="0"/>
              <a:t>Seminar</a:t>
            </a:r>
            <a:br>
              <a:rPr lang="de-DE" sz="3600" dirty="0"/>
            </a:br>
            <a:r>
              <a:rPr lang="de-DE" sz="3600" dirty="0"/>
              <a:t>III Semester</a:t>
            </a:r>
            <a:br>
              <a:rPr lang="de-DE" sz="3600" dirty="0"/>
            </a:br>
            <a:r>
              <a:rPr lang="de-DE" sz="3600" dirty="0"/>
              <a:t> Overview and Trends in Self Supervised Learning (SSL)</a:t>
            </a:r>
          </a:p>
        </p:txBody>
      </p:sp>
    </p:spTree>
    <p:extLst>
      <p:ext uri="{BB962C8B-B14F-4D97-AF65-F5344CB8AC3E}">
        <p14:creationId xmlns:p14="http://schemas.microsoft.com/office/powerpoint/2010/main" val="4136836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Cover Tree (T) Data Structure: </a:t>
            </a:r>
            <a:r>
              <a:rPr lang="de-DE" b="0" dirty="0"/>
              <a:t>Every level of T contains balls of different radius (highest at the root).</a:t>
            </a:r>
          </a:p>
          <a:p>
            <a:pPr marL="0" indent="0">
              <a:buNone/>
            </a:pPr>
            <a:endParaRPr lang="de-DE" b="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2</a:t>
            </a:r>
            <a:br>
              <a:rPr lang="de-DE" dirty="0"/>
            </a:br>
            <a:r>
              <a:rPr lang="de-DE" sz="2200" dirty="0"/>
              <a:t>Self-Supervised Few-Shot Learning on Point Cloud [2]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C1CBEA11-5BBC-44AF-91AE-5D8AB132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455" y="3460668"/>
            <a:ext cx="2232853" cy="1676545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7FE5085-DBD3-4BBE-A5A2-26B63EA3E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465" y="3437806"/>
            <a:ext cx="2240474" cy="1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72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Methods: generate duplicate labels by</a:t>
            </a:r>
          </a:p>
          <a:p>
            <a:r>
              <a:rPr lang="de-DE" dirty="0"/>
              <a:t>SSL 1: Regression Task (R) – </a:t>
            </a:r>
            <a:r>
              <a:rPr lang="de-DE" b="0" dirty="0"/>
              <a:t>distance (L2 Norm) between each pair of ball on each level in cover tree T (learn inter-ball relation).</a:t>
            </a:r>
          </a:p>
          <a:p>
            <a:endParaRPr lang="de-DE" b="0" dirty="0"/>
          </a:p>
          <a:p>
            <a:r>
              <a:rPr lang="de-DE" dirty="0"/>
              <a:t>SSL 2: Classification Task (C) – </a:t>
            </a:r>
            <a:r>
              <a:rPr lang="de-DE" b="0" dirty="0"/>
              <a:t>On the basis of parent ball‘s center, classify the quardrant in which each child ball‘s center exists (learn intra-ball relation).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2</a:t>
            </a:r>
            <a:br>
              <a:rPr lang="de-DE" dirty="0"/>
            </a:br>
            <a:r>
              <a:rPr lang="de-DE" sz="2200" dirty="0"/>
              <a:t>Self-Supervised Few-Shot Learning on Point Cloud [2]</a:t>
            </a:r>
          </a:p>
        </p:txBody>
      </p:sp>
    </p:spTree>
    <p:extLst>
      <p:ext uri="{BB962C8B-B14F-4D97-AF65-F5344CB8AC3E}">
        <p14:creationId xmlns:p14="http://schemas.microsoft.com/office/powerpoint/2010/main" val="359390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504" y="2061749"/>
            <a:ext cx="8149771" cy="4073941"/>
          </a:xfrm>
        </p:spPr>
        <p:txBody>
          <a:bodyPr/>
          <a:lstStyle/>
          <a:p>
            <a:r>
              <a:rPr lang="de-DE" dirty="0"/>
              <a:t>m-shot, k-way learning </a:t>
            </a:r>
            <a:r>
              <a:rPr lang="de-DE" b="0" dirty="0"/>
              <a:t>- k is number of sampled classes, m is labelled PC for each k class.</a:t>
            </a:r>
          </a:p>
          <a:p>
            <a:r>
              <a:rPr lang="de-DE" b="0" dirty="0"/>
              <a:t>A </a:t>
            </a:r>
            <a:r>
              <a:rPr lang="de-DE" dirty="0"/>
              <a:t>NN architecture </a:t>
            </a:r>
            <a:r>
              <a:rPr lang="de-DE" b="0" dirty="0"/>
              <a:t>provides feature extractor trained by combined loss from both the braches of learning tasks.</a:t>
            </a:r>
          </a:p>
          <a:p>
            <a:endParaRPr lang="de-DE" b="0" dirty="0"/>
          </a:p>
          <a:p>
            <a:pPr marL="0" indent="0">
              <a:buNone/>
            </a:pPr>
            <a:endParaRPr lang="de-DE" b="0" dirty="0"/>
          </a:p>
          <a:p>
            <a:pPr marL="0" indent="0">
              <a:buNone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2</a:t>
            </a:r>
            <a:br>
              <a:rPr lang="de-DE" dirty="0"/>
            </a:br>
            <a:r>
              <a:rPr lang="de-DE" sz="2200" dirty="0"/>
              <a:t>Self-Supervised Few-Shot Learning on Point Cloud [2]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4B4E0A-9362-4B64-AA12-068DB4537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35" y="3561789"/>
            <a:ext cx="7509158" cy="279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94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Experiment and Dataset: </a:t>
            </a:r>
            <a:r>
              <a:rPr lang="de-DE" b="0" dirty="0"/>
              <a:t>(others refer from paper)</a:t>
            </a:r>
          </a:p>
          <a:p>
            <a:pPr marL="0" indent="0">
              <a:buNone/>
            </a:pPr>
            <a:r>
              <a:rPr lang="de-DE" dirty="0"/>
              <a:t>	Part Segmentation – </a:t>
            </a:r>
            <a:r>
              <a:rPr lang="de-DE" b="0" dirty="0"/>
              <a:t>Dataset:</a:t>
            </a:r>
            <a:r>
              <a:rPr lang="de-DE" dirty="0"/>
              <a:t> </a:t>
            </a:r>
            <a:r>
              <a:rPr lang="de-DE" b="0" dirty="0"/>
              <a:t>ShapeNet, Metric: mIoU%, 10 	shot 10 way learning, DGCNN (none, VoxelSSL, this SSL).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2</a:t>
            </a:r>
            <a:br>
              <a:rPr lang="de-DE" dirty="0"/>
            </a:br>
            <a:r>
              <a:rPr lang="de-DE" sz="2200" dirty="0"/>
              <a:t>Self-Supervised Few-Shot Learning on Point Cloud [2]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FAEEB-6D13-4D7F-84D6-411829219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2" y="3824188"/>
            <a:ext cx="8914526" cy="113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37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Results: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Cover Tree T captures multi-scale and non-parametric representation of PC. Different hierarchy in T stores different complexity levels of PC.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T is able to capture more sparse and highly variable point density PC. 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With R and C task model learns inter-ball and intra-ball spatial relation.</a:t>
            </a:r>
          </a:p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2</a:t>
            </a:r>
            <a:br>
              <a:rPr lang="de-DE" dirty="0"/>
            </a:br>
            <a:r>
              <a:rPr lang="de-DE" sz="2200" dirty="0"/>
              <a:t>Self-Supervised Few-Shot Learning on Point Cloud [2]</a:t>
            </a:r>
          </a:p>
        </p:txBody>
      </p:sp>
    </p:spTree>
    <p:extLst>
      <p:ext uri="{BB962C8B-B14F-4D97-AF65-F5344CB8AC3E}">
        <p14:creationId xmlns:p14="http://schemas.microsoft.com/office/powerpoint/2010/main" val="389707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Idea: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New architecure - </a:t>
            </a:r>
            <a:r>
              <a:rPr lang="de-DE" b="0" dirty="0"/>
              <a:t>2 heads with shared feature Encoder, Supervised head - trained on labelled data (Source) for classification/segmentation (supervised) task, </a:t>
            </a:r>
          </a:p>
          <a:p>
            <a:pPr marL="0" indent="0">
              <a:buNone/>
            </a:pPr>
            <a:r>
              <a:rPr lang="de-DE" b="0" dirty="0"/>
              <a:t>	SSL head - trained on both Source and unlabelled data 	(Target) for SSL task.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SSL pretext </a:t>
            </a:r>
            <a:r>
              <a:rPr lang="de-DE" b="0" dirty="0"/>
              <a:t>: as classification task - Deformation Reconstruction (</a:t>
            </a:r>
            <a:r>
              <a:rPr lang="de-DE" dirty="0"/>
              <a:t>DefRec</a:t>
            </a:r>
            <a:r>
              <a:rPr lang="de-DE" b="0" dirty="0"/>
              <a:t>). Idea - deformations/occlusions in scanning of real 3D objects.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Training procedure </a:t>
            </a:r>
            <a:r>
              <a:rPr lang="de-DE" b="0" dirty="0"/>
              <a:t>- </a:t>
            </a:r>
            <a:r>
              <a:rPr lang="de-DE" dirty="0"/>
              <a:t>PCM</a:t>
            </a:r>
            <a:r>
              <a:rPr lang="de-DE" b="0" dirty="0"/>
              <a:t> (PC Mixup) on Source dataset. 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3</a:t>
            </a:r>
            <a:br>
              <a:rPr lang="de-DE" dirty="0"/>
            </a:br>
            <a:r>
              <a:rPr lang="de-DE" sz="2200" dirty="0"/>
              <a:t>Self-Supervised Learning for Domain Adaptation on Point Cloud [3]</a:t>
            </a:r>
          </a:p>
        </p:txBody>
      </p:sp>
    </p:spTree>
    <p:extLst>
      <p:ext uri="{BB962C8B-B14F-4D97-AF65-F5344CB8AC3E}">
        <p14:creationId xmlns:p14="http://schemas.microsoft.com/office/powerpoint/2010/main" val="229904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Application: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DA is important in scenarios such as simulated to real world.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3</a:t>
            </a:r>
            <a:br>
              <a:rPr lang="de-DE" dirty="0"/>
            </a:br>
            <a:r>
              <a:rPr lang="de-DE" sz="2200" dirty="0"/>
              <a:t>Self-Supervised Learning for Domain Adaptation on Point Cloud [3]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AEE7A-9542-4A2A-86DB-C555C61A2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846" y="2974183"/>
            <a:ext cx="5267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25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Method: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DefRec</a:t>
            </a:r>
            <a:r>
              <a:rPr lang="de-DE" b="0" dirty="0"/>
              <a:t> – PC is deformed, model (SSL head) is trained to reconstruct it. 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Different types of deformation techniques</a:t>
            </a:r>
            <a:r>
              <a:rPr lang="de-DE" b="0" dirty="0"/>
              <a:t> - Volume-based, Feature-based, Sampling-based.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PCM – </a:t>
            </a:r>
            <a:r>
              <a:rPr lang="de-DE" b="0" dirty="0"/>
              <a:t>mix two PC.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Network Architecture</a:t>
            </a:r>
            <a:r>
              <a:rPr lang="en-US" b="0" dirty="0"/>
              <a:t> – DGCNN architecture for feature extractor and Supervised head. For SSL head Convolution layers of size (256,256,128,3) is used.</a:t>
            </a:r>
            <a:endParaRPr lang="de-DE" b="0" dirty="0"/>
          </a:p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3</a:t>
            </a:r>
            <a:br>
              <a:rPr lang="de-DE" dirty="0"/>
            </a:br>
            <a:r>
              <a:rPr lang="de-DE" sz="2200" dirty="0"/>
              <a:t>Self-Supervised Learning for Domain Adaptation on Point Cloud [3]</a:t>
            </a:r>
          </a:p>
        </p:txBody>
      </p:sp>
    </p:spTree>
    <p:extLst>
      <p:ext uri="{BB962C8B-B14F-4D97-AF65-F5344CB8AC3E}">
        <p14:creationId xmlns:p14="http://schemas.microsoft.com/office/powerpoint/2010/main" val="3050100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18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Experiment and Dataset: </a:t>
            </a:r>
            <a:r>
              <a:rPr lang="de-DE" b="0" dirty="0"/>
              <a:t>(others refer from paper)</a:t>
            </a:r>
          </a:p>
          <a:p>
            <a:pPr marL="0" indent="0">
              <a:buNone/>
            </a:pPr>
            <a:r>
              <a:rPr lang="de-DE" dirty="0"/>
              <a:t>	Object Classification – </a:t>
            </a:r>
            <a:r>
              <a:rPr lang="de-DE" b="0" dirty="0"/>
              <a:t>Data Set:</a:t>
            </a:r>
            <a:r>
              <a:rPr lang="de-DE" dirty="0"/>
              <a:t> </a:t>
            </a:r>
            <a:r>
              <a:rPr lang="de-DE" b="0" dirty="0"/>
              <a:t>PointDA-10, Metric: 	Average Accuracy per class.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3</a:t>
            </a:r>
            <a:br>
              <a:rPr lang="de-DE" dirty="0"/>
            </a:br>
            <a:r>
              <a:rPr lang="de-DE" sz="2200" dirty="0"/>
              <a:t>Self-Supervised Learning for Domain Adaptation on Point Cloud [3]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A6B7E-DA39-4B4D-B887-D52564BC2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3362"/>
            <a:ext cx="9144000" cy="60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F8993E-7C8B-4A68-BC27-94C164020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79421"/>
            <a:ext cx="9144000" cy="1554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2F03A1-4690-497B-8529-DFCB022EE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16" y="4529400"/>
            <a:ext cx="387419" cy="282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6745FE-B382-44CB-A28A-BB5430F29F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12" y="4768472"/>
            <a:ext cx="387419" cy="282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56109D-3F04-4956-9FAA-FC560E5A4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925" y="4933572"/>
            <a:ext cx="387419" cy="282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F2B065-1D52-4A36-89C0-576D43D01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835" y="5144095"/>
            <a:ext cx="387419" cy="2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6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19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Results:</a:t>
            </a:r>
          </a:p>
          <a:p>
            <a:pPr marL="457200" indent="-457200">
              <a:buFont typeface="Wingdings" charset="2"/>
              <a:buAutoNum type="arabicPeriod"/>
            </a:pPr>
            <a:r>
              <a:rPr lang="de-DE" b="0" dirty="0"/>
              <a:t>DefRec learns statistical structure of different parts of objects in PC form, thus provides generalisation for different classes.</a:t>
            </a:r>
          </a:p>
          <a:p>
            <a:pPr marL="457200" indent="-457200">
              <a:buFont typeface="Wingdings" charset="2"/>
              <a:buAutoNum type="arabicPeriod"/>
            </a:pPr>
            <a:endParaRPr lang="de-DE" b="0" dirty="0"/>
          </a:p>
          <a:p>
            <a:pPr marL="457200" indent="-457200">
              <a:buFont typeface="Wingdings" charset="2"/>
              <a:buAutoNum type="arabicPeriod"/>
            </a:pPr>
            <a:r>
              <a:rPr lang="de-DE" b="0" dirty="0"/>
              <a:t>Model is robust by the different deformation.</a:t>
            </a:r>
          </a:p>
          <a:p>
            <a:pPr marL="457200" indent="-457200">
              <a:buFont typeface="Wingdings" charset="2"/>
              <a:buAutoNum type="arabicPeriod"/>
            </a:pPr>
            <a:endParaRPr lang="de-DE" b="0" dirty="0"/>
          </a:p>
          <a:p>
            <a:pPr marL="457200" indent="-457200">
              <a:buFont typeface="Wingdings" charset="2"/>
              <a:buAutoNum type="arabicPeriod"/>
            </a:pPr>
            <a:r>
              <a:rPr lang="de-DE" b="0" dirty="0"/>
              <a:t>PCM boosts the performance of many baseline models.</a:t>
            </a:r>
          </a:p>
          <a:p>
            <a:pPr marL="457200" indent="-457200">
              <a:buAutoNum type="arabicPeriod"/>
            </a:pPr>
            <a:endParaRPr lang="de-DE" b="0" dirty="0"/>
          </a:p>
          <a:p>
            <a:pPr marL="457200" indent="-457200">
              <a:buAutoNum type="arabicPeriod"/>
            </a:pPr>
            <a:endParaRPr lang="de-DE" b="0" dirty="0"/>
          </a:p>
          <a:p>
            <a:pPr marL="457200" indent="-457200">
              <a:buAutoNum type="arabicPeriod"/>
            </a:pPr>
            <a:endParaRPr lang="de-DE" b="0" dirty="0"/>
          </a:p>
          <a:p>
            <a:pPr marL="457200" indent="-457200"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3</a:t>
            </a:r>
            <a:br>
              <a:rPr lang="de-DE" dirty="0"/>
            </a:br>
            <a:r>
              <a:rPr lang="de-DE" sz="2200" dirty="0"/>
              <a:t>Self-Supervised Learning for Domain Adaptation on Point Cloud [3]</a:t>
            </a:r>
          </a:p>
        </p:txBody>
      </p:sp>
    </p:spTree>
    <p:extLst>
      <p:ext uri="{BB962C8B-B14F-4D97-AF65-F5344CB8AC3E}">
        <p14:creationId xmlns:p14="http://schemas.microsoft.com/office/powerpoint/2010/main" val="2996329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Overview on SSL </a:t>
            </a:r>
          </a:p>
          <a:p>
            <a:r>
              <a:rPr lang="de-DE" dirty="0"/>
              <a:t>Topic Introduction</a:t>
            </a:r>
          </a:p>
          <a:p>
            <a:r>
              <a:rPr lang="de-DE" dirty="0"/>
              <a:t>Literature Review</a:t>
            </a:r>
          </a:p>
          <a:p>
            <a:r>
              <a:rPr lang="de-DE" dirty="0"/>
              <a:t>Comparison</a:t>
            </a:r>
          </a:p>
          <a:p>
            <a:r>
              <a:rPr lang="de-DE" dirty="0"/>
              <a:t>Conclusion</a:t>
            </a: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Outline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019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20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Idea: </a:t>
            </a:r>
          </a:p>
          <a:p>
            <a:pPr marL="0" indent="0">
              <a:buNone/>
            </a:pPr>
            <a:r>
              <a:rPr lang="de-DE" dirty="0"/>
              <a:t>SSL tasks :</a:t>
            </a:r>
            <a:r>
              <a:rPr lang="de-DE" b="0" dirty="0"/>
              <a:t> Rotation angle Classification 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4</a:t>
            </a:r>
            <a:br>
              <a:rPr lang="de-DE" dirty="0"/>
            </a:br>
            <a:r>
              <a:rPr lang="de-DE" sz="2200" dirty="0"/>
              <a:t>Self Supervised Learning of Point Cloud via Orientation Estimation[5]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1BE1AF-2ED3-4B2C-9D55-B008C95F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06" y="3429000"/>
            <a:ext cx="8847587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4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Method:</a:t>
            </a: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Model: </a:t>
            </a:r>
            <a:r>
              <a:rPr lang="de-DE" b="0" dirty="0"/>
              <a:t>PointNet &amp; DGCNN final layer modified to classify or regress rotation angle on ShapeNet dataset.  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Rotation Regression - </a:t>
            </a:r>
            <a:r>
              <a:rPr lang="de-DE" b="0" dirty="0"/>
              <a:t>predicts 4 values (3 rotation axis and 1 rotation angle).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Rotation Classification</a:t>
            </a:r>
            <a:r>
              <a:rPr lang="de-DE" b="0" dirty="0"/>
              <a:t> </a:t>
            </a:r>
            <a:r>
              <a:rPr lang="de-DE" dirty="0"/>
              <a:t>-</a:t>
            </a:r>
            <a:r>
              <a:rPr lang="de-DE" b="0" dirty="0"/>
              <a:t> predicts k probablity values for k angles. k is hyperparameter. 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endParaRPr lang="de-DE" dirty="0"/>
          </a:p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4</a:t>
            </a:r>
            <a:br>
              <a:rPr lang="de-DE" dirty="0"/>
            </a:br>
            <a:r>
              <a:rPr lang="de-DE" sz="2200" dirty="0"/>
              <a:t>Self Supervised Learning of Point Cloud via Orientation Estimation[5]</a:t>
            </a:r>
          </a:p>
        </p:txBody>
      </p:sp>
    </p:spTree>
    <p:extLst>
      <p:ext uri="{BB962C8B-B14F-4D97-AF65-F5344CB8AC3E}">
        <p14:creationId xmlns:p14="http://schemas.microsoft.com/office/powerpoint/2010/main" val="201718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22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Method:</a:t>
            </a:r>
          </a:p>
          <a:p>
            <a:pPr marL="0" indent="0">
              <a:buNone/>
            </a:pPr>
            <a:r>
              <a:rPr lang="de-DE" dirty="0"/>
              <a:t>4. Selection of k: </a:t>
            </a:r>
            <a:r>
              <a:rPr lang="de-DE" b="0" dirty="0"/>
              <a:t>is</a:t>
            </a:r>
            <a:r>
              <a:rPr lang="de-DE" dirty="0"/>
              <a:t> </a:t>
            </a:r>
            <a:r>
              <a:rPr lang="de-DE" b="0" dirty="0"/>
              <a:t>uniform acccording to Regular Polyhydron. </a:t>
            </a:r>
          </a:p>
          <a:p>
            <a:pPr marL="0" indent="0">
              <a:buNone/>
            </a:pPr>
            <a:r>
              <a:rPr lang="de-DE" b="0" dirty="0"/>
              <a:t>(k = 6, 18, 32, 54)</a:t>
            </a:r>
          </a:p>
          <a:p>
            <a:endParaRPr lang="de-DE" dirty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4</a:t>
            </a:r>
            <a:br>
              <a:rPr lang="de-DE" dirty="0"/>
            </a:br>
            <a:r>
              <a:rPr lang="de-DE" sz="2200" dirty="0"/>
              <a:t>Self Supervised Learning of Point Cloud via Orientation Estimation[5] </a:t>
            </a:r>
          </a:p>
        </p:txBody>
      </p:sp>
      <p:pic>
        <p:nvPicPr>
          <p:cNvPr id="14" name="Picture 13" descr="Chart&#10;&#10;Description automatically generated">
            <a:extLst>
              <a:ext uri="{FF2B5EF4-FFF2-40B4-BE49-F238E27FC236}">
                <a16:creationId xmlns:a16="http://schemas.microsoft.com/office/drawing/2014/main" id="{DB3348AE-DEC6-4127-804B-992D1D95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29" y="4216400"/>
            <a:ext cx="1701892" cy="1308826"/>
          </a:xfrm>
          <a:prstGeom prst="rect">
            <a:avLst/>
          </a:prstGeom>
        </p:spPr>
      </p:pic>
      <p:pic>
        <p:nvPicPr>
          <p:cNvPr id="16" name="Picture 15" descr="Chart, radar chart&#10;&#10;Description automatically generated">
            <a:extLst>
              <a:ext uri="{FF2B5EF4-FFF2-40B4-BE49-F238E27FC236}">
                <a16:creationId xmlns:a16="http://schemas.microsoft.com/office/drawing/2014/main" id="{FE447D0D-21FE-4B22-8E8B-A9D57E590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804" y="4109093"/>
            <a:ext cx="1815905" cy="1393368"/>
          </a:xfrm>
          <a:prstGeom prst="rect">
            <a:avLst/>
          </a:prstGeom>
        </p:spPr>
      </p:pic>
      <p:pic>
        <p:nvPicPr>
          <p:cNvPr id="18" name="Picture 17" descr="Chart, radar chart&#10;&#10;Description automatically generated">
            <a:extLst>
              <a:ext uri="{FF2B5EF4-FFF2-40B4-BE49-F238E27FC236}">
                <a16:creationId xmlns:a16="http://schemas.microsoft.com/office/drawing/2014/main" id="{8EFB372A-F428-4DD3-A883-E878C88E67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6859" y="3982719"/>
            <a:ext cx="1833717" cy="1542507"/>
          </a:xfrm>
          <a:prstGeom prst="rect">
            <a:avLst/>
          </a:prstGeom>
        </p:spPr>
      </p:pic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788323BD-E3E2-42B5-845B-0C4FF5B52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3253" y="3831305"/>
            <a:ext cx="1585397" cy="16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59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Experiment and Dataset: </a:t>
            </a:r>
            <a:r>
              <a:rPr lang="de-DE" b="0" dirty="0"/>
              <a:t>(others refer from paper)</a:t>
            </a:r>
          </a:p>
          <a:p>
            <a:pPr marL="0" indent="0">
              <a:buNone/>
            </a:pPr>
            <a:r>
              <a:rPr lang="de-DE" dirty="0"/>
              <a:t>	Object Classification – </a:t>
            </a:r>
            <a:r>
              <a:rPr lang="de-DE" b="0" dirty="0"/>
              <a:t>Test Set:</a:t>
            </a:r>
            <a:r>
              <a:rPr lang="de-DE" dirty="0"/>
              <a:t> </a:t>
            </a:r>
            <a:r>
              <a:rPr lang="de-DE" b="0" dirty="0"/>
              <a:t>ModelNet 40 (MN40) 	Training Set: ShapeNet. Metric: Accuracy percentage. 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4</a:t>
            </a:r>
            <a:br>
              <a:rPr lang="de-DE" dirty="0"/>
            </a:br>
            <a:r>
              <a:rPr lang="de-DE" sz="2200" dirty="0"/>
              <a:t>Self Supervised Learning of Point Cloud via Orientation Estimation[5]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3C3BCC-60D1-4BF4-9064-192623EF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212" y="3479802"/>
            <a:ext cx="3609975" cy="2876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F5AD36-A14F-4F98-BB49-A2C6BA240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495" y="3837171"/>
            <a:ext cx="387419" cy="282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072D81-EEE8-4165-94A2-B84F68615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489" y="3978254"/>
            <a:ext cx="387419" cy="282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7DA2D2-D478-444E-9D7D-F9F486117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495" y="4194540"/>
            <a:ext cx="387419" cy="282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9D3BCA-E4B3-47F3-BBF5-F82C549EA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1084" y="4427197"/>
            <a:ext cx="387419" cy="2821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2357DB-4196-4AE2-88C0-86BA74447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489" y="4645760"/>
            <a:ext cx="387419" cy="282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EB09EE-0D0D-4A63-8468-83876E63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531" y="4848447"/>
            <a:ext cx="387419" cy="2821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434FDA-E0A8-4DFD-8FD6-EFBE64A3C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7531" y="5054384"/>
            <a:ext cx="387419" cy="2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10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Results: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Too large and too low k values doesn‘t work well.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>
                <a:latin typeface="NimbusRomNo9L-Regu"/>
              </a:rPr>
              <a:t>SOTA models performance improved with small number of labelled input data. </a:t>
            </a:r>
          </a:p>
          <a:p>
            <a:pPr marL="457200" indent="-457200">
              <a:buFont typeface="+mj-lt"/>
              <a:buAutoNum type="arabicPeriod"/>
            </a:pPr>
            <a:endParaRPr lang="en-US" b="0" dirty="0">
              <a:latin typeface="NimbusRomNo9L-Regu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Semantic features like global orientation are learned by this method.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4</a:t>
            </a:r>
            <a:br>
              <a:rPr lang="de-DE" dirty="0"/>
            </a:br>
            <a:r>
              <a:rPr lang="de-DE" sz="2200" dirty="0"/>
              <a:t>Self Supervised Learning of Point Cloud via Orientation Estimation[5]</a:t>
            </a:r>
          </a:p>
        </p:txBody>
      </p:sp>
    </p:spTree>
    <p:extLst>
      <p:ext uri="{BB962C8B-B14F-4D97-AF65-F5344CB8AC3E}">
        <p14:creationId xmlns:p14="http://schemas.microsoft.com/office/powerpoint/2010/main" val="2806718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Can‘t compare Paper 2 and Paper 3 results, have application dependent experiments.</a:t>
            </a:r>
          </a:p>
          <a:p>
            <a:endParaRPr lang="de-DE" b="0" dirty="0"/>
          </a:p>
          <a:p>
            <a:r>
              <a:rPr lang="de-DE" b="0" dirty="0"/>
              <a:t>Paper 4 and Paper 1 have almost same Accuracy percentage (90.75% and 90.64% respectively) for Object Classification experiment on ModelNet40 dataset with pre-training on ShapeNet with respective SSL technique for DGCNN model.</a:t>
            </a:r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210950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26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0" dirty="0"/>
              <a:t>Pre-training with SSL methods helps in learning semantic information on input data and can improve the performance of Supervised and UnSupervised SOTA Models. </a:t>
            </a:r>
          </a:p>
          <a:p>
            <a:endParaRPr lang="de-DE" b="0" dirty="0"/>
          </a:p>
          <a:p>
            <a:r>
              <a:rPr lang="de-DE" b="0" dirty="0"/>
              <a:t>Features extracted from SSL method can be used as Transfer Learning for other models in downstream tasks.</a:t>
            </a:r>
          </a:p>
          <a:p>
            <a:endParaRPr lang="de-DE" b="0" dirty="0"/>
          </a:p>
          <a:p>
            <a:r>
              <a:rPr lang="de-DE" b="0" dirty="0"/>
              <a:t>SSL helps models to work with less amount of labelled data.</a:t>
            </a:r>
          </a:p>
          <a:p>
            <a:pPr marL="0" indent="0">
              <a:buNone/>
            </a:pPr>
            <a:endParaRPr lang="de-DE" b="0" dirty="0"/>
          </a:p>
          <a:p>
            <a:endParaRPr lang="de-DE" dirty="0"/>
          </a:p>
          <a:p>
            <a:endParaRPr lang="de-DE" b="0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24964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3"/>
              </a:rPr>
              <a:t>https://lilianweng.github.io/lil-log/2019/11/10/self-supervised-learning.html#why-self-supervised-learning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3"/>
              </a:rPr>
              <a:t>https://arxiv.org/abs/2009.14168</a:t>
            </a:r>
            <a:endParaRPr lang="de-DE" dirty="0">
              <a:hlinkClick r:id="rId4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4"/>
              </a:rPr>
              <a:t>https://arxiv.org/abs/2003.12641</a:t>
            </a:r>
            <a:endParaRPr lang="de-DE" dirty="0">
              <a:hlinkClick r:id="rId5"/>
            </a:endParaRPr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5"/>
              </a:rPr>
              <a:t>https://arxiv.org/abs/1901.08396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6"/>
              </a:rPr>
              <a:t>https://arxiv.org/abs/2008.00305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7"/>
              </a:rPr>
              <a:t>https://arxiv.org/abs/1505.07818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8"/>
              </a:rPr>
              <a:t>https://arxiv.org/abs/1911.02744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>
                <a:hlinkClick r:id="rId9"/>
              </a:rPr>
              <a:t>https://arxiv.org/abs/1910.08207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2962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28</a:t>
            </a:fld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>
          <a:xfrm>
            <a:off x="3346218" y="3101630"/>
            <a:ext cx="2385280" cy="1137613"/>
          </a:xfrm>
        </p:spPr>
        <p:txBody>
          <a:bodyPr/>
          <a:lstStyle/>
          <a:p>
            <a:r>
              <a:rPr lang="de-DE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156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3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SSL – </a:t>
            </a:r>
            <a:r>
              <a:rPr lang="de-DE" b="0" dirty="0"/>
              <a:t>get supervision from data itself by generating pseudo task.</a:t>
            </a:r>
          </a:p>
          <a:p>
            <a:endParaRPr lang="de-DE" dirty="0"/>
          </a:p>
          <a:p>
            <a:r>
              <a:rPr lang="de-DE" dirty="0"/>
              <a:t>Pretext Tasks - </a:t>
            </a:r>
            <a:r>
              <a:rPr lang="de-DE" b="0" dirty="0"/>
              <a:t>to understand input data to perform  </a:t>
            </a:r>
            <a:r>
              <a:rPr lang="de-DE" dirty="0"/>
              <a:t>Downstream Task</a:t>
            </a:r>
            <a:r>
              <a:rPr lang="de-DE" b="0" dirty="0"/>
              <a:t>.</a:t>
            </a:r>
          </a:p>
          <a:p>
            <a:endParaRPr lang="de-DE" dirty="0"/>
          </a:p>
          <a:p>
            <a:r>
              <a:rPr lang="de-DE" dirty="0"/>
              <a:t>Multiple rounds of SSL training </a:t>
            </a:r>
            <a:r>
              <a:rPr lang="de-DE" b="0" dirty="0"/>
              <a:t>is very helpful.</a:t>
            </a:r>
          </a:p>
          <a:p>
            <a:endParaRPr lang="de-DE" dirty="0"/>
          </a:p>
          <a:p>
            <a:r>
              <a:rPr lang="de-DE" dirty="0"/>
              <a:t>Idea: </a:t>
            </a:r>
            <a:r>
              <a:rPr lang="de-DE" b="0" dirty="0"/>
              <a:t>Humans learn by first learning simple concepts before solving complex tasks. </a:t>
            </a:r>
          </a:p>
          <a:p>
            <a:endParaRPr lang="de-DE" dirty="0"/>
          </a:p>
          <a:p>
            <a:r>
              <a:rPr lang="de-DE" dirty="0"/>
              <a:t>Goal:  </a:t>
            </a:r>
            <a:r>
              <a:rPr lang="de-DE" b="0" dirty="0"/>
              <a:t>learn sematics of data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Overview on SSL</a:t>
            </a:r>
          </a:p>
        </p:txBody>
      </p:sp>
    </p:spTree>
    <p:extLst>
      <p:ext uri="{BB962C8B-B14F-4D97-AF65-F5344CB8AC3E}">
        <p14:creationId xmlns:p14="http://schemas.microsoft.com/office/powerpoint/2010/main" val="331537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4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Focus Area: </a:t>
            </a:r>
            <a:r>
              <a:rPr lang="de-DE" b="0" dirty="0"/>
              <a:t>Use of SSL on Point Clouds (PC)</a:t>
            </a:r>
          </a:p>
          <a:p>
            <a:endParaRPr lang="de-DE" dirty="0"/>
          </a:p>
          <a:p>
            <a:r>
              <a:rPr lang="de-DE" dirty="0"/>
              <a:t>Application: 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Utilisation of unlabelled 3D point cloud generated by scanning technologies. 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Reduces the number of labelled input data required to perform downstream tasks.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Topic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103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5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Idea – </a:t>
            </a:r>
            <a:r>
              <a:rPr lang="de-DE" b="0" dirty="0"/>
              <a:t>SSL method is point segmentation task - Train a Neural Network to reconstruct the point cloud whose parts have been randomly displaced in the space. </a:t>
            </a:r>
          </a:p>
          <a:p>
            <a:endParaRPr lang="de-DE" dirty="0"/>
          </a:p>
          <a:p>
            <a:r>
              <a:rPr lang="de-DE" dirty="0"/>
              <a:t>Method – 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PC is first converted to unit cube, each axis is equally divided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Each point is assigned a voxel ID as the label.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All voxels are randomly swapped. Pretext task - predict the original voxel ID for each point.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Literature Review - Paper 1</a:t>
            </a:r>
            <a:br>
              <a:rPr lang="de-DE" dirty="0"/>
            </a:br>
            <a:r>
              <a:rPr lang="de-DE" sz="2200" dirty="0"/>
              <a:t>Self-Supervised Deep Learning on Point Cloud by Reconstructing Space [4]</a:t>
            </a:r>
          </a:p>
        </p:txBody>
      </p:sp>
    </p:spTree>
    <p:extLst>
      <p:ext uri="{BB962C8B-B14F-4D97-AF65-F5344CB8AC3E}">
        <p14:creationId xmlns:p14="http://schemas.microsoft.com/office/powerpoint/2010/main" val="127058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6</a:t>
            </a:fld>
            <a:endParaRPr lang="de-DE"/>
          </a:p>
        </p:txBody>
      </p:sp>
      <p:pic>
        <p:nvPicPr>
          <p:cNvPr id="6" name="Content Placeholder 5" descr="A picture containing text, flying, indoor, different&#10;&#10;Description automatically generated">
            <a:extLst>
              <a:ext uri="{FF2B5EF4-FFF2-40B4-BE49-F238E27FC236}">
                <a16:creationId xmlns:a16="http://schemas.microsoft.com/office/drawing/2014/main" id="{AF0AC0A8-9431-4CFC-9179-AA72E8099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819" y="2153753"/>
            <a:ext cx="5509737" cy="3871295"/>
          </a:xfrm>
        </p:spPr>
      </p:pic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Literature Review - Paper 1</a:t>
            </a:r>
            <a:br>
              <a:rPr lang="de-DE" dirty="0"/>
            </a:br>
            <a:r>
              <a:rPr lang="de-DE" sz="2200" dirty="0"/>
              <a:t>Self-Supervised Deep Learning on Point Cloud by Reconstructing Space [4]</a:t>
            </a:r>
          </a:p>
        </p:txBody>
      </p:sp>
    </p:spTree>
    <p:extLst>
      <p:ext uri="{BB962C8B-B14F-4D97-AF65-F5344CB8AC3E}">
        <p14:creationId xmlns:p14="http://schemas.microsoft.com/office/powerpoint/2010/main" val="124381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7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Experiment and Dataset: </a:t>
            </a:r>
            <a:r>
              <a:rPr lang="de-DE" b="0" dirty="0"/>
              <a:t>(others refer from paper)</a:t>
            </a:r>
          </a:p>
          <a:p>
            <a:pPr marL="0" indent="0">
              <a:buNone/>
            </a:pPr>
            <a:r>
              <a:rPr lang="de-DE" dirty="0"/>
              <a:t>	Object Classification – </a:t>
            </a:r>
            <a:r>
              <a:rPr lang="de-DE" b="0" dirty="0"/>
              <a:t>Test Set:</a:t>
            </a:r>
            <a:r>
              <a:rPr lang="de-DE" dirty="0"/>
              <a:t> </a:t>
            </a:r>
            <a:r>
              <a:rPr lang="de-DE" b="0" dirty="0"/>
              <a:t>ModelNet 40 (MN40) 	Training Set: ShapeNet. Metric: Accuracy percentage. 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Literature Review - Paper 1</a:t>
            </a:r>
            <a:br>
              <a:rPr lang="de-DE" dirty="0"/>
            </a:br>
            <a:r>
              <a:rPr lang="de-DE" sz="2200" dirty="0"/>
              <a:t>Self-Supervised Deep Learning on Point Cloud by Reconstructing Space [4]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6424C-2F5A-4A94-A21F-9B9E98837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069" y="3705014"/>
            <a:ext cx="3733800" cy="223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8553A-92E7-4BFB-9BC6-4332F91EE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631" y="4089194"/>
            <a:ext cx="387419" cy="282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DE5821-6871-4C7F-A89B-ABDDC854C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0181" y="4325275"/>
            <a:ext cx="387419" cy="282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DDAF46-144D-49C3-89FF-6A6851A95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534" y="4557747"/>
            <a:ext cx="387419" cy="282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4CD4D2-D79B-46B1-8836-F1624C7416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260" y="4808808"/>
            <a:ext cx="387419" cy="282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65C0E7-F4E9-4DF5-B933-C05C921A0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853" y="4987598"/>
            <a:ext cx="387419" cy="28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0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71DC61-FD4F-6F42-810D-876D2F91EC3B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005F8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F8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This method is not specific to NN architecture (any NN for PC example: PointNet, PointNet++, PointCNN).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This </a:t>
            </a:r>
            <a:r>
              <a:rPr lang="en-US" b="0" i="0" u="none" strike="noStrike" baseline="0" dirty="0">
                <a:latin typeface="NimbusRomNo9L-Regu"/>
              </a:rPr>
              <a:t>method learns generalized features by </a:t>
            </a:r>
            <a:r>
              <a:rPr lang="en-US" b="0" dirty="0">
                <a:latin typeface="NimbusRomNo9L-Regu"/>
              </a:rPr>
              <a:t> capturing semantic properties of PC.</a:t>
            </a:r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This method</a:t>
            </a:r>
            <a:r>
              <a:rPr lang="de-DE" sz="4400" b="0" dirty="0"/>
              <a:t> </a:t>
            </a:r>
            <a:r>
              <a:rPr lang="de-DE" sz="2400" b="0" dirty="0"/>
              <a:t>do not face problem of sampling </a:t>
            </a:r>
            <a:r>
              <a:rPr lang="de-DE" sz="2400" b="0"/>
              <a:t>of PC</a:t>
            </a:r>
            <a:r>
              <a:rPr lang="de-DE" sz="2400" b="0" dirty="0"/>
              <a:t>, which is basis of many Supervised and UnSupervised techniques.</a:t>
            </a:r>
            <a:endParaRPr lang="en-US" b="0" dirty="0">
              <a:latin typeface="NimbusRomNo9L-Regu"/>
            </a:endParaRPr>
          </a:p>
          <a:p>
            <a:pPr marL="457200" indent="-457200">
              <a:buFont typeface="+mj-lt"/>
              <a:buAutoNum type="arabicPeriod"/>
            </a:pPr>
            <a:endParaRPr lang="en-US" b="0" dirty="0">
              <a:latin typeface="NimbusRomNo9L-Regu"/>
            </a:endParaRPr>
          </a:p>
          <a:p>
            <a:pPr marL="457200" indent="-457200">
              <a:buFont typeface="+mj-lt"/>
              <a:buAutoNum type="arabicPeriod"/>
            </a:pPr>
            <a:endParaRPr lang="en-US" b="0" i="0" u="none" strike="noStrike" baseline="0" dirty="0">
              <a:latin typeface="NimbusRomNo9L-Regu"/>
            </a:endParaRPr>
          </a:p>
          <a:p>
            <a:pPr marL="457200" indent="-457200">
              <a:buFont typeface="+mj-lt"/>
              <a:buAutoNum type="arabicPeriod"/>
            </a:pPr>
            <a:endParaRPr lang="en-US" b="0" dirty="0">
              <a:latin typeface="NimbusRomNo9L-Regu"/>
            </a:endParaRPr>
          </a:p>
          <a:p>
            <a:pPr marL="457200" indent="-457200">
              <a:buFont typeface="+mj-lt"/>
              <a:buAutoNum type="arabicPeriod"/>
            </a:pPr>
            <a:endParaRPr lang="en-US" b="0" i="0" u="none" strike="noStrike" baseline="0" dirty="0">
              <a:latin typeface="NimbusRomNo9L-Regu"/>
            </a:endParaRPr>
          </a:p>
          <a:p>
            <a:pPr marL="457200" indent="-457200">
              <a:buFont typeface="+mj-lt"/>
              <a:buAutoNum type="arabicPeriod"/>
            </a:pPr>
            <a:endParaRPr lang="en-US" b="0" i="0" u="none" strike="noStrike" baseline="0" dirty="0">
              <a:latin typeface="NimbusRomNo9L-Regu"/>
            </a:endParaRPr>
          </a:p>
          <a:p>
            <a:pPr marL="457200" indent="-457200">
              <a:buFont typeface="+mj-lt"/>
              <a:buAutoNum type="arabicPeriod"/>
            </a:pPr>
            <a:endParaRPr lang="en-US" b="0" dirty="0">
              <a:latin typeface="NimbusRomNo9L-Regu"/>
            </a:endParaRP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Literature Review - Paper 1</a:t>
            </a:r>
            <a:br>
              <a:rPr lang="de-DE" dirty="0"/>
            </a:br>
            <a:r>
              <a:rPr lang="de-DE" sz="2200" dirty="0"/>
              <a:t>Self-Supervised Deep Learning on Point Cloud by Reconstructing Space [4]</a:t>
            </a:r>
          </a:p>
        </p:txBody>
      </p:sp>
    </p:spTree>
    <p:extLst>
      <p:ext uri="{BB962C8B-B14F-4D97-AF65-F5344CB8AC3E}">
        <p14:creationId xmlns:p14="http://schemas.microsoft.com/office/powerpoint/2010/main" val="409654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1DC61-FD4F-6F42-810D-876D2F91EC3B}" type="slidenum">
              <a:rPr lang="de-DE" smtClean="0"/>
              <a:t>9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Idea: 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2 SSL methods </a:t>
            </a:r>
            <a:r>
              <a:rPr lang="de-DE" b="0" dirty="0"/>
              <a:t>proposed by representing PC in hierarchical partitioning using </a:t>
            </a:r>
            <a:r>
              <a:rPr lang="de-DE" dirty="0"/>
              <a:t>cover tree</a:t>
            </a:r>
            <a:r>
              <a:rPr lang="de-DE" b="0" dirty="0"/>
              <a:t>. Different radius balls are used at different levels of cover tree. 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A </a:t>
            </a:r>
            <a:r>
              <a:rPr lang="de-DE" dirty="0"/>
              <a:t>Self -Supervised network </a:t>
            </a:r>
            <a:r>
              <a:rPr lang="de-DE" b="0" dirty="0"/>
              <a:t>is suggested.</a:t>
            </a:r>
          </a:p>
          <a:p>
            <a:pPr marL="457200" indent="-457200">
              <a:buFont typeface="+mj-lt"/>
              <a:buAutoNum type="arabicPeriod"/>
            </a:pPr>
            <a:endParaRPr lang="de-DE" b="0" dirty="0"/>
          </a:p>
          <a:p>
            <a:pPr marL="457200" indent="-457200">
              <a:buFont typeface="+mj-lt"/>
              <a:buAutoNum type="arabicPeriod"/>
            </a:pPr>
            <a:r>
              <a:rPr lang="de-DE" b="0" dirty="0"/>
              <a:t>Pre-training with this SSL method improves the performance of Supervised and UnSupervised models in </a:t>
            </a:r>
            <a:r>
              <a:rPr lang="de-DE" dirty="0"/>
              <a:t>few-shot learning scenario.</a:t>
            </a:r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Literature Review - Paper 2</a:t>
            </a:r>
            <a:br>
              <a:rPr lang="de-DE" dirty="0"/>
            </a:br>
            <a:r>
              <a:rPr lang="de-DE" sz="2200" dirty="0"/>
              <a:t>Self-Supervised Few-Shot Learning on Point Cloud [2]</a:t>
            </a:r>
          </a:p>
        </p:txBody>
      </p:sp>
    </p:spTree>
    <p:extLst>
      <p:ext uri="{BB962C8B-B14F-4D97-AF65-F5344CB8AC3E}">
        <p14:creationId xmlns:p14="http://schemas.microsoft.com/office/powerpoint/2010/main" val="4206546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TU KL">
      <a:dk1>
        <a:sysClr val="windowText" lastClr="000000"/>
      </a:dk1>
      <a:lt1>
        <a:sysClr val="window" lastClr="FFFFFF"/>
      </a:lt1>
      <a:dk2>
        <a:srgbClr val="005F8C"/>
      </a:dk2>
      <a:lt2>
        <a:srgbClr val="EEECE1"/>
      </a:lt2>
      <a:accent1>
        <a:srgbClr val="B92819"/>
      </a:accent1>
      <a:accent2>
        <a:srgbClr val="827D78"/>
      </a:accent2>
      <a:accent3>
        <a:srgbClr val="C3BEB9"/>
      </a:accent3>
      <a:accent4>
        <a:srgbClr val="828C96"/>
      </a:accent4>
      <a:accent5>
        <a:srgbClr val="C3C8C8"/>
      </a:accent5>
      <a:accent6>
        <a:srgbClr val="82AFC8"/>
      </a:accent6>
      <a:hlink>
        <a:srgbClr val="C80096"/>
      </a:hlink>
      <a:folHlink>
        <a:srgbClr val="AA008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3616</TotalTime>
  <Words>3447</Words>
  <Application>Microsoft Office PowerPoint</Application>
  <PresentationFormat>On-screen Show (4:3)</PresentationFormat>
  <Paragraphs>338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CMEX10</vt:lpstr>
      <vt:lpstr>CMMI10</vt:lpstr>
      <vt:lpstr>CMR10</vt:lpstr>
      <vt:lpstr>CMR7</vt:lpstr>
      <vt:lpstr>CMSY10</vt:lpstr>
      <vt:lpstr>Lucida Grande</vt:lpstr>
      <vt:lpstr>NimbusRomNo9L-Medi</vt:lpstr>
      <vt:lpstr>NimbusRomNo9L-Regu</vt:lpstr>
      <vt:lpstr>NimbusRomNo9L-ReguItal</vt:lpstr>
      <vt:lpstr>Wingdings</vt:lpstr>
      <vt:lpstr>1_Office-Design</vt:lpstr>
      <vt:lpstr>Seminar III Semester  Overview and Trends in Self Supervised Learning (SSL)</vt:lpstr>
      <vt:lpstr>Outline</vt:lpstr>
      <vt:lpstr>Overview on SSL</vt:lpstr>
      <vt:lpstr>Topic Introduction</vt:lpstr>
      <vt:lpstr>Literature Review - Paper 1 Self-Supervised Deep Learning on Point Cloud by Reconstructing Space [4]</vt:lpstr>
      <vt:lpstr>Literature Review - Paper 1 Self-Supervised Deep Learning on Point Cloud by Reconstructing Space [4]</vt:lpstr>
      <vt:lpstr>Literature Review - Paper 1 Self-Supervised Deep Learning on Point Cloud by Reconstructing Space [4]</vt:lpstr>
      <vt:lpstr>Literature Review - Paper 1 Self-Supervised Deep Learning on Point Cloud by Reconstructing Space [4]</vt:lpstr>
      <vt:lpstr>Literature Review - Paper 2 Self-Supervised Few-Shot Learning on Point Cloud [2]</vt:lpstr>
      <vt:lpstr>Literature Review - Paper 2 Self-Supervised Few-Shot Learning on Point Cloud [2]</vt:lpstr>
      <vt:lpstr>Literature Review - Paper 2 Self-Supervised Few-Shot Learning on Point Cloud [2]</vt:lpstr>
      <vt:lpstr>Literature Review - Paper 2 Self-Supervised Few-Shot Learning on Point Cloud [2]</vt:lpstr>
      <vt:lpstr>Literature Review - Paper 2 Self-Supervised Few-Shot Learning on Point Cloud [2]</vt:lpstr>
      <vt:lpstr>Literature Review - Paper 2 Self-Supervised Few-Shot Learning on Point Cloud [2]</vt:lpstr>
      <vt:lpstr>Literature Review - Paper 3 Self-Supervised Learning for Domain Adaptation on Point Cloud [3]</vt:lpstr>
      <vt:lpstr>Literature Review - Paper 3 Self-Supervised Learning for Domain Adaptation on Point Cloud [3]</vt:lpstr>
      <vt:lpstr>Literature Review - Paper 3 Self-Supervised Learning for Domain Adaptation on Point Cloud [3]</vt:lpstr>
      <vt:lpstr>Literature Review - Paper 3 Self-Supervised Learning for Domain Adaptation on Point Cloud [3]</vt:lpstr>
      <vt:lpstr>Literature Review - Paper 3 Self-Supervised Learning for Domain Adaptation on Point Cloud [3]</vt:lpstr>
      <vt:lpstr>Literature Review - Paper 4 Self Supervised Learning of Point Cloud via Orientation Estimation[5] </vt:lpstr>
      <vt:lpstr>Literature Review - Paper 4 Self Supervised Learning of Point Cloud via Orientation Estimation[5]</vt:lpstr>
      <vt:lpstr>Literature Review - Paper 4 Self Supervised Learning of Point Cloud via Orientation Estimation[5] </vt:lpstr>
      <vt:lpstr>Literature Review - Paper 4 Self Supervised Learning of Point Cloud via Orientation Estimation[5]</vt:lpstr>
      <vt:lpstr>Literature Review - Paper 4 Self Supervised Learning of Point Cloud via Orientation Estimation[5]</vt:lpstr>
      <vt:lpstr>Comparison</vt:lpstr>
      <vt:lpstr>Conclusion</vt:lpstr>
      <vt:lpstr>References</vt:lpstr>
      <vt:lpstr>Thank You</vt:lpstr>
    </vt:vector>
  </TitlesOfParts>
  <Company>Bfw Werbeagentur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Joe Tremmel</dc:creator>
  <cp:lastModifiedBy>Anshu Garg</cp:lastModifiedBy>
  <cp:revision>308</cp:revision>
  <dcterms:created xsi:type="dcterms:W3CDTF">2014-06-30T10:01:41Z</dcterms:created>
  <dcterms:modified xsi:type="dcterms:W3CDTF">2021-03-17T13:23:07Z</dcterms:modified>
</cp:coreProperties>
</file>