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Sniglet"/>
      <p:regular r:id="rId33"/>
    </p:embeddedFont>
    <p:embeddedFont>
      <p:font typeface="Roboto"/>
      <p:regular r:id="rId34"/>
      <p:bold r:id="rId35"/>
      <p:italic r:id="rId36"/>
      <p:boldItalic r:id="rId37"/>
    </p:embeddedFont>
    <p:embeddedFont>
      <p:font typeface="Montserrat"/>
      <p:regular r:id="rId38"/>
      <p:bold r:id="rId39"/>
      <p:italic r:id="rId40"/>
      <p:boldItalic r:id="rId41"/>
    </p:embeddedFont>
    <p:embeddedFont>
      <p:font typeface="Patrick Hand SC"/>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61381844-4C49-46A7-B1E2-EA520E7AC56B}">
  <a:tblStyle styleId="{61381844-4C49-46A7-B1E2-EA520E7AC5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20" Type="http://schemas.openxmlformats.org/officeDocument/2006/relationships/slide" Target="slides/slide15.xml"/><Relationship Id="rId42" Type="http://schemas.openxmlformats.org/officeDocument/2006/relationships/font" Target="fonts/PatrickHandSC-regular.fntdata"/><Relationship Id="rId41" Type="http://schemas.openxmlformats.org/officeDocument/2006/relationships/font" Target="fonts/Montserrat-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Sniglet-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Montserrat-bold.fntdata"/><Relationship Id="rId16" Type="http://schemas.openxmlformats.org/officeDocument/2006/relationships/slide" Target="slides/slide11.xml"/><Relationship Id="rId38" Type="http://schemas.openxmlformats.org/officeDocument/2006/relationships/font" Target="fonts/Montserrat-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8dc272142a_1_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dc272142a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dc272142a_1_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dc272142a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dc272142a_1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dc272142a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8dc272142a_1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8dc272142a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dc272142a_1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dc272142a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8dc272142a_1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8dc272142a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dc272142a_1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dc272142a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dc272142a_1_1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dc272142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dc272142a_1_1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dc272142a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dc272142a_1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dc272142a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 name="Shape 51"/>
        <p:cNvGrpSpPr/>
        <p:nvPr/>
      </p:nvGrpSpPr>
      <p:grpSpPr>
        <a:xfrm>
          <a:off x="0" y="0"/>
          <a:ext cx="0" cy="0"/>
          <a:chOff x="0" y="0"/>
          <a:chExt cx="0" cy="0"/>
        </a:xfrm>
      </p:grpSpPr>
      <p:sp>
        <p:nvSpPr>
          <p:cNvPr id="52" name="Google Shape;5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8dc272142a_1_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dc272142a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dc272142a_1_4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dc272142a_1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dc272142a_1_4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dc272142a_1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8dc272142a_1_4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dc272142a_1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8dc272142a_1_4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dc272142a_1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8dc272142a_1_4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8dc272142a_1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8dc272142a_1_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8dc272142a_1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5ad69d3a2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5ad69d3a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8dc272142a_1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dc272142a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34fb1cf8c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34fb1cf8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8dc272142a_1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8dc272142a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dc272142a_1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dc272142a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dc272142a_1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dc272142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dc272142a_1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dc272142a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dc272142a_1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dc272142a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815525" y="1991825"/>
            <a:ext cx="55854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b="0" sz="6000"/>
            </a:lvl1pPr>
            <a:lvl2pPr lvl="1">
              <a:spcBef>
                <a:spcPts val="0"/>
              </a:spcBef>
              <a:spcAft>
                <a:spcPts val="0"/>
              </a:spcAft>
              <a:buSzPts val="6000"/>
              <a:buNone/>
              <a:defRPr b="0" sz="6000"/>
            </a:lvl2pPr>
            <a:lvl3pPr lvl="2">
              <a:spcBef>
                <a:spcPts val="0"/>
              </a:spcBef>
              <a:spcAft>
                <a:spcPts val="0"/>
              </a:spcAft>
              <a:buSzPts val="6000"/>
              <a:buNone/>
              <a:defRPr b="0" sz="6000"/>
            </a:lvl3pPr>
            <a:lvl4pPr lvl="3">
              <a:spcBef>
                <a:spcPts val="0"/>
              </a:spcBef>
              <a:spcAft>
                <a:spcPts val="0"/>
              </a:spcAft>
              <a:buSzPts val="6000"/>
              <a:buNone/>
              <a:defRPr b="0" sz="6000"/>
            </a:lvl4pPr>
            <a:lvl5pPr lvl="4">
              <a:spcBef>
                <a:spcPts val="0"/>
              </a:spcBef>
              <a:spcAft>
                <a:spcPts val="0"/>
              </a:spcAft>
              <a:buSzPts val="6000"/>
              <a:buNone/>
              <a:defRPr b="0" sz="6000"/>
            </a:lvl5pPr>
            <a:lvl6pPr lvl="5">
              <a:spcBef>
                <a:spcPts val="0"/>
              </a:spcBef>
              <a:spcAft>
                <a:spcPts val="0"/>
              </a:spcAft>
              <a:buSzPts val="6000"/>
              <a:buNone/>
              <a:defRPr b="0" sz="6000"/>
            </a:lvl6pPr>
            <a:lvl7pPr lvl="6">
              <a:spcBef>
                <a:spcPts val="0"/>
              </a:spcBef>
              <a:spcAft>
                <a:spcPts val="0"/>
              </a:spcAft>
              <a:buSzPts val="6000"/>
              <a:buNone/>
              <a:defRPr b="0" sz="6000"/>
            </a:lvl7pPr>
            <a:lvl8pPr lvl="7">
              <a:spcBef>
                <a:spcPts val="0"/>
              </a:spcBef>
              <a:spcAft>
                <a:spcPts val="0"/>
              </a:spcAft>
              <a:buSzPts val="6000"/>
              <a:buNone/>
              <a:defRPr b="0" sz="6000"/>
            </a:lvl8pPr>
            <a:lvl9pPr lvl="8">
              <a:spcBef>
                <a:spcPts val="0"/>
              </a:spcBef>
              <a:spcAft>
                <a:spcPts val="0"/>
              </a:spcAft>
              <a:buSzPts val="6000"/>
              <a:buNone/>
              <a:defRPr b="0" sz="6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mage">
  <p:cSld name="BLANK_1">
    <p:bg>
      <p:bgPr>
        <a:solidFill>
          <a:srgbClr val="2A95B7"/>
        </a:solidFill>
      </p:bgPr>
    </p:bg>
    <p:spTree>
      <p:nvGrpSpPr>
        <p:cNvPr id="42" name="Shape 42"/>
        <p:cNvGrpSpPr/>
        <p:nvPr/>
      </p:nvGrpSpPr>
      <p:grpSpPr>
        <a:xfrm>
          <a:off x="0" y="0"/>
          <a:ext cx="0" cy="0"/>
          <a:chOff x="0" y="0"/>
          <a:chExt cx="0" cy="0"/>
        </a:xfrm>
      </p:grpSpPr>
      <p:pic>
        <p:nvPicPr>
          <p:cNvPr descr="scene_trans.png" id="43" name="Google Shape;43;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4" name="Google Shape;44;p11"/>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ubtitle">
  <p:cSld name="TITLE_1">
    <p:spTree>
      <p:nvGrpSpPr>
        <p:cNvPr id="11" name="Shape 11"/>
        <p:cNvGrpSpPr/>
        <p:nvPr/>
      </p:nvGrpSpPr>
      <p:grpSpPr>
        <a:xfrm>
          <a:off x="0" y="0"/>
          <a:ext cx="0" cy="0"/>
          <a:chOff x="0" y="0"/>
          <a:chExt cx="0" cy="0"/>
        </a:xfrm>
      </p:grpSpPr>
      <p:sp>
        <p:nvSpPr>
          <p:cNvPr id="12" name="Google Shape;12;p3"/>
          <p:cNvSpPr txBox="1"/>
          <p:nvPr>
            <p:ph type="ctrTitle"/>
          </p:nvPr>
        </p:nvSpPr>
        <p:spPr>
          <a:xfrm>
            <a:off x="1821550" y="1507150"/>
            <a:ext cx="5500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b="0" sz="4800"/>
            </a:lvl1pPr>
            <a:lvl2pPr lvl="1" rtl="0">
              <a:spcBef>
                <a:spcPts val="0"/>
              </a:spcBef>
              <a:spcAft>
                <a:spcPts val="0"/>
              </a:spcAft>
              <a:buSzPts val="4800"/>
              <a:buNone/>
              <a:defRPr b="0" sz="4800"/>
            </a:lvl2pPr>
            <a:lvl3pPr lvl="2" rtl="0">
              <a:spcBef>
                <a:spcPts val="0"/>
              </a:spcBef>
              <a:spcAft>
                <a:spcPts val="0"/>
              </a:spcAft>
              <a:buSzPts val="4800"/>
              <a:buNone/>
              <a:defRPr b="0" sz="4800"/>
            </a:lvl3pPr>
            <a:lvl4pPr lvl="3" rtl="0">
              <a:spcBef>
                <a:spcPts val="0"/>
              </a:spcBef>
              <a:spcAft>
                <a:spcPts val="0"/>
              </a:spcAft>
              <a:buSzPts val="4800"/>
              <a:buNone/>
              <a:defRPr b="0" sz="4800"/>
            </a:lvl4pPr>
            <a:lvl5pPr lvl="4" rtl="0">
              <a:spcBef>
                <a:spcPts val="0"/>
              </a:spcBef>
              <a:spcAft>
                <a:spcPts val="0"/>
              </a:spcAft>
              <a:buSzPts val="4800"/>
              <a:buNone/>
              <a:defRPr b="0" sz="4800"/>
            </a:lvl5pPr>
            <a:lvl6pPr lvl="5" rtl="0">
              <a:spcBef>
                <a:spcPts val="0"/>
              </a:spcBef>
              <a:spcAft>
                <a:spcPts val="0"/>
              </a:spcAft>
              <a:buSzPts val="4800"/>
              <a:buNone/>
              <a:defRPr b="0" sz="4800"/>
            </a:lvl6pPr>
            <a:lvl7pPr lvl="6" rtl="0">
              <a:spcBef>
                <a:spcPts val="0"/>
              </a:spcBef>
              <a:spcAft>
                <a:spcPts val="0"/>
              </a:spcAft>
              <a:buSzPts val="4800"/>
              <a:buNone/>
              <a:defRPr b="0" sz="4800"/>
            </a:lvl7pPr>
            <a:lvl8pPr lvl="7" rtl="0">
              <a:spcBef>
                <a:spcPts val="0"/>
              </a:spcBef>
              <a:spcAft>
                <a:spcPts val="0"/>
              </a:spcAft>
              <a:buSzPts val="4800"/>
              <a:buNone/>
              <a:defRPr b="0" sz="4800"/>
            </a:lvl8pPr>
            <a:lvl9pPr lvl="8" rtl="0">
              <a:spcBef>
                <a:spcPts val="0"/>
              </a:spcBef>
              <a:spcAft>
                <a:spcPts val="0"/>
              </a:spcAft>
              <a:buSzPts val="4800"/>
              <a:buNone/>
              <a:defRPr b="0" sz="4800"/>
            </a:lvl9pPr>
          </a:lstStyle>
          <a:p/>
        </p:txBody>
      </p:sp>
      <p:sp>
        <p:nvSpPr>
          <p:cNvPr id="13" name="Google Shape;13;p3"/>
          <p:cNvSpPr txBox="1"/>
          <p:nvPr>
            <p:ph idx="1" type="subTitle"/>
          </p:nvPr>
        </p:nvSpPr>
        <p:spPr>
          <a:xfrm>
            <a:off x="1821550" y="2535254"/>
            <a:ext cx="55008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p:txBody>
      </p:sp>
      <p:sp>
        <p:nvSpPr>
          <p:cNvPr id="14" name="Google Shape;14;p3"/>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p:cSld name="TITLE_1_1">
    <p:spTree>
      <p:nvGrpSpPr>
        <p:cNvPr id="15" name="Shape 15"/>
        <p:cNvGrpSpPr/>
        <p:nvPr/>
      </p:nvGrpSpPr>
      <p:grpSpPr>
        <a:xfrm>
          <a:off x="0" y="0"/>
          <a:ext cx="0" cy="0"/>
          <a:chOff x="0" y="0"/>
          <a:chExt cx="0" cy="0"/>
        </a:xfrm>
      </p:grpSpPr>
      <p:sp>
        <p:nvSpPr>
          <p:cNvPr id="16" name="Google Shape;16;p4"/>
          <p:cNvSpPr txBox="1"/>
          <p:nvPr>
            <p:ph idx="1" type="body"/>
          </p:nvPr>
        </p:nvSpPr>
        <p:spPr>
          <a:xfrm>
            <a:off x="1441675" y="1628400"/>
            <a:ext cx="6260700" cy="819900"/>
          </a:xfrm>
          <a:prstGeom prst="rect">
            <a:avLst/>
          </a:prstGeom>
        </p:spPr>
        <p:txBody>
          <a:bodyPr anchorCtr="0" anchor="t" bIns="91425" lIns="91425" spcFirstLastPara="1" rIns="91425" wrap="square" tIns="91425">
            <a:noAutofit/>
          </a:bodyPr>
          <a:lstStyle>
            <a:lvl1pPr indent="-393700" lvl="0" marL="457200" rtl="0" algn="ctr">
              <a:spcBef>
                <a:spcPts val="600"/>
              </a:spcBef>
              <a:spcAft>
                <a:spcPts val="0"/>
              </a:spcAft>
              <a:buSzPts val="2600"/>
              <a:buChar char="+"/>
              <a:defRPr sz="2600"/>
            </a:lvl1pPr>
            <a:lvl2pPr indent="-393700" lvl="1" marL="914400" rtl="0" algn="ctr">
              <a:spcBef>
                <a:spcPts val="0"/>
              </a:spcBef>
              <a:spcAft>
                <a:spcPts val="0"/>
              </a:spcAft>
              <a:buSzPts val="2600"/>
              <a:buChar char="+"/>
              <a:defRPr sz="2600"/>
            </a:lvl2pPr>
            <a:lvl3pPr indent="-393700" lvl="2" marL="1371600" rtl="0" algn="ctr">
              <a:spcBef>
                <a:spcPts val="0"/>
              </a:spcBef>
              <a:spcAft>
                <a:spcPts val="0"/>
              </a:spcAft>
              <a:buSzPts val="2600"/>
              <a:buChar char="+"/>
              <a:defRPr sz="2600"/>
            </a:lvl3pPr>
            <a:lvl4pPr indent="-393700" lvl="3" marL="1828800" rtl="0" algn="ctr">
              <a:spcBef>
                <a:spcPts val="0"/>
              </a:spcBef>
              <a:spcAft>
                <a:spcPts val="0"/>
              </a:spcAft>
              <a:buSzPts val="2600"/>
              <a:buChar char="+"/>
              <a:defRPr sz="2600"/>
            </a:lvl4pPr>
            <a:lvl5pPr indent="-393700" lvl="4" marL="2286000" rtl="0" algn="ctr">
              <a:spcBef>
                <a:spcPts val="0"/>
              </a:spcBef>
              <a:spcAft>
                <a:spcPts val="0"/>
              </a:spcAft>
              <a:buSzPts val="2600"/>
              <a:buChar char="+"/>
              <a:defRPr sz="2600"/>
            </a:lvl5pPr>
            <a:lvl6pPr indent="-393700" lvl="5" marL="2743200" rtl="0" algn="ctr">
              <a:spcBef>
                <a:spcPts val="0"/>
              </a:spcBef>
              <a:spcAft>
                <a:spcPts val="0"/>
              </a:spcAft>
              <a:buSzPts val="2600"/>
              <a:buChar char="+"/>
              <a:defRPr sz="2600"/>
            </a:lvl6pPr>
            <a:lvl7pPr indent="-393700" lvl="6" marL="3200400" rtl="0" algn="ctr">
              <a:spcBef>
                <a:spcPts val="0"/>
              </a:spcBef>
              <a:spcAft>
                <a:spcPts val="0"/>
              </a:spcAft>
              <a:buSzPts val="2600"/>
              <a:buChar char="+"/>
              <a:defRPr sz="2600"/>
            </a:lvl7pPr>
            <a:lvl8pPr indent="-393700" lvl="7" marL="3657600" rtl="0" algn="ctr">
              <a:spcBef>
                <a:spcPts val="0"/>
              </a:spcBef>
              <a:spcAft>
                <a:spcPts val="0"/>
              </a:spcAft>
              <a:buSzPts val="2600"/>
              <a:buChar char="+"/>
              <a:defRPr sz="2600"/>
            </a:lvl8pPr>
            <a:lvl9pPr indent="-393700" lvl="8" marL="4114800" algn="ctr">
              <a:spcBef>
                <a:spcPts val="0"/>
              </a:spcBef>
              <a:spcAft>
                <a:spcPts val="0"/>
              </a:spcAft>
              <a:buSzPts val="2600"/>
              <a:buChar char="+"/>
              <a:defRPr sz="2600"/>
            </a:lvl9pPr>
          </a:lstStyle>
          <a:p/>
        </p:txBody>
      </p:sp>
      <p:sp>
        <p:nvSpPr>
          <p:cNvPr id="17" name="Google Shape;17;p4"/>
          <p:cNvSpPr txBox="1"/>
          <p:nvPr/>
        </p:nvSpPr>
        <p:spPr>
          <a:xfrm>
            <a:off x="3593400" y="933769"/>
            <a:ext cx="19572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9600">
                <a:solidFill>
                  <a:srgbClr val="2A95B7"/>
                </a:solidFill>
                <a:latin typeface="Patrick Hand SC"/>
                <a:ea typeface="Patrick Hand SC"/>
                <a:cs typeface="Patrick Hand SC"/>
                <a:sym typeface="Patrick Hand SC"/>
              </a:rPr>
              <a:t>“</a:t>
            </a:r>
            <a:endParaRPr sz="9600">
              <a:solidFill>
                <a:srgbClr val="2A95B7"/>
              </a:solidFill>
              <a:latin typeface="Patrick Hand SC"/>
              <a:ea typeface="Patrick Hand SC"/>
              <a:cs typeface="Patrick Hand SC"/>
              <a:sym typeface="Patrick Hand SC"/>
            </a:endParaRPr>
          </a:p>
        </p:txBody>
      </p:sp>
      <p:sp>
        <p:nvSpPr>
          <p:cNvPr id="18" name="Google Shape;18;p4"/>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1 column"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 name="Google Shape;21;p5"/>
          <p:cNvSpPr txBox="1"/>
          <p:nvPr>
            <p:ph idx="1" type="body"/>
          </p:nvPr>
        </p:nvSpPr>
        <p:spPr>
          <a:xfrm>
            <a:off x="1049500" y="1437426"/>
            <a:ext cx="7020900" cy="27069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22" name="Google Shape;22;p5"/>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2 columns" type="twoColTx">
  <p:cSld name="TITLE_AND_TWO_COLUMNS">
    <p:spTree>
      <p:nvGrpSpPr>
        <p:cNvPr id="23" name="Shape 23"/>
        <p:cNvGrpSpPr/>
        <p:nvPr/>
      </p:nvGrpSpPr>
      <p:grpSpPr>
        <a:xfrm>
          <a:off x="0" y="0"/>
          <a:ext cx="0" cy="0"/>
          <a:chOff x="0" y="0"/>
          <a:chExt cx="0" cy="0"/>
        </a:xfrm>
      </p:grpSpPr>
      <p:sp>
        <p:nvSpPr>
          <p:cNvPr id="24" name="Google Shape;24;p6"/>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6"/>
          <p:cNvSpPr txBox="1"/>
          <p:nvPr>
            <p:ph idx="1" type="body"/>
          </p:nvPr>
        </p:nvSpPr>
        <p:spPr>
          <a:xfrm>
            <a:off x="1049500" y="1459650"/>
            <a:ext cx="3417900" cy="27504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6" name="Google Shape;26;p6"/>
          <p:cNvSpPr txBox="1"/>
          <p:nvPr>
            <p:ph idx="2" type="body"/>
          </p:nvPr>
        </p:nvSpPr>
        <p:spPr>
          <a:xfrm>
            <a:off x="4676725" y="1459650"/>
            <a:ext cx="3393600" cy="27504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0"/>
              </a:spcBef>
              <a:spcAft>
                <a:spcPts val="0"/>
              </a:spcAft>
              <a:buSzPts val="2000"/>
              <a:buChar char="+"/>
              <a:defRPr sz="2000"/>
            </a:lvl2pPr>
            <a:lvl3pPr indent="-355600" lvl="2" marL="1371600">
              <a:spcBef>
                <a:spcPts val="0"/>
              </a:spcBef>
              <a:spcAft>
                <a:spcPts val="0"/>
              </a:spcAft>
              <a:buSzPts val="2000"/>
              <a:buChar char="+"/>
              <a:defRPr sz="2000"/>
            </a:lvl3pPr>
            <a:lvl4pPr indent="-355600" lvl="3" marL="1828800">
              <a:spcBef>
                <a:spcPts val="0"/>
              </a:spcBef>
              <a:spcAft>
                <a:spcPts val="0"/>
              </a:spcAft>
              <a:buSzPts val="2000"/>
              <a:buChar char="+"/>
              <a:defRPr sz="2000"/>
            </a:lvl4pPr>
            <a:lvl5pPr indent="-355600" lvl="4" marL="2286000">
              <a:spcBef>
                <a:spcPts val="0"/>
              </a:spcBef>
              <a:spcAft>
                <a:spcPts val="0"/>
              </a:spcAft>
              <a:buSzPts val="2000"/>
              <a:buChar char="+"/>
              <a:defRPr sz="2000"/>
            </a:lvl5pPr>
            <a:lvl6pPr indent="-355600" lvl="5" marL="2743200">
              <a:spcBef>
                <a:spcPts val="0"/>
              </a:spcBef>
              <a:spcAft>
                <a:spcPts val="0"/>
              </a:spcAft>
              <a:buSzPts val="2000"/>
              <a:buChar char="+"/>
              <a:defRPr sz="2000"/>
            </a:lvl6pPr>
            <a:lvl7pPr indent="-355600" lvl="6" marL="3200400">
              <a:spcBef>
                <a:spcPts val="0"/>
              </a:spcBef>
              <a:spcAft>
                <a:spcPts val="0"/>
              </a:spcAft>
              <a:buSzPts val="2000"/>
              <a:buChar char="+"/>
              <a:defRPr sz="2000"/>
            </a:lvl7pPr>
            <a:lvl8pPr indent="-355600" lvl="7" marL="3657600">
              <a:spcBef>
                <a:spcPts val="0"/>
              </a:spcBef>
              <a:spcAft>
                <a:spcPts val="0"/>
              </a:spcAft>
              <a:buSzPts val="2000"/>
              <a:buChar char="+"/>
              <a:defRPr sz="2000"/>
            </a:lvl8pPr>
            <a:lvl9pPr indent="-355600" lvl="8" marL="4114800">
              <a:spcBef>
                <a:spcPts val="0"/>
              </a:spcBef>
              <a:spcAft>
                <a:spcPts val="0"/>
              </a:spcAft>
              <a:buSzPts val="2000"/>
              <a:buChar char="+"/>
              <a:defRPr sz="2000"/>
            </a:lvl9pPr>
          </a:lstStyle>
          <a:p/>
        </p:txBody>
      </p:sp>
      <p:sp>
        <p:nvSpPr>
          <p:cNvPr id="27" name="Google Shape;27;p6"/>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3 columns">
  <p:cSld name="TITLE_AND_TWO_COLUMNS_1">
    <p:spTree>
      <p:nvGrpSpPr>
        <p:cNvPr id="28" name="Shape 28"/>
        <p:cNvGrpSpPr/>
        <p:nvPr/>
      </p:nvGrpSpPr>
      <p:grpSpPr>
        <a:xfrm>
          <a:off x="0" y="0"/>
          <a:ext cx="0" cy="0"/>
          <a:chOff x="0" y="0"/>
          <a:chExt cx="0" cy="0"/>
        </a:xfrm>
      </p:grpSpPr>
      <p:sp>
        <p:nvSpPr>
          <p:cNvPr id="29" name="Google Shape;29;p7"/>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7"/>
          <p:cNvSpPr txBox="1"/>
          <p:nvPr>
            <p:ph idx="1" type="body"/>
          </p:nvPr>
        </p:nvSpPr>
        <p:spPr>
          <a:xfrm>
            <a:off x="1081850" y="1435525"/>
            <a:ext cx="2229300" cy="28470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1" name="Google Shape;31;p7"/>
          <p:cNvSpPr txBox="1"/>
          <p:nvPr>
            <p:ph idx="2" type="body"/>
          </p:nvPr>
        </p:nvSpPr>
        <p:spPr>
          <a:xfrm>
            <a:off x="3425300" y="1435525"/>
            <a:ext cx="2229300" cy="28470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2" name="Google Shape;32;p7"/>
          <p:cNvSpPr txBox="1"/>
          <p:nvPr>
            <p:ph idx="3" type="body"/>
          </p:nvPr>
        </p:nvSpPr>
        <p:spPr>
          <a:xfrm>
            <a:off x="5768751" y="1435525"/>
            <a:ext cx="2229300" cy="2847000"/>
          </a:xfrm>
          <a:prstGeom prst="rect">
            <a:avLst/>
          </a:prstGeom>
        </p:spPr>
        <p:txBody>
          <a:bodyPr anchorCtr="0" anchor="t" bIns="91425" lIns="91425" spcFirstLastPara="1" rIns="91425" wrap="square" tIns="91425">
            <a:noAutofit/>
          </a:bodyPr>
          <a:lstStyle>
            <a:lvl1pPr indent="-330200" lvl="0" marL="457200" rtl="0">
              <a:spcBef>
                <a:spcPts val="60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33" name="Google Shape;33;p7"/>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4" name="Shape 34"/>
        <p:cNvGrpSpPr/>
        <p:nvPr/>
      </p:nvGrpSpPr>
      <p:grpSpPr>
        <a:xfrm>
          <a:off x="0" y="0"/>
          <a:ext cx="0" cy="0"/>
          <a:chOff x="0" y="0"/>
          <a:chExt cx="0" cy="0"/>
        </a:xfrm>
      </p:grpSpPr>
      <p:sp>
        <p:nvSpPr>
          <p:cNvPr id="35" name="Google Shape;35;p8"/>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8"/>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1604425" y="3720500"/>
            <a:ext cx="5935200" cy="519600"/>
          </a:xfrm>
          <a:prstGeom prst="rect">
            <a:avLst/>
          </a:prstGeom>
        </p:spPr>
        <p:txBody>
          <a:bodyPr anchorCtr="0" anchor="b" bIns="91425" lIns="91425" spcFirstLastPara="1" rIns="91425" wrap="square" tIns="91425">
            <a:noAutofit/>
          </a:bodyPr>
          <a:lstStyle>
            <a:lvl1pPr indent="-228600" lvl="0" marL="457200" algn="ctr">
              <a:spcBef>
                <a:spcPts val="360"/>
              </a:spcBef>
              <a:spcAft>
                <a:spcPts val="0"/>
              </a:spcAft>
              <a:buSzPts val="1800"/>
              <a:buNone/>
              <a:defRPr sz="1800">
                <a:solidFill>
                  <a:srgbClr val="2A95B7"/>
                </a:solidFill>
              </a:defRPr>
            </a:lvl1pPr>
          </a:lstStyle>
          <a:p/>
        </p:txBody>
      </p:sp>
      <p:sp>
        <p:nvSpPr>
          <p:cNvPr id="39" name="Google Shape;39;p9"/>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0" name="Shape 40"/>
        <p:cNvGrpSpPr/>
        <p:nvPr/>
      </p:nvGrpSpPr>
      <p:grpSpPr>
        <a:xfrm>
          <a:off x="0" y="0"/>
          <a:ext cx="0" cy="0"/>
          <a:chOff x="0" y="0"/>
          <a:chExt cx="0" cy="0"/>
        </a:xfrm>
      </p:grpSpPr>
      <p:sp>
        <p:nvSpPr>
          <p:cNvPr id="41" name="Google Shape;41;p10"/>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49500" y="796175"/>
            <a:ext cx="7020900" cy="7503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000"/>
              <a:buFont typeface="Patrick Hand SC"/>
              <a:buNone/>
              <a:defRPr b="1" sz="3000">
                <a:solidFill>
                  <a:schemeClr val="accent1"/>
                </a:solidFill>
                <a:latin typeface="Patrick Hand SC"/>
                <a:ea typeface="Patrick Hand SC"/>
                <a:cs typeface="Patrick Hand SC"/>
                <a:sym typeface="Patrick Hand SC"/>
              </a:defRPr>
            </a:lvl1pPr>
            <a:lvl2pPr lvl="1">
              <a:spcBef>
                <a:spcPts val="0"/>
              </a:spcBef>
              <a:spcAft>
                <a:spcPts val="0"/>
              </a:spcAft>
              <a:buClr>
                <a:schemeClr val="accent1"/>
              </a:buClr>
              <a:buSzPts val="3000"/>
              <a:buFont typeface="Patrick Hand SC"/>
              <a:buNone/>
              <a:defRPr b="1" sz="3000">
                <a:solidFill>
                  <a:schemeClr val="accent1"/>
                </a:solidFill>
                <a:latin typeface="Patrick Hand SC"/>
                <a:ea typeface="Patrick Hand SC"/>
                <a:cs typeface="Patrick Hand SC"/>
                <a:sym typeface="Patrick Hand SC"/>
              </a:defRPr>
            </a:lvl2pPr>
            <a:lvl3pPr lvl="2">
              <a:spcBef>
                <a:spcPts val="0"/>
              </a:spcBef>
              <a:spcAft>
                <a:spcPts val="0"/>
              </a:spcAft>
              <a:buClr>
                <a:schemeClr val="accent1"/>
              </a:buClr>
              <a:buSzPts val="3000"/>
              <a:buFont typeface="Patrick Hand SC"/>
              <a:buNone/>
              <a:defRPr b="1" sz="3000">
                <a:solidFill>
                  <a:schemeClr val="accent1"/>
                </a:solidFill>
                <a:latin typeface="Patrick Hand SC"/>
                <a:ea typeface="Patrick Hand SC"/>
                <a:cs typeface="Patrick Hand SC"/>
                <a:sym typeface="Patrick Hand SC"/>
              </a:defRPr>
            </a:lvl3pPr>
            <a:lvl4pPr lvl="3">
              <a:spcBef>
                <a:spcPts val="0"/>
              </a:spcBef>
              <a:spcAft>
                <a:spcPts val="0"/>
              </a:spcAft>
              <a:buClr>
                <a:schemeClr val="accent1"/>
              </a:buClr>
              <a:buSzPts val="3000"/>
              <a:buFont typeface="Patrick Hand SC"/>
              <a:buNone/>
              <a:defRPr b="1" sz="3000">
                <a:solidFill>
                  <a:schemeClr val="accent1"/>
                </a:solidFill>
                <a:latin typeface="Patrick Hand SC"/>
                <a:ea typeface="Patrick Hand SC"/>
                <a:cs typeface="Patrick Hand SC"/>
                <a:sym typeface="Patrick Hand SC"/>
              </a:defRPr>
            </a:lvl4pPr>
            <a:lvl5pPr lvl="4">
              <a:spcBef>
                <a:spcPts val="0"/>
              </a:spcBef>
              <a:spcAft>
                <a:spcPts val="0"/>
              </a:spcAft>
              <a:buClr>
                <a:schemeClr val="accent1"/>
              </a:buClr>
              <a:buSzPts val="3000"/>
              <a:buFont typeface="Patrick Hand SC"/>
              <a:buNone/>
              <a:defRPr b="1" sz="3000">
                <a:solidFill>
                  <a:schemeClr val="accent1"/>
                </a:solidFill>
                <a:latin typeface="Patrick Hand SC"/>
                <a:ea typeface="Patrick Hand SC"/>
                <a:cs typeface="Patrick Hand SC"/>
                <a:sym typeface="Patrick Hand SC"/>
              </a:defRPr>
            </a:lvl5pPr>
            <a:lvl6pPr lvl="5">
              <a:spcBef>
                <a:spcPts val="0"/>
              </a:spcBef>
              <a:spcAft>
                <a:spcPts val="0"/>
              </a:spcAft>
              <a:buClr>
                <a:schemeClr val="accent1"/>
              </a:buClr>
              <a:buSzPts val="3000"/>
              <a:buFont typeface="Patrick Hand SC"/>
              <a:buNone/>
              <a:defRPr b="1" sz="3000">
                <a:solidFill>
                  <a:schemeClr val="accent1"/>
                </a:solidFill>
                <a:latin typeface="Patrick Hand SC"/>
                <a:ea typeface="Patrick Hand SC"/>
                <a:cs typeface="Patrick Hand SC"/>
                <a:sym typeface="Patrick Hand SC"/>
              </a:defRPr>
            </a:lvl6pPr>
            <a:lvl7pPr lvl="6">
              <a:spcBef>
                <a:spcPts val="0"/>
              </a:spcBef>
              <a:spcAft>
                <a:spcPts val="0"/>
              </a:spcAft>
              <a:buClr>
                <a:schemeClr val="accent1"/>
              </a:buClr>
              <a:buSzPts val="3000"/>
              <a:buFont typeface="Patrick Hand SC"/>
              <a:buNone/>
              <a:defRPr b="1" sz="3000">
                <a:solidFill>
                  <a:schemeClr val="accent1"/>
                </a:solidFill>
                <a:latin typeface="Patrick Hand SC"/>
                <a:ea typeface="Patrick Hand SC"/>
                <a:cs typeface="Patrick Hand SC"/>
                <a:sym typeface="Patrick Hand SC"/>
              </a:defRPr>
            </a:lvl7pPr>
            <a:lvl8pPr lvl="7">
              <a:spcBef>
                <a:spcPts val="0"/>
              </a:spcBef>
              <a:spcAft>
                <a:spcPts val="0"/>
              </a:spcAft>
              <a:buClr>
                <a:schemeClr val="accent1"/>
              </a:buClr>
              <a:buSzPts val="3000"/>
              <a:buFont typeface="Patrick Hand SC"/>
              <a:buNone/>
              <a:defRPr b="1" sz="3000">
                <a:solidFill>
                  <a:schemeClr val="accent1"/>
                </a:solidFill>
                <a:latin typeface="Patrick Hand SC"/>
                <a:ea typeface="Patrick Hand SC"/>
                <a:cs typeface="Patrick Hand SC"/>
                <a:sym typeface="Patrick Hand SC"/>
              </a:defRPr>
            </a:lvl8pPr>
            <a:lvl9pPr lvl="8">
              <a:spcBef>
                <a:spcPts val="0"/>
              </a:spcBef>
              <a:spcAft>
                <a:spcPts val="0"/>
              </a:spcAft>
              <a:buClr>
                <a:schemeClr val="accent1"/>
              </a:buClr>
              <a:buSzPts val="3000"/>
              <a:buFont typeface="Patrick Hand SC"/>
              <a:buNone/>
              <a:defRPr b="1" sz="3000">
                <a:solidFill>
                  <a:schemeClr val="accent1"/>
                </a:solidFill>
                <a:latin typeface="Patrick Hand SC"/>
                <a:ea typeface="Patrick Hand SC"/>
                <a:cs typeface="Patrick Hand SC"/>
                <a:sym typeface="Patrick Hand SC"/>
              </a:defRPr>
            </a:lvl9pPr>
          </a:lstStyle>
          <a:p/>
        </p:txBody>
      </p:sp>
      <p:sp>
        <p:nvSpPr>
          <p:cNvPr id="7" name="Google Shape;7;p1"/>
          <p:cNvSpPr txBox="1"/>
          <p:nvPr>
            <p:ph idx="1" type="body"/>
          </p:nvPr>
        </p:nvSpPr>
        <p:spPr>
          <a:xfrm>
            <a:off x="1049500" y="1437426"/>
            <a:ext cx="7020900" cy="27069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indent="-381000" lvl="1" marL="9144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indent="-381000" lvl="2" marL="13716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indent="-381000" lvl="3" marL="18288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indent="-381000" lvl="4" marL="2286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indent="-381000" lvl="5" marL="27432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indent="-381000" lvl="6" marL="32004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indent="-381000" lvl="7" marL="36576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indent="-381000" lvl="8" marL="41148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p:txBody>
      </p:sp>
      <p:sp>
        <p:nvSpPr>
          <p:cNvPr id="8" name="Google Shape;8;p1"/>
          <p:cNvSpPr txBox="1"/>
          <p:nvPr>
            <p:ph idx="12" type="sldNum"/>
          </p:nvPr>
        </p:nvSpPr>
        <p:spPr>
          <a:xfrm>
            <a:off x="8595300" y="4839750"/>
            <a:ext cx="548700" cy="303600"/>
          </a:xfrm>
          <a:prstGeom prst="rect">
            <a:avLst/>
          </a:prstGeom>
          <a:noFill/>
          <a:ln>
            <a:noFill/>
          </a:ln>
          <a:effectLst>
            <a:outerShdw blurRad="28575" rotWithShape="0" algn="bl" dir="5400000" dist="19050">
              <a:srgbClr val="000000">
                <a:alpha val="25000"/>
              </a:srgbClr>
            </a:outerShdw>
          </a:effectLst>
        </p:spPr>
        <p:txBody>
          <a:bodyPr anchorCtr="0" anchor="t" bIns="91425" lIns="91425" spcFirstLastPara="1" rIns="91425" wrap="square" tIns="91425">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12"/>
          <p:cNvSpPr txBox="1"/>
          <p:nvPr>
            <p:ph type="ctrTitle"/>
          </p:nvPr>
        </p:nvSpPr>
        <p:spPr>
          <a:xfrm>
            <a:off x="1815525" y="1991825"/>
            <a:ext cx="5585400" cy="1159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800">
                <a:latin typeface="Roboto"/>
                <a:ea typeface="Roboto"/>
                <a:cs typeface="Roboto"/>
                <a:sym typeface="Roboto"/>
              </a:rPr>
              <a:t>EULER CIRCUITS AND THE KONIGSBERG BRIDGE PROBLEM</a:t>
            </a:r>
            <a:endParaRPr b="1" sz="2800">
              <a:latin typeface="Roboto"/>
              <a:ea typeface="Roboto"/>
              <a:cs typeface="Roboto"/>
              <a:sym typeface="Roboto"/>
            </a:endParaRPr>
          </a:p>
        </p:txBody>
      </p:sp>
      <p:sp>
        <p:nvSpPr>
          <p:cNvPr id="50" name="Google Shape;50;p12"/>
          <p:cNvSpPr txBox="1"/>
          <p:nvPr/>
        </p:nvSpPr>
        <p:spPr>
          <a:xfrm>
            <a:off x="1815525" y="1455225"/>
            <a:ext cx="2534100" cy="5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Sniglet"/>
                <a:ea typeface="Sniglet"/>
                <a:cs typeface="Sniglet"/>
                <a:sym typeface="Sniglet"/>
              </a:rPr>
              <a:t>THEORY OF COMPUTATION</a:t>
            </a:r>
            <a:endParaRPr>
              <a:solidFill>
                <a:srgbClr val="666666"/>
              </a:solidFill>
              <a:latin typeface="Sniglet"/>
              <a:ea typeface="Sniglet"/>
              <a:cs typeface="Sniglet"/>
              <a:sym typeface="Sniglet"/>
            </a:endParaRPr>
          </a:p>
          <a:p>
            <a:pPr indent="0" lvl="0" marL="0" rtl="0" algn="l">
              <a:spcBef>
                <a:spcPts val="0"/>
              </a:spcBef>
              <a:spcAft>
                <a:spcPts val="0"/>
              </a:spcAft>
              <a:buNone/>
            </a:pPr>
            <a:r>
              <a:rPr lang="en">
                <a:solidFill>
                  <a:srgbClr val="666666"/>
                </a:solidFill>
                <a:latin typeface="Sniglet"/>
                <a:ea typeface="Sniglet"/>
                <a:cs typeface="Sniglet"/>
                <a:sym typeface="Sniglet"/>
              </a:rPr>
              <a:t>CSD - 225 </a:t>
            </a:r>
            <a:endParaRPr>
              <a:solidFill>
                <a:srgbClr val="666666"/>
              </a:solidFill>
              <a:latin typeface="Sniglet"/>
              <a:ea typeface="Sniglet"/>
              <a:cs typeface="Sniglet"/>
              <a:sym typeface="Snigle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1"/>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txBox="1"/>
          <p:nvPr>
            <p:ph idx="2" type="body"/>
          </p:nvPr>
        </p:nvSpPr>
        <p:spPr>
          <a:xfrm>
            <a:off x="1049500" y="915800"/>
            <a:ext cx="6653100" cy="28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Hence, if bridges are odd in number then, letter will occur (n+1)/2 times.</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Similarly on observing the even cases, letter A will occur n/2 times if it started from other end and (n/2 + 1) times if start from A. (n refers to the number of bridges)</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And hence, the table for konigsberg bridges will be as follows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No of bridges = 7;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(n+1) = 8 </a:t>
            </a:r>
            <a:endParaRPr sz="1400">
              <a:solidFill>
                <a:srgbClr val="2A95B7"/>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8" name="Google Shape;118;p22"/>
          <p:cNvGraphicFramePr/>
          <p:nvPr/>
        </p:nvGraphicFramePr>
        <p:xfrm>
          <a:off x="952500" y="1054725"/>
          <a:ext cx="3000000" cy="3000000"/>
        </p:xfrm>
        <a:graphic>
          <a:graphicData uri="http://schemas.openxmlformats.org/drawingml/2006/table">
            <a:tbl>
              <a:tblPr>
                <a:noFill/>
                <a:tableStyleId>{61381844-4C49-46A7-B1E2-EA520E7AC56B}</a:tableStyleId>
              </a:tblPr>
              <a:tblGrid>
                <a:gridCol w="2061725"/>
                <a:gridCol w="2162100"/>
                <a:gridCol w="3015175"/>
              </a:tblGrid>
              <a:tr h="381000">
                <a:tc>
                  <a:txBody>
                    <a:bodyPr/>
                    <a:lstStyle/>
                    <a:p>
                      <a:pPr indent="0" lvl="0" marL="0" rtl="0" algn="ctr">
                        <a:spcBef>
                          <a:spcPts val="0"/>
                        </a:spcBef>
                        <a:spcAft>
                          <a:spcPts val="0"/>
                        </a:spcAft>
                        <a:buNone/>
                      </a:pPr>
                      <a:r>
                        <a:rPr lang="en">
                          <a:solidFill>
                            <a:srgbClr val="2A95B7"/>
                          </a:solidFill>
                        </a:rPr>
                        <a:t>Region</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Bridges</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No. of times Region must appear</a:t>
                      </a:r>
                      <a:endParaRPr>
                        <a:solidFill>
                          <a:srgbClr val="2A95B7"/>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2A95B7"/>
                          </a:solidFill>
                        </a:rPr>
                        <a:t>A</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5</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2</a:t>
                      </a:r>
                      <a:endParaRPr>
                        <a:solidFill>
                          <a:srgbClr val="2A95B7"/>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2A95B7"/>
                          </a:solidFill>
                        </a:rPr>
                        <a:t>B</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3</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2</a:t>
                      </a:r>
                      <a:endParaRPr>
                        <a:solidFill>
                          <a:srgbClr val="2A95B7"/>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2A95B7"/>
                          </a:solidFill>
                        </a:rPr>
                        <a:t>C</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3</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2</a:t>
                      </a:r>
                      <a:endParaRPr>
                        <a:solidFill>
                          <a:srgbClr val="2A95B7"/>
                        </a:solidFill>
                      </a:endParaRPr>
                    </a:p>
                  </a:txBody>
                  <a:tcPr marT="91425" marB="91425" marR="91425" marL="91425"/>
                </a:tc>
              </a:tr>
              <a:tr h="381000">
                <a:tc>
                  <a:txBody>
                    <a:bodyPr/>
                    <a:lstStyle/>
                    <a:p>
                      <a:pPr indent="0" lvl="0" marL="0" rtl="0" algn="ctr">
                        <a:spcBef>
                          <a:spcPts val="0"/>
                        </a:spcBef>
                        <a:spcAft>
                          <a:spcPts val="0"/>
                        </a:spcAft>
                        <a:buNone/>
                      </a:pPr>
                      <a:r>
                        <a:rPr lang="en">
                          <a:solidFill>
                            <a:srgbClr val="2A95B7"/>
                          </a:solidFill>
                        </a:rPr>
                        <a:t>D</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3</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2</a:t>
                      </a:r>
                      <a:endParaRPr>
                        <a:solidFill>
                          <a:srgbClr val="2A95B7"/>
                        </a:solidFill>
                      </a:endParaRPr>
                    </a:p>
                  </a:txBody>
                  <a:tcPr marT="91425" marB="91425" marR="91425" marL="91425"/>
                </a:tc>
              </a:tr>
            </a:tbl>
          </a:graphicData>
        </a:graphic>
      </p:graphicFrame>
      <p:sp>
        <p:nvSpPr>
          <p:cNvPr id="119" name="Google Shape;119;p22"/>
          <p:cNvSpPr txBox="1"/>
          <p:nvPr/>
        </p:nvSpPr>
        <p:spPr>
          <a:xfrm>
            <a:off x="952500" y="3236625"/>
            <a:ext cx="7239000" cy="48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A95B7"/>
                </a:solidFill>
                <a:latin typeface="Sniglet"/>
                <a:ea typeface="Sniglet"/>
                <a:cs typeface="Sniglet"/>
                <a:sym typeface="Sniglet"/>
              </a:rPr>
              <a:t>However, 3+2+2+2 = 9, which is more than 8, so the journey is impossible</a:t>
            </a:r>
            <a:endParaRPr>
              <a:solidFill>
                <a:srgbClr val="2A95B7"/>
              </a:solidFill>
              <a:latin typeface="Sniglet"/>
              <a:ea typeface="Sniglet"/>
              <a:cs typeface="Sniglet"/>
              <a:sym typeface="Snigle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3"/>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3"/>
          <p:cNvSpPr txBox="1"/>
          <p:nvPr>
            <p:ph idx="2" type="body"/>
          </p:nvPr>
        </p:nvSpPr>
        <p:spPr>
          <a:xfrm>
            <a:off x="1049500" y="915800"/>
            <a:ext cx="6653100" cy="28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Now the same logic applied to a rather following figure, the table yield is as follows :</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p:txBody>
      </p:sp>
      <p:pic>
        <p:nvPicPr>
          <p:cNvPr id="126" name="Google Shape;126;p23"/>
          <p:cNvPicPr preferRelativeResize="0"/>
          <p:nvPr/>
        </p:nvPicPr>
        <p:blipFill>
          <a:blip r:embed="rId3">
            <a:alphaModFix/>
          </a:blip>
          <a:stretch>
            <a:fillRect/>
          </a:stretch>
        </p:blipFill>
        <p:spPr>
          <a:xfrm>
            <a:off x="2149463" y="1795948"/>
            <a:ext cx="4453175" cy="2133300"/>
          </a:xfrm>
          <a:prstGeom prst="rect">
            <a:avLst/>
          </a:prstGeom>
          <a:noFill/>
          <a:ln>
            <a:noFill/>
          </a:ln>
        </p:spPr>
      </p:pic>
      <p:sp>
        <p:nvSpPr>
          <p:cNvPr id="127" name="Google Shape;127;p23"/>
          <p:cNvSpPr txBox="1"/>
          <p:nvPr/>
        </p:nvSpPr>
        <p:spPr>
          <a:xfrm>
            <a:off x="3146650" y="3929250"/>
            <a:ext cx="2458800" cy="25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Fig 3</a:t>
            </a:r>
            <a:endParaRPr>
              <a:solidFill>
                <a:srgbClr val="666666"/>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4"/>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3" name="Google Shape;133;p24"/>
          <p:cNvGraphicFramePr/>
          <p:nvPr/>
        </p:nvGraphicFramePr>
        <p:xfrm>
          <a:off x="1661313" y="1093563"/>
          <a:ext cx="3000000" cy="3000000"/>
        </p:xfrm>
        <a:graphic>
          <a:graphicData uri="http://schemas.openxmlformats.org/drawingml/2006/table">
            <a:tbl>
              <a:tblPr>
                <a:noFill/>
                <a:tableStyleId>{61381844-4C49-46A7-B1E2-EA520E7AC56B}</a:tableStyleId>
              </a:tblPr>
              <a:tblGrid>
                <a:gridCol w="1940450"/>
                <a:gridCol w="1940450"/>
                <a:gridCol w="1940450"/>
              </a:tblGrid>
              <a:tr h="563750">
                <a:tc>
                  <a:txBody>
                    <a:bodyPr/>
                    <a:lstStyle/>
                    <a:p>
                      <a:pPr indent="0" lvl="0" marL="0" rtl="0" algn="ctr">
                        <a:spcBef>
                          <a:spcPts val="0"/>
                        </a:spcBef>
                        <a:spcAft>
                          <a:spcPts val="0"/>
                        </a:spcAft>
                        <a:buNone/>
                      </a:pPr>
                      <a:r>
                        <a:rPr lang="en">
                          <a:solidFill>
                            <a:srgbClr val="2A95B7"/>
                          </a:solidFill>
                        </a:rPr>
                        <a:t>Region</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No of Bridges</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Times Region must appear</a:t>
                      </a:r>
                      <a:endParaRPr>
                        <a:solidFill>
                          <a:srgbClr val="2A95B7"/>
                        </a:solidFill>
                      </a:endParaRPr>
                    </a:p>
                  </a:txBody>
                  <a:tcPr marT="91425" marB="91425" marR="91425" marL="91425"/>
                </a:tc>
              </a:tr>
              <a:tr h="367500">
                <a:tc>
                  <a:txBody>
                    <a:bodyPr/>
                    <a:lstStyle/>
                    <a:p>
                      <a:pPr indent="0" lvl="0" marL="0" rtl="0" algn="ctr">
                        <a:spcBef>
                          <a:spcPts val="0"/>
                        </a:spcBef>
                        <a:spcAft>
                          <a:spcPts val="0"/>
                        </a:spcAft>
                        <a:buNone/>
                      </a:pPr>
                      <a:r>
                        <a:rPr lang="en">
                          <a:solidFill>
                            <a:srgbClr val="2A95B7"/>
                          </a:solidFill>
                        </a:rPr>
                        <a:t>A*</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8</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4</a:t>
                      </a:r>
                      <a:endParaRPr>
                        <a:solidFill>
                          <a:srgbClr val="2A95B7"/>
                        </a:solidFill>
                      </a:endParaRPr>
                    </a:p>
                  </a:txBody>
                  <a:tcPr marT="91425" marB="91425" marR="91425" marL="91425"/>
                </a:tc>
              </a:tr>
              <a:tr h="367500">
                <a:tc>
                  <a:txBody>
                    <a:bodyPr/>
                    <a:lstStyle/>
                    <a:p>
                      <a:pPr indent="0" lvl="0" marL="0" rtl="0" algn="ctr">
                        <a:spcBef>
                          <a:spcPts val="0"/>
                        </a:spcBef>
                        <a:spcAft>
                          <a:spcPts val="0"/>
                        </a:spcAft>
                        <a:buNone/>
                      </a:pPr>
                      <a:r>
                        <a:rPr lang="en">
                          <a:solidFill>
                            <a:srgbClr val="2A95B7"/>
                          </a:solidFill>
                        </a:rPr>
                        <a:t>B*</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4</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2</a:t>
                      </a:r>
                      <a:endParaRPr>
                        <a:solidFill>
                          <a:srgbClr val="2A95B7"/>
                        </a:solidFill>
                      </a:endParaRPr>
                    </a:p>
                  </a:txBody>
                  <a:tcPr marT="91425" marB="91425" marR="91425" marL="91425"/>
                </a:tc>
              </a:tr>
              <a:tr h="367500">
                <a:tc>
                  <a:txBody>
                    <a:bodyPr/>
                    <a:lstStyle/>
                    <a:p>
                      <a:pPr indent="0" lvl="0" marL="0" rtl="0" algn="ctr">
                        <a:spcBef>
                          <a:spcPts val="0"/>
                        </a:spcBef>
                        <a:spcAft>
                          <a:spcPts val="0"/>
                        </a:spcAft>
                        <a:buNone/>
                      </a:pPr>
                      <a:r>
                        <a:rPr lang="en">
                          <a:solidFill>
                            <a:srgbClr val="2A95B7"/>
                          </a:solidFill>
                        </a:rPr>
                        <a:t>C*</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4</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2</a:t>
                      </a:r>
                      <a:endParaRPr>
                        <a:solidFill>
                          <a:srgbClr val="2A95B7"/>
                        </a:solidFill>
                      </a:endParaRPr>
                    </a:p>
                  </a:txBody>
                  <a:tcPr marT="91425" marB="91425" marR="91425" marL="91425"/>
                </a:tc>
              </a:tr>
              <a:tr h="367500">
                <a:tc>
                  <a:txBody>
                    <a:bodyPr/>
                    <a:lstStyle/>
                    <a:p>
                      <a:pPr indent="0" lvl="0" marL="0" rtl="0" algn="ctr">
                        <a:spcBef>
                          <a:spcPts val="0"/>
                        </a:spcBef>
                        <a:spcAft>
                          <a:spcPts val="0"/>
                        </a:spcAft>
                        <a:buNone/>
                      </a:pPr>
                      <a:r>
                        <a:rPr lang="en">
                          <a:solidFill>
                            <a:srgbClr val="2A95B7"/>
                          </a:solidFill>
                        </a:rPr>
                        <a:t>D</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3</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2</a:t>
                      </a:r>
                      <a:endParaRPr>
                        <a:solidFill>
                          <a:srgbClr val="2A95B7"/>
                        </a:solidFill>
                      </a:endParaRPr>
                    </a:p>
                  </a:txBody>
                  <a:tcPr marT="91425" marB="91425" marR="91425" marL="91425"/>
                </a:tc>
              </a:tr>
              <a:tr h="367500">
                <a:tc>
                  <a:txBody>
                    <a:bodyPr/>
                    <a:lstStyle/>
                    <a:p>
                      <a:pPr indent="0" lvl="0" marL="0" rtl="0" algn="ctr">
                        <a:spcBef>
                          <a:spcPts val="0"/>
                        </a:spcBef>
                        <a:spcAft>
                          <a:spcPts val="0"/>
                        </a:spcAft>
                        <a:buNone/>
                      </a:pPr>
                      <a:r>
                        <a:rPr lang="en">
                          <a:solidFill>
                            <a:srgbClr val="2A95B7"/>
                          </a:solidFill>
                        </a:rPr>
                        <a:t>E</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5</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3</a:t>
                      </a:r>
                      <a:endParaRPr>
                        <a:solidFill>
                          <a:srgbClr val="2A95B7"/>
                        </a:solidFill>
                      </a:endParaRPr>
                    </a:p>
                  </a:txBody>
                  <a:tcPr marT="91425" marB="91425" marR="91425" marL="91425"/>
                </a:tc>
              </a:tr>
              <a:tr h="367500">
                <a:tc>
                  <a:txBody>
                    <a:bodyPr/>
                    <a:lstStyle/>
                    <a:p>
                      <a:pPr indent="0" lvl="0" marL="0" rtl="0" algn="ctr">
                        <a:spcBef>
                          <a:spcPts val="0"/>
                        </a:spcBef>
                        <a:spcAft>
                          <a:spcPts val="0"/>
                        </a:spcAft>
                        <a:buNone/>
                      </a:pPr>
                      <a:r>
                        <a:rPr lang="en">
                          <a:solidFill>
                            <a:srgbClr val="2A95B7"/>
                          </a:solidFill>
                        </a:rPr>
                        <a:t>F*</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6</a:t>
                      </a:r>
                      <a:endParaRPr>
                        <a:solidFill>
                          <a:srgbClr val="2A95B7"/>
                        </a:solidFill>
                      </a:endParaRPr>
                    </a:p>
                  </a:txBody>
                  <a:tcPr marT="91425" marB="91425" marR="91425" marL="91425"/>
                </a:tc>
                <a:tc>
                  <a:txBody>
                    <a:bodyPr/>
                    <a:lstStyle/>
                    <a:p>
                      <a:pPr indent="0" lvl="0" marL="0" rtl="0" algn="ctr">
                        <a:spcBef>
                          <a:spcPts val="0"/>
                        </a:spcBef>
                        <a:spcAft>
                          <a:spcPts val="0"/>
                        </a:spcAft>
                        <a:buNone/>
                      </a:pPr>
                      <a:r>
                        <a:rPr lang="en">
                          <a:solidFill>
                            <a:srgbClr val="2A95B7"/>
                          </a:solidFill>
                        </a:rPr>
                        <a:t>3</a:t>
                      </a:r>
                      <a:endParaRPr>
                        <a:solidFill>
                          <a:srgbClr val="2A95B7"/>
                        </a:solidFill>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5"/>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5"/>
          <p:cNvSpPr txBox="1"/>
          <p:nvPr>
            <p:ph idx="2" type="body"/>
          </p:nvPr>
        </p:nvSpPr>
        <p:spPr>
          <a:xfrm>
            <a:off x="1049500" y="915800"/>
            <a:ext cx="6653100" cy="28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By addition, we get 16 which equals to the number of bridges plus one, which means journey is, in fact, possible.</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Also, if the total number of appearances is equal to the number of bridges plus one, journey should start from region in which there are odd number of bridges which leads to it. And if the number is equal to the number of bridges than it must be started from the even region. </a:t>
            </a:r>
            <a:endParaRPr sz="1400">
              <a:solidFill>
                <a:srgbClr val="2A95B7"/>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Euler’s Conclusions </a:t>
            </a:r>
            <a:endParaRPr>
              <a:latin typeface="Roboto"/>
              <a:ea typeface="Roboto"/>
              <a:cs typeface="Roboto"/>
              <a:sym typeface="Roboto"/>
            </a:endParaRPr>
          </a:p>
        </p:txBody>
      </p:sp>
      <p:sp>
        <p:nvSpPr>
          <p:cNvPr id="145" name="Google Shape;145;p26"/>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6"/>
          <p:cNvSpPr txBox="1"/>
          <p:nvPr>
            <p:ph idx="2" type="body"/>
          </p:nvPr>
        </p:nvSpPr>
        <p:spPr>
          <a:xfrm>
            <a:off x="1049500" y="1546475"/>
            <a:ext cx="6653100" cy="224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In paragraph 16, euler points out that the total of the numbers listed directly to the right of the landmasses adds up to twice the total number of bridges. This fact later becomes known as the handshaking lemma.</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In Paragraph 17, Euler goes on to state that the sum of all the bridges leading to each region is even, since half of this number is equal to the total number of bridges. However, this is impossible if there are an odd number of landmasses with an odd number of bridges. Therefore, Euler proves that if there are some odd numbers attached to land masses, there must be an even number of these landmasses.</a:t>
            </a:r>
            <a:endParaRPr sz="1400">
              <a:solidFill>
                <a:srgbClr val="2A95B7"/>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7"/>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2" name="Google Shape;152;p27"/>
          <p:cNvSpPr txBox="1"/>
          <p:nvPr>
            <p:ph idx="2" type="body"/>
          </p:nvPr>
        </p:nvSpPr>
        <p:spPr>
          <a:xfrm>
            <a:off x="1049500" y="940875"/>
            <a:ext cx="6653100" cy="2847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Euler then explains that it is obvious that if there are two landmasses with an odd number of bridges then the journey will always be possible if the journey starts in one of the regions with an odd number of bridges. This is because if the even numbers are halved, and each of the odd ones are increased by one and halved, the sum of these halves will equal one more then the total number of bridges. However, if there are four or more </a:t>
            </a:r>
            <a:r>
              <a:rPr lang="en" sz="1400">
                <a:solidFill>
                  <a:srgbClr val="2A95B7"/>
                </a:solidFill>
                <a:latin typeface="Roboto"/>
                <a:ea typeface="Roboto"/>
                <a:cs typeface="Roboto"/>
                <a:sym typeface="Roboto"/>
              </a:rPr>
              <a:t>land masses</a:t>
            </a:r>
            <a:r>
              <a:rPr lang="en" sz="1400">
                <a:solidFill>
                  <a:srgbClr val="2A95B7"/>
                </a:solidFill>
                <a:latin typeface="Roboto"/>
                <a:ea typeface="Roboto"/>
                <a:cs typeface="Roboto"/>
                <a:sym typeface="Roboto"/>
              </a:rPr>
              <a:t> with an odd number of bridges, then it is impossible for there to be a path. This is because the sum of the halves of the odd numbers plus one along with the sum of all of the halves of the even numbers will make the sum of the third column greater than the total number of bridges plus one. Therefore, Euler just proved that there can be at most two landmasses with an odd number of bridges. </a:t>
            </a:r>
            <a:endParaRPr sz="1400">
              <a:solidFill>
                <a:srgbClr val="2A95B7"/>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8"/>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8"/>
          <p:cNvSpPr txBox="1"/>
          <p:nvPr>
            <p:ph idx="2" type="body"/>
          </p:nvPr>
        </p:nvSpPr>
        <p:spPr>
          <a:xfrm>
            <a:off x="1049500" y="840525"/>
            <a:ext cx="6653100" cy="303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Euler gives the three guidelines that someone can use to figure out if a path exists using each bridge once and only once. First, he claimed if there are more than two landmasses with an odd number of bridges, then no such journey is possible. Second, if the number of bridges is odd for exactly two landmasses, then the journey is possible if it starts in one of the two odd numbered landmasses. Finally, Euler states that if there are no regions with an odd number of landmasses then the journey can be accomplished starting in any region. After stating these three facts, Euler concludes his proof with Paragraph 21, which simply states that after one figures out that a path exists, they still must go through the effort to write out a path that works. Euler believed the method to accomplish this was trivial, and he did not want to spend a great deal of time on it. However, Euler did suggest concentrating on how to get from one landmass to the other, instead of concentrating on the specific bridges at first. </a:t>
            </a:r>
            <a:endParaRPr sz="1400">
              <a:solidFill>
                <a:srgbClr val="2A95B7"/>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Task 1</a:t>
            </a:r>
            <a:endParaRPr>
              <a:latin typeface="Roboto"/>
              <a:ea typeface="Roboto"/>
              <a:cs typeface="Roboto"/>
              <a:sym typeface="Roboto"/>
            </a:endParaRPr>
          </a:p>
        </p:txBody>
      </p:sp>
      <p:sp>
        <p:nvSpPr>
          <p:cNvPr id="164" name="Google Shape;164;p29"/>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9"/>
          <p:cNvSpPr txBox="1"/>
          <p:nvPr>
            <p:ph idx="2" type="body"/>
          </p:nvPr>
        </p:nvSpPr>
        <p:spPr>
          <a:xfrm>
            <a:off x="1049500" y="1450650"/>
            <a:ext cx="6653100" cy="224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Sketch the diagram of a graph with 5 vertices and 8 edges to represent the bridge crossing problem in the following figure. </a:t>
            </a:r>
            <a:endParaRPr sz="1400">
              <a:solidFill>
                <a:srgbClr val="2A95B7"/>
              </a:solidFill>
              <a:latin typeface="Roboto"/>
              <a:ea typeface="Roboto"/>
              <a:cs typeface="Roboto"/>
              <a:sym typeface="Roboto"/>
            </a:endParaRPr>
          </a:p>
        </p:txBody>
      </p:sp>
      <p:pic>
        <p:nvPicPr>
          <p:cNvPr id="166" name="Google Shape;166;p29"/>
          <p:cNvPicPr preferRelativeResize="0"/>
          <p:nvPr/>
        </p:nvPicPr>
        <p:blipFill>
          <a:blip r:embed="rId3">
            <a:alphaModFix/>
          </a:blip>
          <a:stretch>
            <a:fillRect/>
          </a:stretch>
        </p:blipFill>
        <p:spPr>
          <a:xfrm>
            <a:off x="3066287" y="2333250"/>
            <a:ext cx="2619525" cy="1908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30"/>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 name="Google Shape;172;p30"/>
          <p:cNvSpPr txBox="1"/>
          <p:nvPr>
            <p:ph idx="2" type="body"/>
          </p:nvPr>
        </p:nvSpPr>
        <p:spPr>
          <a:xfrm>
            <a:off x="1049500" y="815425"/>
            <a:ext cx="6653100" cy="2877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For solving the problem we can assume the landmasses as the vertices and the bridges as the edges. Then we get the following graph :</a:t>
            </a:r>
            <a:endParaRPr sz="1400">
              <a:solidFill>
                <a:srgbClr val="2A95B7"/>
              </a:solidFill>
              <a:latin typeface="Roboto"/>
              <a:ea typeface="Roboto"/>
              <a:cs typeface="Roboto"/>
              <a:sym typeface="Roboto"/>
            </a:endParaRPr>
          </a:p>
        </p:txBody>
      </p:sp>
      <p:sp>
        <p:nvSpPr>
          <p:cNvPr id="173" name="Google Shape;173;p30"/>
          <p:cNvSpPr/>
          <p:nvPr/>
        </p:nvSpPr>
        <p:spPr>
          <a:xfrm>
            <a:off x="2446875" y="2784999"/>
            <a:ext cx="392400" cy="3924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A</a:t>
            </a:r>
            <a:endParaRPr b="1">
              <a:solidFill>
                <a:srgbClr val="FFFFFF"/>
              </a:solidFill>
            </a:endParaRPr>
          </a:p>
        </p:txBody>
      </p:sp>
      <p:sp>
        <p:nvSpPr>
          <p:cNvPr id="174" name="Google Shape;174;p30"/>
          <p:cNvSpPr/>
          <p:nvPr/>
        </p:nvSpPr>
        <p:spPr>
          <a:xfrm>
            <a:off x="4179849" y="1772200"/>
            <a:ext cx="392400" cy="3924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N</a:t>
            </a:r>
            <a:endParaRPr b="1">
              <a:solidFill>
                <a:srgbClr val="FFFFFF"/>
              </a:solidFill>
            </a:endParaRPr>
          </a:p>
        </p:txBody>
      </p:sp>
      <p:sp>
        <p:nvSpPr>
          <p:cNvPr id="175" name="Google Shape;175;p30"/>
          <p:cNvSpPr/>
          <p:nvPr/>
        </p:nvSpPr>
        <p:spPr>
          <a:xfrm>
            <a:off x="4179849" y="2784990"/>
            <a:ext cx="392400" cy="3924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B</a:t>
            </a:r>
            <a:endParaRPr b="1">
              <a:solidFill>
                <a:srgbClr val="FFFFFF"/>
              </a:solidFill>
            </a:endParaRPr>
          </a:p>
        </p:txBody>
      </p:sp>
      <p:sp>
        <p:nvSpPr>
          <p:cNvPr id="176" name="Google Shape;176;p30"/>
          <p:cNvSpPr/>
          <p:nvPr/>
        </p:nvSpPr>
        <p:spPr>
          <a:xfrm>
            <a:off x="4179849" y="3797796"/>
            <a:ext cx="392400" cy="3924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S</a:t>
            </a:r>
            <a:endParaRPr b="1">
              <a:solidFill>
                <a:srgbClr val="FFFFFF"/>
              </a:solidFill>
            </a:endParaRPr>
          </a:p>
        </p:txBody>
      </p:sp>
      <p:sp>
        <p:nvSpPr>
          <p:cNvPr id="177" name="Google Shape;177;p30"/>
          <p:cNvSpPr/>
          <p:nvPr/>
        </p:nvSpPr>
        <p:spPr>
          <a:xfrm>
            <a:off x="5912822" y="2784999"/>
            <a:ext cx="392400" cy="392400"/>
          </a:xfrm>
          <a:prstGeom prst="ellipse">
            <a:avLst/>
          </a:prstGeom>
          <a:solidFill>
            <a:srgbClr val="FF99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rPr>
              <a:t>C</a:t>
            </a:r>
            <a:endParaRPr b="1">
              <a:solidFill>
                <a:srgbClr val="FFFFFF"/>
              </a:solidFill>
            </a:endParaRPr>
          </a:p>
        </p:txBody>
      </p:sp>
      <p:cxnSp>
        <p:nvCxnSpPr>
          <p:cNvPr id="178" name="Google Shape;178;p30"/>
          <p:cNvCxnSpPr>
            <a:stCxn id="173" idx="0"/>
            <a:endCxn id="174" idx="2"/>
          </p:cNvCxnSpPr>
          <p:nvPr/>
        </p:nvCxnSpPr>
        <p:spPr>
          <a:xfrm rot="-5400000">
            <a:off x="3003225" y="1608249"/>
            <a:ext cx="816600" cy="1536900"/>
          </a:xfrm>
          <a:prstGeom prst="curvedConnector2">
            <a:avLst/>
          </a:prstGeom>
          <a:noFill/>
          <a:ln cap="flat" cmpd="sng" w="9525">
            <a:solidFill>
              <a:schemeClr val="dk2"/>
            </a:solidFill>
            <a:prstDash val="solid"/>
            <a:round/>
            <a:headEnd len="med" w="med" type="none"/>
            <a:tailEnd len="med" w="med" type="none"/>
          </a:ln>
        </p:spPr>
      </p:cxnSp>
      <p:cxnSp>
        <p:nvCxnSpPr>
          <p:cNvPr id="179" name="Google Shape;179;p30"/>
          <p:cNvCxnSpPr>
            <a:stCxn id="174" idx="6"/>
            <a:endCxn id="177" idx="0"/>
          </p:cNvCxnSpPr>
          <p:nvPr/>
        </p:nvCxnSpPr>
        <p:spPr>
          <a:xfrm>
            <a:off x="4572249" y="1968400"/>
            <a:ext cx="1536900" cy="816600"/>
          </a:xfrm>
          <a:prstGeom prst="curvedConnector2">
            <a:avLst/>
          </a:prstGeom>
          <a:noFill/>
          <a:ln cap="flat" cmpd="sng" w="9525">
            <a:solidFill>
              <a:schemeClr val="dk2"/>
            </a:solidFill>
            <a:prstDash val="solid"/>
            <a:round/>
            <a:headEnd len="med" w="med" type="none"/>
            <a:tailEnd len="med" w="med" type="none"/>
          </a:ln>
        </p:spPr>
      </p:cxnSp>
      <p:cxnSp>
        <p:nvCxnSpPr>
          <p:cNvPr id="180" name="Google Shape;180;p30"/>
          <p:cNvCxnSpPr>
            <a:stCxn id="174" idx="3"/>
            <a:endCxn id="175" idx="2"/>
          </p:cNvCxnSpPr>
          <p:nvPr/>
        </p:nvCxnSpPr>
        <p:spPr>
          <a:xfrm rot="5400000">
            <a:off x="3771415" y="2515434"/>
            <a:ext cx="874200" cy="57600"/>
          </a:xfrm>
          <a:prstGeom prst="curvedConnector4">
            <a:avLst>
              <a:gd fmla="val 17272" name="adj1"/>
              <a:gd fmla="val 513178" name="adj2"/>
            </a:avLst>
          </a:prstGeom>
          <a:noFill/>
          <a:ln cap="flat" cmpd="sng" w="9525">
            <a:solidFill>
              <a:schemeClr val="dk2"/>
            </a:solidFill>
            <a:prstDash val="solid"/>
            <a:round/>
            <a:headEnd len="med" w="med" type="none"/>
            <a:tailEnd len="med" w="med" type="none"/>
          </a:ln>
        </p:spPr>
      </p:cxnSp>
      <p:cxnSp>
        <p:nvCxnSpPr>
          <p:cNvPr id="181" name="Google Shape;181;p30"/>
          <p:cNvCxnSpPr>
            <a:stCxn id="174" idx="5"/>
            <a:endCxn id="175" idx="6"/>
          </p:cNvCxnSpPr>
          <p:nvPr/>
        </p:nvCxnSpPr>
        <p:spPr>
          <a:xfrm flipH="1" rot="-5400000">
            <a:off x="4106484" y="2515434"/>
            <a:ext cx="874200" cy="57600"/>
          </a:xfrm>
          <a:prstGeom prst="curvedConnector4">
            <a:avLst>
              <a:gd fmla="val 17272" name="adj1"/>
              <a:gd fmla="val 513178" name="adj2"/>
            </a:avLst>
          </a:prstGeom>
          <a:noFill/>
          <a:ln cap="flat" cmpd="sng" w="9525">
            <a:solidFill>
              <a:schemeClr val="dk2"/>
            </a:solidFill>
            <a:prstDash val="solid"/>
            <a:round/>
            <a:headEnd len="med" w="med" type="none"/>
            <a:tailEnd len="med" w="med" type="none"/>
          </a:ln>
        </p:spPr>
      </p:cxnSp>
      <p:cxnSp>
        <p:nvCxnSpPr>
          <p:cNvPr id="182" name="Google Shape;182;p30"/>
          <p:cNvCxnSpPr>
            <a:stCxn id="173" idx="4"/>
            <a:endCxn id="176" idx="2"/>
          </p:cNvCxnSpPr>
          <p:nvPr/>
        </p:nvCxnSpPr>
        <p:spPr>
          <a:xfrm flipH="1" rot="-5400000">
            <a:off x="3003225" y="2817249"/>
            <a:ext cx="816600" cy="1536900"/>
          </a:xfrm>
          <a:prstGeom prst="curvedConnector2">
            <a:avLst/>
          </a:prstGeom>
          <a:noFill/>
          <a:ln cap="flat" cmpd="sng" w="9525">
            <a:solidFill>
              <a:schemeClr val="dk2"/>
            </a:solidFill>
            <a:prstDash val="solid"/>
            <a:round/>
            <a:headEnd len="med" w="med" type="none"/>
            <a:tailEnd len="med" w="med" type="none"/>
          </a:ln>
        </p:spPr>
      </p:cxnSp>
      <p:cxnSp>
        <p:nvCxnSpPr>
          <p:cNvPr id="183" name="Google Shape;183;p30"/>
          <p:cNvCxnSpPr>
            <a:stCxn id="177" idx="4"/>
            <a:endCxn id="176" idx="6"/>
          </p:cNvCxnSpPr>
          <p:nvPr/>
        </p:nvCxnSpPr>
        <p:spPr>
          <a:xfrm rot="5400000">
            <a:off x="4932272" y="2817249"/>
            <a:ext cx="816600" cy="1536900"/>
          </a:xfrm>
          <a:prstGeom prst="curvedConnector2">
            <a:avLst/>
          </a:prstGeom>
          <a:noFill/>
          <a:ln cap="flat" cmpd="sng" w="9525">
            <a:solidFill>
              <a:schemeClr val="dk2"/>
            </a:solidFill>
            <a:prstDash val="solid"/>
            <a:round/>
            <a:headEnd len="med" w="med" type="none"/>
            <a:tailEnd len="med" w="med" type="none"/>
          </a:ln>
        </p:spPr>
      </p:cxnSp>
      <p:cxnSp>
        <p:nvCxnSpPr>
          <p:cNvPr id="184" name="Google Shape;184;p30"/>
          <p:cNvCxnSpPr>
            <a:stCxn id="177" idx="2"/>
            <a:endCxn id="175" idx="6"/>
          </p:cNvCxnSpPr>
          <p:nvPr/>
        </p:nvCxnSpPr>
        <p:spPr>
          <a:xfrm flipH="1">
            <a:off x="4572122" y="2981199"/>
            <a:ext cx="1340700" cy="600"/>
          </a:xfrm>
          <a:prstGeom prst="curvedConnector3">
            <a:avLst>
              <a:gd fmla="val 49995" name="adj1"/>
            </a:avLst>
          </a:prstGeom>
          <a:noFill/>
          <a:ln cap="flat" cmpd="sng" w="9525">
            <a:solidFill>
              <a:schemeClr val="dk2"/>
            </a:solidFill>
            <a:prstDash val="solid"/>
            <a:round/>
            <a:headEnd len="med" w="med" type="none"/>
            <a:tailEnd len="med" w="med" type="none"/>
          </a:ln>
        </p:spPr>
      </p:cxnSp>
      <p:cxnSp>
        <p:nvCxnSpPr>
          <p:cNvPr id="185" name="Google Shape;185;p30"/>
          <p:cNvCxnSpPr>
            <a:stCxn id="175" idx="4"/>
            <a:endCxn id="176" idx="0"/>
          </p:cNvCxnSpPr>
          <p:nvPr/>
        </p:nvCxnSpPr>
        <p:spPr>
          <a:xfrm flipH="1" rot="-5400000">
            <a:off x="4066149" y="3487290"/>
            <a:ext cx="620400" cy="600"/>
          </a:xfrm>
          <a:prstGeom prst="curvedConnector3">
            <a:avLst>
              <a:gd fmla="val 50000"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 name="Shape 54"/>
        <p:cNvGrpSpPr/>
        <p:nvPr/>
      </p:nvGrpSpPr>
      <p:grpSpPr>
        <a:xfrm>
          <a:off x="0" y="0"/>
          <a:ext cx="0" cy="0"/>
          <a:chOff x="0" y="0"/>
          <a:chExt cx="0" cy="0"/>
        </a:xfrm>
      </p:grpSpPr>
      <p:sp>
        <p:nvSpPr>
          <p:cNvPr id="55" name="Google Shape;55;p13"/>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TEAM</a:t>
            </a:r>
            <a:endParaRPr>
              <a:latin typeface="Roboto"/>
              <a:ea typeface="Roboto"/>
              <a:cs typeface="Roboto"/>
              <a:sym typeface="Roboto"/>
            </a:endParaRPr>
          </a:p>
        </p:txBody>
      </p:sp>
      <p:sp>
        <p:nvSpPr>
          <p:cNvPr id="56" name="Google Shape;56;p13"/>
          <p:cNvSpPr txBox="1"/>
          <p:nvPr>
            <p:ph idx="2" type="body"/>
          </p:nvPr>
        </p:nvSpPr>
        <p:spPr>
          <a:xfrm>
            <a:off x="1049500" y="1425750"/>
            <a:ext cx="6653100" cy="98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100">
                <a:solidFill>
                  <a:srgbClr val="2A95B7"/>
                </a:solidFill>
              </a:rPr>
              <a:t>185032 - Anshudhar Kumar Singh</a:t>
            </a:r>
            <a:endParaRPr sz="1100">
              <a:solidFill>
                <a:srgbClr val="2A95B7"/>
              </a:solidFill>
            </a:endParaRPr>
          </a:p>
          <a:p>
            <a:pPr indent="0" lvl="0" marL="0" rtl="0" algn="l">
              <a:spcBef>
                <a:spcPts val="600"/>
              </a:spcBef>
              <a:spcAft>
                <a:spcPts val="0"/>
              </a:spcAft>
              <a:buNone/>
            </a:pPr>
            <a:r>
              <a:rPr lang="en" sz="1100">
                <a:solidFill>
                  <a:srgbClr val="2A95B7"/>
                </a:solidFill>
              </a:rPr>
              <a:t>185035 - Anshu Singh</a:t>
            </a:r>
            <a:endParaRPr sz="1100">
              <a:solidFill>
                <a:srgbClr val="2A95B7"/>
              </a:solidFill>
            </a:endParaRPr>
          </a:p>
          <a:p>
            <a:pPr indent="0" lvl="0" marL="0" rtl="0" algn="l">
              <a:spcBef>
                <a:spcPts val="600"/>
              </a:spcBef>
              <a:spcAft>
                <a:spcPts val="0"/>
              </a:spcAft>
              <a:buNone/>
            </a:pPr>
            <a:r>
              <a:rPr lang="en" sz="1100">
                <a:solidFill>
                  <a:srgbClr val="2A95B7"/>
                </a:solidFill>
              </a:rPr>
              <a:t>185041 - Anshika</a:t>
            </a:r>
            <a:endParaRPr sz="1100">
              <a:solidFill>
                <a:srgbClr val="2A95B7"/>
              </a:solidFill>
            </a:endParaRPr>
          </a:p>
        </p:txBody>
      </p:sp>
      <p:sp>
        <p:nvSpPr>
          <p:cNvPr id="57" name="Google Shape;57;p13"/>
          <p:cNvSpPr txBox="1"/>
          <p:nvPr>
            <p:ph idx="2" type="body"/>
          </p:nvPr>
        </p:nvSpPr>
        <p:spPr>
          <a:xfrm>
            <a:off x="1600875" y="3448725"/>
            <a:ext cx="5837400" cy="826500"/>
          </a:xfrm>
          <a:prstGeom prst="rect">
            <a:avLst/>
          </a:prstGeom>
        </p:spPr>
        <p:txBody>
          <a:bodyPr anchorCtr="0" anchor="t" bIns="91425" lIns="91425" spcFirstLastPara="1" rIns="91425" wrap="square" tIns="91425">
            <a:noAutofit/>
          </a:bodyPr>
          <a:lstStyle/>
          <a:p>
            <a:pPr indent="0" lvl="0" marL="0" rtl="0" algn="ctr">
              <a:spcBef>
                <a:spcPts val="1000"/>
              </a:spcBef>
              <a:spcAft>
                <a:spcPts val="1000"/>
              </a:spcAft>
              <a:buNone/>
            </a:pPr>
            <a:r>
              <a:rPr lang="en" sz="1000">
                <a:solidFill>
                  <a:srgbClr val="666666"/>
                </a:solidFill>
              </a:rPr>
              <a:t>Every member has contributed equally</a:t>
            </a:r>
            <a:endParaRPr sz="1000">
              <a:solidFill>
                <a:srgbClr val="666666"/>
              </a:solidFill>
            </a:endParaRPr>
          </a:p>
        </p:txBody>
      </p:sp>
      <p:sp>
        <p:nvSpPr>
          <p:cNvPr id="58" name="Google Shape;58;p13"/>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 name="Google Shape;59;p13"/>
          <p:cNvSpPr txBox="1"/>
          <p:nvPr>
            <p:ph idx="2" type="body"/>
          </p:nvPr>
        </p:nvSpPr>
        <p:spPr>
          <a:xfrm>
            <a:off x="1049500" y="2408550"/>
            <a:ext cx="6653100" cy="98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100">
                <a:solidFill>
                  <a:srgbClr val="2A95B7"/>
                </a:solidFill>
                <a:latin typeface="Roboto"/>
                <a:ea typeface="Roboto"/>
                <a:cs typeface="Roboto"/>
                <a:sym typeface="Roboto"/>
              </a:rPr>
              <a:t>PROBLEM STATEMENT - </a:t>
            </a:r>
            <a:r>
              <a:rPr lang="en" sz="1100">
                <a:solidFill>
                  <a:srgbClr val="2A95B7"/>
                </a:solidFill>
                <a:latin typeface="Roboto"/>
                <a:ea typeface="Roboto"/>
                <a:cs typeface="Roboto"/>
                <a:sym typeface="Roboto"/>
              </a:rPr>
              <a:t>Understand the Euler Circuits and The Konigsberg Bridge Problem with the help of the paper titled “Euler Circuits and The Konigsberg Bridge Problem” and complete three tasks out of 12 tasks as mentioned in the paper. Prepare a presentation using LaTex that includes short summary of Euler Circuits and The Konigsberg Bridge Problem and the solution of the task performed by you. (Task 1,2,3)</a:t>
            </a:r>
            <a:endParaRPr sz="1100">
              <a:solidFill>
                <a:srgbClr val="2A95B7"/>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1"/>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Task 2</a:t>
            </a:r>
            <a:endParaRPr>
              <a:latin typeface="Roboto"/>
              <a:ea typeface="Roboto"/>
              <a:cs typeface="Roboto"/>
              <a:sym typeface="Roboto"/>
            </a:endParaRPr>
          </a:p>
        </p:txBody>
      </p:sp>
      <p:sp>
        <p:nvSpPr>
          <p:cNvPr id="191" name="Google Shape;191;p31"/>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31"/>
          <p:cNvSpPr txBox="1"/>
          <p:nvPr>
            <p:ph idx="2" type="body"/>
          </p:nvPr>
        </p:nvSpPr>
        <p:spPr>
          <a:xfrm>
            <a:off x="1049500" y="1450650"/>
            <a:ext cx="6653100" cy="224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For the bridge problem shown in Project TASK 1 above, how many capital letters (representing graph vertices) will be needed to represent an Euler path?</a:t>
            </a:r>
            <a:endParaRPr sz="1400">
              <a:solidFill>
                <a:srgbClr val="2A95B7"/>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32"/>
          <p:cNvSpPr txBox="1"/>
          <p:nvPr>
            <p:ph idx="2" type="body"/>
          </p:nvPr>
        </p:nvSpPr>
        <p:spPr>
          <a:xfrm>
            <a:off x="1049500" y="865625"/>
            <a:ext cx="6653100" cy="282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From Euler’s paragraph 5, it says that we need number of bridges plus one letters for representing an Euler path.</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Then according to that we should be needing (8+1) i.e. 9 letters to represent the path.</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Also from next paragraphs we can say there would be,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1 times A,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2 times letter B, C, N, S. </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Hence, in total 9 letters. </a:t>
            </a:r>
            <a:endParaRPr sz="1400">
              <a:solidFill>
                <a:srgbClr val="2A95B7"/>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Task 3</a:t>
            </a:r>
            <a:endParaRPr>
              <a:latin typeface="Roboto"/>
              <a:ea typeface="Roboto"/>
              <a:cs typeface="Roboto"/>
              <a:sym typeface="Roboto"/>
            </a:endParaRPr>
          </a:p>
        </p:txBody>
      </p:sp>
      <p:sp>
        <p:nvSpPr>
          <p:cNvPr id="204" name="Google Shape;204;p33"/>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33"/>
          <p:cNvSpPr txBox="1"/>
          <p:nvPr>
            <p:ph idx="2" type="body"/>
          </p:nvPr>
        </p:nvSpPr>
        <p:spPr>
          <a:xfrm>
            <a:off x="1049500" y="1450650"/>
            <a:ext cx="6653100" cy="224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In paragraph 8, Euler deduced a rule for determining how many times a vertex must appear in the representation of the route for a given bridge problem for the case where an odd number of bridges leads to the land mass represented by that vertex. Before reading further, use this rule to determine how many times each of the vertices A , B , C and D would appear in the representation of a route for the Königsberg Bridge Problem. Given Euler’s earlier conclusion (paragraph 5) that a solution to this problem requires a sequence of 8 vertices, is such a sequence possible? Explain. </a:t>
            </a:r>
            <a:endParaRPr sz="1400">
              <a:solidFill>
                <a:srgbClr val="2A95B7"/>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4"/>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1" name="Google Shape;211;p34"/>
          <p:cNvSpPr txBox="1"/>
          <p:nvPr>
            <p:ph idx="2" type="body"/>
          </p:nvPr>
        </p:nvSpPr>
        <p:spPr>
          <a:xfrm>
            <a:off x="1049500" y="890700"/>
            <a:ext cx="6653100" cy="280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According to the observation recorded till paragraph 8, Euler found the number of occurrences of a letter by considering only one landmass as A (the other side of the bridge will be considered as B). </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According to that rule, if one crosses one bridge that letter will occur 1 time, if there are three bridges, then the traveller will have a journey like ABAB or BABA, i.e. two times. Similarly for five bridges, it should be ABABAB or BABABA. Hence the letter should appear </a:t>
            </a:r>
            <a:r>
              <a:rPr b="1" lang="en" sz="1400">
                <a:solidFill>
                  <a:srgbClr val="2A95B7"/>
                </a:solidFill>
                <a:latin typeface="Roboto"/>
                <a:ea typeface="Roboto"/>
                <a:cs typeface="Roboto"/>
                <a:sym typeface="Roboto"/>
              </a:rPr>
              <a:t>(n+1)/2 times. </a:t>
            </a:r>
            <a:endParaRPr b="1" sz="1400">
              <a:solidFill>
                <a:srgbClr val="2A95B7"/>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5"/>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35"/>
          <p:cNvSpPr txBox="1"/>
          <p:nvPr>
            <p:ph idx="2" type="body"/>
          </p:nvPr>
        </p:nvSpPr>
        <p:spPr>
          <a:xfrm>
            <a:off x="1049500" y="890700"/>
            <a:ext cx="6653100" cy="280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Hence, for Konigsberg problem, we will have, graph as :</a:t>
            </a:r>
            <a:endParaRPr b="1" sz="1400">
              <a:solidFill>
                <a:srgbClr val="2A95B7"/>
              </a:solidFill>
              <a:latin typeface="Roboto"/>
              <a:ea typeface="Roboto"/>
              <a:cs typeface="Roboto"/>
              <a:sym typeface="Roboto"/>
            </a:endParaRPr>
          </a:p>
        </p:txBody>
      </p:sp>
      <p:sp>
        <p:nvSpPr>
          <p:cNvPr id="218" name="Google Shape;218;p35"/>
          <p:cNvSpPr/>
          <p:nvPr/>
        </p:nvSpPr>
        <p:spPr>
          <a:xfrm>
            <a:off x="2107575" y="2358450"/>
            <a:ext cx="426600" cy="426600"/>
          </a:xfrm>
          <a:prstGeom prst="flowChartConnector">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A</a:t>
            </a:r>
            <a:endParaRPr>
              <a:solidFill>
                <a:srgbClr val="FFFFFF"/>
              </a:solidFill>
            </a:endParaRPr>
          </a:p>
        </p:txBody>
      </p:sp>
      <p:sp>
        <p:nvSpPr>
          <p:cNvPr id="219" name="Google Shape;219;p35"/>
          <p:cNvSpPr/>
          <p:nvPr/>
        </p:nvSpPr>
        <p:spPr>
          <a:xfrm>
            <a:off x="3525175" y="1543050"/>
            <a:ext cx="426600" cy="426600"/>
          </a:xfrm>
          <a:prstGeom prst="flowChartConnector">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A</a:t>
            </a:r>
            <a:endParaRPr>
              <a:solidFill>
                <a:srgbClr val="FFFFFF"/>
              </a:solidFill>
            </a:endParaRPr>
          </a:p>
        </p:txBody>
      </p:sp>
      <p:sp>
        <p:nvSpPr>
          <p:cNvPr id="220" name="Google Shape;220;p35"/>
          <p:cNvSpPr/>
          <p:nvPr/>
        </p:nvSpPr>
        <p:spPr>
          <a:xfrm>
            <a:off x="3525175" y="3266100"/>
            <a:ext cx="426600" cy="426600"/>
          </a:xfrm>
          <a:prstGeom prst="flowChartConnector">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A</a:t>
            </a:r>
            <a:endParaRPr>
              <a:solidFill>
                <a:srgbClr val="FFFFFF"/>
              </a:solidFill>
            </a:endParaRPr>
          </a:p>
        </p:txBody>
      </p:sp>
      <p:sp>
        <p:nvSpPr>
          <p:cNvPr id="221" name="Google Shape;221;p35"/>
          <p:cNvSpPr/>
          <p:nvPr/>
        </p:nvSpPr>
        <p:spPr>
          <a:xfrm>
            <a:off x="5181125" y="2358450"/>
            <a:ext cx="426600" cy="426600"/>
          </a:xfrm>
          <a:prstGeom prst="flowChartConnector">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FFFFF"/>
                </a:solidFill>
              </a:rPr>
              <a:t>A</a:t>
            </a:r>
            <a:endParaRPr>
              <a:solidFill>
                <a:srgbClr val="FFFFFF"/>
              </a:solidFill>
            </a:endParaRPr>
          </a:p>
        </p:txBody>
      </p:sp>
      <p:cxnSp>
        <p:nvCxnSpPr>
          <p:cNvPr id="222" name="Google Shape;222;p35"/>
          <p:cNvCxnSpPr>
            <a:stCxn id="218" idx="0"/>
            <a:endCxn id="219" idx="2"/>
          </p:cNvCxnSpPr>
          <p:nvPr/>
        </p:nvCxnSpPr>
        <p:spPr>
          <a:xfrm rot="-5400000">
            <a:off x="2621925" y="1455300"/>
            <a:ext cx="602100" cy="1204200"/>
          </a:xfrm>
          <a:prstGeom prst="curvedConnector2">
            <a:avLst/>
          </a:prstGeom>
          <a:noFill/>
          <a:ln cap="flat" cmpd="sng" w="28575">
            <a:solidFill>
              <a:schemeClr val="dk2"/>
            </a:solidFill>
            <a:prstDash val="solid"/>
            <a:round/>
            <a:headEnd len="med" w="med" type="none"/>
            <a:tailEnd len="med" w="med" type="none"/>
          </a:ln>
        </p:spPr>
      </p:cxnSp>
      <p:cxnSp>
        <p:nvCxnSpPr>
          <p:cNvPr id="223" name="Google Shape;223;p35"/>
          <p:cNvCxnSpPr>
            <a:stCxn id="218" idx="4"/>
            <a:endCxn id="220" idx="2"/>
          </p:cNvCxnSpPr>
          <p:nvPr/>
        </p:nvCxnSpPr>
        <p:spPr>
          <a:xfrm flipH="1" rot="-5400000">
            <a:off x="2575725" y="2530200"/>
            <a:ext cx="694500" cy="1204200"/>
          </a:xfrm>
          <a:prstGeom prst="curvedConnector2">
            <a:avLst/>
          </a:prstGeom>
          <a:noFill/>
          <a:ln cap="flat" cmpd="sng" w="28575">
            <a:solidFill>
              <a:schemeClr val="dk2"/>
            </a:solidFill>
            <a:prstDash val="solid"/>
            <a:round/>
            <a:headEnd len="med" w="med" type="none"/>
            <a:tailEnd len="med" w="med" type="none"/>
          </a:ln>
        </p:spPr>
      </p:cxnSp>
      <p:cxnSp>
        <p:nvCxnSpPr>
          <p:cNvPr id="224" name="Google Shape;224;p35"/>
          <p:cNvCxnSpPr>
            <a:stCxn id="219" idx="6"/>
            <a:endCxn id="221" idx="0"/>
          </p:cNvCxnSpPr>
          <p:nvPr/>
        </p:nvCxnSpPr>
        <p:spPr>
          <a:xfrm>
            <a:off x="3951775" y="1756350"/>
            <a:ext cx="1442700" cy="602100"/>
          </a:xfrm>
          <a:prstGeom prst="curvedConnector2">
            <a:avLst/>
          </a:prstGeom>
          <a:noFill/>
          <a:ln cap="flat" cmpd="sng" w="28575">
            <a:solidFill>
              <a:schemeClr val="dk2"/>
            </a:solidFill>
            <a:prstDash val="solid"/>
            <a:round/>
            <a:headEnd len="med" w="med" type="none"/>
            <a:tailEnd len="med" w="med" type="none"/>
          </a:ln>
        </p:spPr>
      </p:cxnSp>
      <p:cxnSp>
        <p:nvCxnSpPr>
          <p:cNvPr id="225" name="Google Shape;225;p35"/>
          <p:cNvCxnSpPr>
            <a:stCxn id="221" idx="4"/>
            <a:endCxn id="220" idx="6"/>
          </p:cNvCxnSpPr>
          <p:nvPr/>
        </p:nvCxnSpPr>
        <p:spPr>
          <a:xfrm rot="5400000">
            <a:off x="4325825" y="2410950"/>
            <a:ext cx="694500" cy="1442700"/>
          </a:xfrm>
          <a:prstGeom prst="curvedConnector2">
            <a:avLst/>
          </a:prstGeom>
          <a:noFill/>
          <a:ln cap="flat" cmpd="sng" w="28575">
            <a:solidFill>
              <a:schemeClr val="dk2"/>
            </a:solidFill>
            <a:prstDash val="solid"/>
            <a:round/>
            <a:headEnd len="med" w="med" type="none"/>
            <a:tailEnd len="med" w="med" type="none"/>
          </a:ln>
        </p:spPr>
      </p:cxnSp>
      <p:cxnSp>
        <p:nvCxnSpPr>
          <p:cNvPr id="226" name="Google Shape;226;p35"/>
          <p:cNvCxnSpPr>
            <a:stCxn id="218" idx="6"/>
            <a:endCxn id="221" idx="2"/>
          </p:cNvCxnSpPr>
          <p:nvPr/>
        </p:nvCxnSpPr>
        <p:spPr>
          <a:xfrm>
            <a:off x="2534175" y="2571750"/>
            <a:ext cx="2646900" cy="600"/>
          </a:xfrm>
          <a:prstGeom prst="curvedConnector3">
            <a:avLst>
              <a:gd fmla="val 50001" name="adj1"/>
            </a:avLst>
          </a:prstGeom>
          <a:noFill/>
          <a:ln cap="flat" cmpd="sng" w="28575">
            <a:solidFill>
              <a:schemeClr val="dk2"/>
            </a:solidFill>
            <a:prstDash val="solid"/>
            <a:round/>
            <a:headEnd len="med" w="med" type="none"/>
            <a:tailEnd len="med" w="med" type="none"/>
          </a:ln>
        </p:spPr>
      </p:cxnSp>
      <p:cxnSp>
        <p:nvCxnSpPr>
          <p:cNvPr id="227" name="Google Shape;227;p35"/>
          <p:cNvCxnSpPr>
            <a:stCxn id="219" idx="4"/>
            <a:endCxn id="218" idx="6"/>
          </p:cNvCxnSpPr>
          <p:nvPr/>
        </p:nvCxnSpPr>
        <p:spPr>
          <a:xfrm rot="5400000">
            <a:off x="2835325" y="1668600"/>
            <a:ext cx="602100" cy="1204200"/>
          </a:xfrm>
          <a:prstGeom prst="curvedConnector2">
            <a:avLst/>
          </a:prstGeom>
          <a:noFill/>
          <a:ln cap="flat" cmpd="sng" w="28575">
            <a:solidFill>
              <a:schemeClr val="dk2"/>
            </a:solidFill>
            <a:prstDash val="solid"/>
            <a:round/>
            <a:headEnd len="med" w="med" type="none"/>
            <a:tailEnd len="med" w="med" type="none"/>
          </a:ln>
        </p:spPr>
      </p:cxnSp>
      <p:cxnSp>
        <p:nvCxnSpPr>
          <p:cNvPr id="228" name="Google Shape;228;p35"/>
          <p:cNvCxnSpPr>
            <a:stCxn id="220" idx="0"/>
            <a:endCxn id="218" idx="6"/>
          </p:cNvCxnSpPr>
          <p:nvPr/>
        </p:nvCxnSpPr>
        <p:spPr>
          <a:xfrm flipH="1" rot="5400000">
            <a:off x="2789275" y="2316900"/>
            <a:ext cx="694200" cy="1204200"/>
          </a:xfrm>
          <a:prstGeom prst="curvedConnector2">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6"/>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6"/>
          <p:cNvSpPr txBox="1"/>
          <p:nvPr>
            <p:ph idx="2" type="body"/>
          </p:nvPr>
        </p:nvSpPr>
        <p:spPr>
          <a:xfrm>
            <a:off x="1049500" y="890700"/>
            <a:ext cx="6653100" cy="280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Hence if we consider each vertices in the above graph, then vertex A have 5 brides, hence it should occur three times, and since each of the other vertices have three bridges attached they should occur two times each. Hence the total sequence should be of 3+2+2+2 = 9 digits. But the previous to this statement euler already proved that the sequence should be one more than the number of bridges i.e. 8. Hence, such a sequence is not possible. Hence no euler path is possible in the Konigsberg problem. </a:t>
            </a:r>
            <a:endParaRPr b="1" sz="1400">
              <a:solidFill>
                <a:srgbClr val="2A95B7"/>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37"/>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References </a:t>
            </a:r>
            <a:endParaRPr>
              <a:latin typeface="Roboto"/>
              <a:ea typeface="Roboto"/>
              <a:cs typeface="Roboto"/>
              <a:sym typeface="Roboto"/>
            </a:endParaRPr>
          </a:p>
        </p:txBody>
      </p:sp>
      <p:sp>
        <p:nvSpPr>
          <p:cNvPr id="240" name="Google Shape;240;p37"/>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7"/>
          <p:cNvSpPr txBox="1"/>
          <p:nvPr>
            <p:ph idx="2" type="body"/>
          </p:nvPr>
        </p:nvSpPr>
        <p:spPr>
          <a:xfrm>
            <a:off x="1049500" y="1450650"/>
            <a:ext cx="6653100" cy="22422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2A95B7"/>
              </a:buClr>
              <a:buSzPts val="1400"/>
              <a:buFont typeface="Roboto"/>
              <a:buAutoNum type="arabicPeriod"/>
            </a:pPr>
            <a:r>
              <a:rPr lang="en" sz="1400">
                <a:solidFill>
                  <a:srgbClr val="2A95B7"/>
                </a:solidFill>
                <a:latin typeface="Roboto"/>
                <a:ea typeface="Roboto"/>
                <a:cs typeface="Roboto"/>
                <a:sym typeface="Roboto"/>
              </a:rPr>
              <a:t>https://medium.com/basecs/k%C3%B6nigsberg-seven-small-bridges-one-giant-grap h-problem-2275d1670a12</a:t>
            </a:r>
            <a:endParaRPr sz="1400">
              <a:solidFill>
                <a:srgbClr val="2A95B7"/>
              </a:solidFill>
              <a:latin typeface="Roboto"/>
              <a:ea typeface="Roboto"/>
              <a:cs typeface="Roboto"/>
              <a:sym typeface="Roboto"/>
            </a:endParaRPr>
          </a:p>
          <a:p>
            <a:pPr indent="-317500" lvl="0" marL="457200" rtl="0" algn="l">
              <a:spcBef>
                <a:spcPts val="1000"/>
              </a:spcBef>
              <a:spcAft>
                <a:spcPts val="0"/>
              </a:spcAft>
              <a:buClr>
                <a:srgbClr val="2A95B7"/>
              </a:buClr>
              <a:buSzPts val="1400"/>
              <a:buFont typeface="Roboto"/>
              <a:buAutoNum type="arabicPeriod"/>
            </a:pPr>
            <a:r>
              <a:rPr lang="en" sz="1400">
                <a:solidFill>
                  <a:srgbClr val="2A95B7"/>
                </a:solidFill>
                <a:latin typeface="Roboto"/>
                <a:ea typeface="Roboto"/>
                <a:cs typeface="Roboto"/>
                <a:sym typeface="Roboto"/>
              </a:rPr>
              <a:t>https://www.maa.org/press/periodicals/convergence/leonard-eulers-solution-to-thekonigsberg-bridge-problem#:~:text=Euler%20states%20that%20if%20the,like%20the %20K%C3%B6nigsberg%20Bridge%20problem</a:t>
            </a:r>
            <a:r>
              <a:rPr lang="en" sz="1400">
                <a:solidFill>
                  <a:srgbClr val="2A95B7"/>
                </a:solidFill>
                <a:latin typeface="Roboto"/>
                <a:ea typeface="Roboto"/>
                <a:cs typeface="Roboto"/>
                <a:sym typeface="Roboto"/>
              </a:rPr>
              <a:t>.</a:t>
            </a:r>
            <a:endParaRPr sz="1400">
              <a:solidFill>
                <a:srgbClr val="2A95B7"/>
              </a:solidFill>
              <a:latin typeface="Roboto"/>
              <a:ea typeface="Roboto"/>
              <a:cs typeface="Roboto"/>
              <a:sym typeface="Roboto"/>
            </a:endParaRPr>
          </a:p>
          <a:p>
            <a:pPr indent="-317500" lvl="0" marL="457200" rtl="0" algn="l">
              <a:spcBef>
                <a:spcPts val="1000"/>
              </a:spcBef>
              <a:spcAft>
                <a:spcPts val="1000"/>
              </a:spcAft>
              <a:buClr>
                <a:srgbClr val="2A95B7"/>
              </a:buClr>
              <a:buSzPts val="1400"/>
              <a:buFont typeface="Roboto"/>
              <a:buAutoNum type="arabicPeriod"/>
            </a:pPr>
            <a:r>
              <a:rPr lang="en" sz="1400">
                <a:solidFill>
                  <a:srgbClr val="2A95B7"/>
                </a:solidFill>
                <a:latin typeface="Roboto"/>
                <a:ea typeface="Roboto"/>
                <a:cs typeface="Roboto"/>
                <a:sym typeface="Roboto"/>
              </a:rPr>
              <a:t>https://scilogs.spektrum.de/hlf/the-bridges-of-konigsberg</a:t>
            </a:r>
            <a:endParaRPr sz="1400">
              <a:solidFill>
                <a:srgbClr val="2A95B7"/>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gradFill>
          <a:gsLst>
            <a:gs pos="0">
              <a:srgbClr val="FFD966"/>
            </a:gs>
            <a:gs pos="100000">
              <a:srgbClr val="FF9900"/>
            </a:gs>
          </a:gsLst>
          <a:path path="circle">
            <a:fillToRect b="50%" l="50%" r="50%" t="50%"/>
          </a:path>
          <a:tileRect/>
        </a:gradFill>
      </p:bgPr>
    </p:bg>
    <p:spTree>
      <p:nvGrpSpPr>
        <p:cNvPr id="245" name="Shape 245"/>
        <p:cNvGrpSpPr/>
        <p:nvPr/>
      </p:nvGrpSpPr>
      <p:grpSpPr>
        <a:xfrm>
          <a:off x="0" y="0"/>
          <a:ext cx="0" cy="0"/>
          <a:chOff x="0" y="0"/>
          <a:chExt cx="0" cy="0"/>
        </a:xfrm>
      </p:grpSpPr>
      <p:sp>
        <p:nvSpPr>
          <p:cNvPr id="246" name="Google Shape;246;p38"/>
          <p:cNvSpPr txBox="1"/>
          <p:nvPr/>
        </p:nvSpPr>
        <p:spPr>
          <a:xfrm>
            <a:off x="1106100" y="1412100"/>
            <a:ext cx="6931800" cy="2319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b="1" lang="en" sz="2400">
                <a:solidFill>
                  <a:srgbClr val="434343"/>
                </a:solidFill>
                <a:latin typeface="Montserrat"/>
                <a:ea typeface="Montserrat"/>
                <a:cs typeface="Montserrat"/>
                <a:sym typeface="Montserrat"/>
              </a:rPr>
              <a:t>END</a:t>
            </a:r>
            <a:endParaRPr b="1" sz="24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Introduction</a:t>
            </a:r>
            <a:endParaRPr>
              <a:latin typeface="Roboto"/>
              <a:ea typeface="Roboto"/>
              <a:cs typeface="Roboto"/>
              <a:sym typeface="Roboto"/>
            </a:endParaRPr>
          </a:p>
        </p:txBody>
      </p:sp>
      <p:sp>
        <p:nvSpPr>
          <p:cNvPr id="65" name="Google Shape;65;p14"/>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6" name="Google Shape;66;p14"/>
          <p:cNvSpPr txBox="1"/>
          <p:nvPr>
            <p:ph idx="2" type="body"/>
          </p:nvPr>
        </p:nvSpPr>
        <p:spPr>
          <a:xfrm>
            <a:off x="1049500" y="1546475"/>
            <a:ext cx="6653100" cy="224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Modern graph theory has seen many developments throughout the centuries, yet the remarkable beginning of graph theory was a ‘feeble glance’ which Leonard Euler directed towards the geometry of position. Euler undertook the development of mathematical formulation of now-famous as The Konigsberg Bridge Problem in his paper Commentarii Academiae Scientiarum Im- perialis Petropolitanae in 1736. </a:t>
            </a:r>
            <a:endParaRPr sz="1400">
              <a:solidFill>
                <a:srgbClr val="2A95B7"/>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2A95B7"/>
        </a:solidFill>
      </p:bgPr>
    </p:bg>
    <p:spTree>
      <p:nvGrpSpPr>
        <p:cNvPr id="70" name="Shape 70"/>
        <p:cNvGrpSpPr/>
        <p:nvPr/>
      </p:nvGrpSpPr>
      <p:grpSpPr>
        <a:xfrm>
          <a:off x="0" y="0"/>
          <a:ext cx="0" cy="0"/>
          <a:chOff x="0" y="0"/>
          <a:chExt cx="0" cy="0"/>
        </a:xfrm>
      </p:grpSpPr>
      <p:sp>
        <p:nvSpPr>
          <p:cNvPr id="71" name="Google Shape;71;p15"/>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72" name="Google Shape;72;p15"/>
          <p:cNvPicPr preferRelativeResize="0"/>
          <p:nvPr/>
        </p:nvPicPr>
        <p:blipFill>
          <a:blip r:embed="rId3">
            <a:alphaModFix/>
          </a:blip>
          <a:stretch>
            <a:fillRect/>
          </a:stretch>
        </p:blipFill>
        <p:spPr>
          <a:xfrm>
            <a:off x="2190750" y="403300"/>
            <a:ext cx="4762500" cy="3810000"/>
          </a:xfrm>
          <a:prstGeom prst="rect">
            <a:avLst/>
          </a:prstGeom>
          <a:noFill/>
          <a:ln>
            <a:noFill/>
          </a:ln>
          <a:effectLst>
            <a:outerShdw blurRad="257175" rotWithShape="0" algn="bl" dir="2760000" dist="76200">
              <a:srgbClr val="000000">
                <a:alpha val="24000"/>
              </a:srgbClr>
            </a:outerShdw>
          </a:effectLst>
        </p:spPr>
      </p:pic>
      <p:sp>
        <p:nvSpPr>
          <p:cNvPr id="73" name="Google Shape;73;p15"/>
          <p:cNvSpPr txBox="1"/>
          <p:nvPr/>
        </p:nvSpPr>
        <p:spPr>
          <a:xfrm>
            <a:off x="3336300" y="4503675"/>
            <a:ext cx="2471400" cy="4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latin typeface="Sniglet"/>
                <a:ea typeface="Sniglet"/>
                <a:cs typeface="Sniglet"/>
                <a:sym typeface="Sniglet"/>
              </a:rPr>
              <a:t>Fig 1. The city of </a:t>
            </a:r>
            <a:r>
              <a:rPr lang="en">
                <a:solidFill>
                  <a:srgbClr val="EFEFEF"/>
                </a:solidFill>
                <a:latin typeface="Sniglet"/>
                <a:ea typeface="Sniglet"/>
                <a:cs typeface="Sniglet"/>
                <a:sym typeface="Sniglet"/>
              </a:rPr>
              <a:t>Konigsberg</a:t>
            </a:r>
            <a:endParaRPr>
              <a:solidFill>
                <a:srgbClr val="EFEFEF"/>
              </a:solidFill>
              <a:latin typeface="Sniglet"/>
              <a:ea typeface="Sniglet"/>
              <a:cs typeface="Sniglet"/>
              <a:sym typeface="Snigle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6"/>
          <p:cNvSpPr txBox="1"/>
          <p:nvPr>
            <p:ph type="title"/>
          </p:nvPr>
        </p:nvSpPr>
        <p:spPr>
          <a:xfrm>
            <a:off x="1049500" y="796175"/>
            <a:ext cx="7020900" cy="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Euler’s Methodology</a:t>
            </a:r>
            <a:endParaRPr>
              <a:latin typeface="Roboto"/>
              <a:ea typeface="Roboto"/>
              <a:cs typeface="Roboto"/>
              <a:sym typeface="Roboto"/>
            </a:endParaRPr>
          </a:p>
        </p:txBody>
      </p:sp>
      <p:sp>
        <p:nvSpPr>
          <p:cNvPr id="79" name="Google Shape;79;p16"/>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6"/>
          <p:cNvSpPr txBox="1"/>
          <p:nvPr>
            <p:ph idx="2" type="body"/>
          </p:nvPr>
        </p:nvSpPr>
        <p:spPr>
          <a:xfrm>
            <a:off x="1049500" y="1546475"/>
            <a:ext cx="6653100" cy="224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Euler states the problem as follows :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i="1" lang="en" sz="1400">
                <a:solidFill>
                  <a:srgbClr val="2A95B7"/>
                </a:solidFill>
                <a:latin typeface="Roboto"/>
                <a:ea typeface="Roboto"/>
                <a:cs typeface="Roboto"/>
                <a:sym typeface="Roboto"/>
              </a:rPr>
              <a:t>“ in Königsberg in Prussia, there is an island A, called the Kneiphof ; the river which surrounds it is divided into two branches, as can be seen in Fig. [1], and these branches are crossed by seven bridges, a,b,c,d,e,f and g. Concerning these bridges, it was asked whether anyone could arrange a route in such a way that he would cross each bridge once and only once.” </a:t>
            </a:r>
            <a:endParaRPr i="1" sz="1400">
              <a:solidFill>
                <a:srgbClr val="2A95B7"/>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7"/>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 name="Google Shape;86;p17"/>
          <p:cNvSpPr txBox="1"/>
          <p:nvPr>
            <p:ph idx="2" type="body"/>
          </p:nvPr>
        </p:nvSpPr>
        <p:spPr>
          <a:xfrm>
            <a:off x="1049500" y="915800"/>
            <a:ext cx="6653100" cy="28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He first generalised the problem as :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i="1" lang="en" sz="1400">
                <a:solidFill>
                  <a:srgbClr val="2A95B7"/>
                </a:solidFill>
                <a:latin typeface="Roboto"/>
                <a:ea typeface="Roboto"/>
                <a:cs typeface="Roboto"/>
                <a:sym typeface="Roboto"/>
              </a:rPr>
              <a:t>“whatever be the arrangement and division of the river into branches, and however many bridges there be, can one find out whether or not it is possible to cross each bridge exactly once?”</a:t>
            </a:r>
            <a:endParaRPr i="1" sz="1400">
              <a:solidFill>
                <a:srgbClr val="2A95B7"/>
              </a:solidFill>
              <a:latin typeface="Roboto"/>
              <a:ea typeface="Roboto"/>
              <a:cs typeface="Roboto"/>
              <a:sym typeface="Roboto"/>
            </a:endParaRPr>
          </a:p>
          <a:p>
            <a:pPr indent="0" lvl="0" marL="0" rtl="0" algn="l">
              <a:spcBef>
                <a:spcPts val="600"/>
              </a:spcBef>
              <a:spcAft>
                <a:spcPts val="0"/>
              </a:spcAft>
              <a:buNone/>
            </a:pPr>
            <a:r>
              <a:t/>
            </a:r>
            <a:endParaRPr i="1"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He began his analysis by replacing the land with points and bridges with line segments. He started with first ruling out the choice of making exhaustive lists of all possible routes as 2 this task was too difficult as well as laborious. Hence, he first tries to find if there is such a path or not?</a:t>
            </a:r>
            <a:endParaRPr sz="1400">
              <a:solidFill>
                <a:srgbClr val="2A95B7"/>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8"/>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8"/>
          <p:cNvSpPr txBox="1"/>
          <p:nvPr>
            <p:ph idx="2" type="body"/>
          </p:nvPr>
        </p:nvSpPr>
        <p:spPr>
          <a:xfrm>
            <a:off x="1049500" y="915800"/>
            <a:ext cx="6653100" cy="28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He then starts to name the land using capital letters and writes the route as follows:</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i="1" lang="en" sz="1400">
                <a:solidFill>
                  <a:srgbClr val="2A95B7"/>
                </a:solidFill>
                <a:latin typeface="Roboto"/>
                <a:ea typeface="Roboto"/>
                <a:cs typeface="Roboto"/>
                <a:sym typeface="Roboto"/>
              </a:rPr>
              <a:t>“If a traveller goes from A to B over bridge a or b, I write this as AB — where the first letter refers to the area the traveller is leaving, and the second refers to the area he arrives at after crossing the bridge. Thus, if the traveller leaves B and crosses into D over bridge f, this crossing is represented by BD, and the two crossing AB and BD combined I shall denote by the three letters ABD, where the middle letter B refers to both the area which is entered in the first crossing and to the one which is left in the second crossing.” </a:t>
            </a:r>
            <a:endParaRPr i="1" sz="1400">
              <a:solidFill>
                <a:srgbClr val="2A95B7"/>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9"/>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9"/>
          <p:cNvSpPr txBox="1"/>
          <p:nvPr>
            <p:ph idx="2" type="body"/>
          </p:nvPr>
        </p:nvSpPr>
        <p:spPr>
          <a:xfrm>
            <a:off x="1049500" y="915800"/>
            <a:ext cx="6653100" cy="2872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And hence by this method it was observed that for representing n bridges we need (n+1) points. If we can do that it means such a route will be possible.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And hence the modern day definition of walk i.e. a sequence of alternating vertices and edges in which both the order of vertices and edges used are specified. And if no edge is repeated, it is said to be path and if the terminal and initial vertex are equal, the path is said to be circuit.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The problem was therefore reduced to finding a sequence of letters. But before this euler turned to a sub problem that is, if there is such a sequence even possible?</a:t>
            </a:r>
            <a:endParaRPr sz="1400">
              <a:solidFill>
                <a:srgbClr val="2A95B7"/>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0"/>
          <p:cNvSpPr txBox="1"/>
          <p:nvPr>
            <p:ph idx="12" type="sldNum"/>
          </p:nvPr>
        </p:nvSpPr>
        <p:spPr>
          <a:xfrm>
            <a:off x="8595300" y="4839750"/>
            <a:ext cx="548700" cy="30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20"/>
          <p:cNvSpPr txBox="1"/>
          <p:nvPr>
            <p:ph idx="2" type="body"/>
          </p:nvPr>
        </p:nvSpPr>
        <p:spPr>
          <a:xfrm>
            <a:off x="1049500" y="915800"/>
            <a:ext cx="6653100" cy="3161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400">
                <a:solidFill>
                  <a:srgbClr val="2A95B7"/>
                </a:solidFill>
                <a:latin typeface="Roboto"/>
                <a:ea typeface="Roboto"/>
                <a:cs typeface="Roboto"/>
                <a:sym typeface="Roboto"/>
              </a:rPr>
              <a:t>For this purpose he turned to a rule where he only considered two areas, and tried to find out occurrences of landmass for different numbers of bridges.</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a:p>
            <a:pPr indent="0" lvl="0" marL="0" rtl="0" algn="l">
              <a:spcBef>
                <a:spcPts val="600"/>
              </a:spcBef>
              <a:spcAft>
                <a:spcPts val="0"/>
              </a:spcAft>
              <a:buNone/>
            </a:pPr>
            <a:r>
              <a:rPr lang="en" sz="1400">
                <a:solidFill>
                  <a:srgbClr val="2A95B7"/>
                </a:solidFill>
                <a:latin typeface="Roboto"/>
                <a:ea typeface="Roboto"/>
                <a:cs typeface="Roboto"/>
                <a:sym typeface="Roboto"/>
              </a:rPr>
              <a:t>In the figure above, Letter A would occur one time if one bridge is considered, whether he starts from the A or not. If three bridges are considered, then A will occur twice in sequence and thrice if number of bridge is five and so on. </a:t>
            </a:r>
            <a:endParaRPr sz="1400">
              <a:solidFill>
                <a:srgbClr val="2A95B7"/>
              </a:solidFill>
              <a:latin typeface="Roboto"/>
              <a:ea typeface="Roboto"/>
              <a:cs typeface="Roboto"/>
              <a:sym typeface="Roboto"/>
            </a:endParaRPr>
          </a:p>
          <a:p>
            <a:pPr indent="0" lvl="0" marL="0" rtl="0" algn="l">
              <a:spcBef>
                <a:spcPts val="600"/>
              </a:spcBef>
              <a:spcAft>
                <a:spcPts val="0"/>
              </a:spcAft>
              <a:buNone/>
            </a:pPr>
            <a:r>
              <a:t/>
            </a:r>
            <a:endParaRPr sz="1400">
              <a:solidFill>
                <a:srgbClr val="2A95B7"/>
              </a:solidFill>
              <a:latin typeface="Roboto"/>
              <a:ea typeface="Roboto"/>
              <a:cs typeface="Roboto"/>
              <a:sym typeface="Roboto"/>
            </a:endParaRPr>
          </a:p>
        </p:txBody>
      </p:sp>
      <p:pic>
        <p:nvPicPr>
          <p:cNvPr id="105" name="Google Shape;105;p20"/>
          <p:cNvPicPr preferRelativeResize="0"/>
          <p:nvPr/>
        </p:nvPicPr>
        <p:blipFill>
          <a:blip r:embed="rId3">
            <a:alphaModFix/>
          </a:blip>
          <a:stretch>
            <a:fillRect/>
          </a:stretch>
        </p:blipFill>
        <p:spPr>
          <a:xfrm>
            <a:off x="1876562" y="1656850"/>
            <a:ext cx="4998975" cy="1037200"/>
          </a:xfrm>
          <a:prstGeom prst="rect">
            <a:avLst/>
          </a:prstGeom>
          <a:noFill/>
          <a:ln>
            <a:noFill/>
          </a:ln>
        </p:spPr>
      </p:pic>
      <p:sp>
        <p:nvSpPr>
          <p:cNvPr id="106" name="Google Shape;106;p20"/>
          <p:cNvSpPr txBox="1"/>
          <p:nvPr/>
        </p:nvSpPr>
        <p:spPr>
          <a:xfrm>
            <a:off x="4245750" y="2618775"/>
            <a:ext cx="6525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Roboto"/>
                <a:ea typeface="Roboto"/>
                <a:cs typeface="Roboto"/>
                <a:sym typeface="Roboto"/>
              </a:rPr>
              <a:t>Fig 2.</a:t>
            </a:r>
            <a:endParaRPr>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